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48" r:id="rId2"/>
    <p:sldId id="287" r:id="rId3"/>
    <p:sldId id="288" r:id="rId4"/>
    <p:sldId id="289" r:id="rId5"/>
    <p:sldId id="347" r:id="rId6"/>
    <p:sldId id="290" r:id="rId7"/>
    <p:sldId id="295" r:id="rId8"/>
    <p:sldId id="291" r:id="rId9"/>
    <p:sldId id="292" r:id="rId10"/>
    <p:sldId id="293" r:id="rId11"/>
    <p:sldId id="309" r:id="rId12"/>
    <p:sldId id="310" r:id="rId13"/>
    <p:sldId id="311" r:id="rId14"/>
    <p:sldId id="312" r:id="rId15"/>
    <p:sldId id="313" r:id="rId16"/>
    <p:sldId id="294" r:id="rId17"/>
    <p:sldId id="29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tx1">
                    <a:lumMod val="65000"/>
                    <a:lumOff val="35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tx1">
                    <a:lumMod val="65000"/>
                    <a:lumOff val="35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1">
              <a:lumMod val="85000"/>
              <a:lumOff val="15000"/>
            </a:schemeClr>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a:extLst>
              <a:ext uri="{FF2B5EF4-FFF2-40B4-BE49-F238E27FC236}">
                <a16:creationId xmlns:a16="http://schemas.microsoft.com/office/drawing/2014/main" id="{EF9F32F2-F962-A22C-35D0-ACD11145DB2E}"/>
              </a:ext>
            </a:extLst>
          </p:cNvPr>
          <p:cNvSpPr>
            <a:spLocks noGrp="1"/>
          </p:cNvSpPr>
          <p:nvPr>
            <p:ph type="ctrTitle"/>
          </p:nvPr>
        </p:nvSpPr>
        <p:spPr>
          <a:xfrm>
            <a:off x="1030265" y="458546"/>
            <a:ext cx="10318750" cy="2062103"/>
          </a:xfrm>
          <a:prstGeom prst="rect">
            <a:avLst/>
          </a:prstGeom>
        </p:spPr>
        <p:txBody>
          <a:bodyPr wrap="squar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الجمهورية الجزائرية الديمقراطية الشعبية</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وزارة التعليم العالي والبحث العلمي</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جـــــــامعة سطــــــيف 1</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كلية العلوم الاقتصادية والتجارية وعلوم التسيير</a:t>
            </a:r>
          </a:p>
        </p:txBody>
      </p:sp>
      <p:sp>
        <p:nvSpPr>
          <p:cNvPr id="4" name="ZoneTexte 3">
            <a:extLst>
              <a:ext uri="{FF2B5EF4-FFF2-40B4-BE49-F238E27FC236}">
                <a16:creationId xmlns:a16="http://schemas.microsoft.com/office/drawing/2014/main" id="{B0FC0AE9-66E3-E5B0-2128-9CCA99F210E1}"/>
              </a:ext>
            </a:extLst>
          </p:cNvPr>
          <p:cNvSpPr txBox="1"/>
          <p:nvPr/>
        </p:nvSpPr>
        <p:spPr>
          <a:xfrm>
            <a:off x="1098759" y="2690132"/>
            <a:ext cx="9648010"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44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المحور الرابع: علاقة اليقظة الاستراتيجية بالميزة</a:t>
            </a:r>
            <a:r>
              <a:rPr kumimoji="0" lang="ar-DZ" sz="4400" b="1" i="0" u="none" strike="noStrike" kern="1200" cap="none" spc="0" normalizeH="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 التنافسية</a:t>
            </a:r>
            <a:endParaRPr kumimoji="0" lang="fr-FR" sz="32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9" name="ZoneTexte 8">
            <a:extLst>
              <a:ext uri="{FF2B5EF4-FFF2-40B4-BE49-F238E27FC236}">
                <a16:creationId xmlns:a16="http://schemas.microsoft.com/office/drawing/2014/main" id="{DFD068C2-E615-F136-10AA-1A3220116C65}"/>
              </a:ext>
            </a:extLst>
          </p:cNvPr>
          <p:cNvSpPr txBox="1"/>
          <p:nvPr/>
        </p:nvSpPr>
        <p:spPr>
          <a:xfrm>
            <a:off x="2351584" y="3636544"/>
            <a:ext cx="7488832" cy="954107"/>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السنة الثانية ماستر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تخصص اقتصاد وتسيير مؤسسة </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10" name="ZoneTexte 9">
            <a:extLst>
              <a:ext uri="{FF2B5EF4-FFF2-40B4-BE49-F238E27FC236}">
                <a16:creationId xmlns:a16="http://schemas.microsoft.com/office/drawing/2014/main" id="{3A3FF13F-C5C3-81A3-FDE2-0D27273A0FE6}"/>
              </a:ext>
            </a:extLst>
          </p:cNvPr>
          <p:cNvSpPr txBox="1"/>
          <p:nvPr/>
        </p:nvSpPr>
        <p:spPr>
          <a:xfrm>
            <a:off x="2351584" y="6060694"/>
            <a:ext cx="7488832" cy="523220"/>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2024-2025</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13" name="ZoneTexte 12">
            <a:extLst>
              <a:ext uri="{FF2B5EF4-FFF2-40B4-BE49-F238E27FC236}">
                <a16:creationId xmlns:a16="http://schemas.microsoft.com/office/drawing/2014/main" id="{EFB865C5-BCCC-FED0-2C54-7240E9B7AF1A}"/>
              </a:ext>
            </a:extLst>
          </p:cNvPr>
          <p:cNvSpPr txBox="1"/>
          <p:nvPr/>
        </p:nvSpPr>
        <p:spPr>
          <a:xfrm>
            <a:off x="2351584" y="4929616"/>
            <a:ext cx="7488832" cy="523220"/>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الدكتورة </a:t>
            </a:r>
            <a:r>
              <a:rPr kumimoji="0" lang="ar-DZ" sz="2800" b="1" i="0" u="none" strike="noStrike" kern="1200" cap="none" spc="0" normalizeH="0" baseline="0" noProof="0" dirty="0" err="1">
                <a:ln>
                  <a:noFill/>
                </a:ln>
                <a:solidFill>
                  <a:prstClr val="black"/>
                </a:solidFill>
                <a:effectLst/>
                <a:uLnTx/>
                <a:uFillTx/>
                <a:latin typeface="Sakkal Majalla" panose="02000000000000000000" pitchFamily="2" charset="-78"/>
                <a:ea typeface="+mn-ea"/>
                <a:cs typeface="Sakkal Majalla" panose="02000000000000000000" pitchFamily="2" charset="-78"/>
              </a:rPr>
              <a:t>قطوش</a:t>
            </a: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 مريم</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4764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3"/>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P spid="9" grpId="0"/>
      <p:bldP spid="10"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248129" y="1412776"/>
            <a:ext cx="3225765" cy="230832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rtl="1"/>
            <a:r>
              <a:rPr lang="ar-DZ" sz="2400" b="1" dirty="0">
                <a:latin typeface="Sakkal Majalla" pitchFamily="2" charset="-78"/>
                <a:cs typeface="Sakkal Majalla" pitchFamily="2" charset="-78"/>
              </a:rPr>
              <a:t>استراتيجية التركيز: </a:t>
            </a:r>
            <a:r>
              <a:rPr lang="ar-DZ" sz="2400" dirty="0">
                <a:latin typeface="Sakkal Majalla" pitchFamily="2" charset="-78"/>
                <a:cs typeface="Sakkal Majalla" pitchFamily="2" charset="-78"/>
              </a:rPr>
              <a:t>أي اشباع حاجات خاصة بمجموعة من المستهلكين أو بواسطة التركيز على سوق جغرافي محدود أي خدمة نسبة معينة من السوق الكلي وليس كل السوق.</a:t>
            </a:r>
            <a:endParaRPr lang="fr-FR" sz="2400" dirty="0">
              <a:latin typeface="Sakkal Majalla" pitchFamily="2" charset="-78"/>
              <a:cs typeface="Sakkal Majalla" pitchFamily="2" charset="-78"/>
            </a:endParaRPr>
          </a:p>
        </p:txBody>
      </p:sp>
      <p:sp>
        <p:nvSpPr>
          <p:cNvPr id="6" name="ZoneTexte 5"/>
          <p:cNvSpPr txBox="1"/>
          <p:nvPr/>
        </p:nvSpPr>
        <p:spPr>
          <a:xfrm>
            <a:off x="2279576" y="790921"/>
            <a:ext cx="4392488" cy="830997"/>
          </a:xfrm>
          <a:prstGeom prst="rect">
            <a:avLst/>
          </a:prstGeom>
          <a:noFill/>
        </p:spPr>
        <p:txBody>
          <a:bodyPr wrap="square" rtlCol="0">
            <a:spAutoFit/>
          </a:bodyPr>
          <a:lstStyle/>
          <a:p>
            <a:pPr algn="r" rtl="1"/>
            <a:r>
              <a:rPr lang="ar-DZ" sz="2400" dirty="0">
                <a:solidFill>
                  <a:schemeClr val="dk1"/>
                </a:solidFill>
                <a:latin typeface="Sakkal Majalla" pitchFamily="2" charset="-78"/>
                <a:cs typeface="Sakkal Majalla" pitchFamily="2" charset="-78"/>
              </a:rPr>
              <a:t>وتتحقق ميزة  تنافسية في ظل استراتيجية التركيز عن طريق:</a:t>
            </a:r>
            <a:endParaRPr lang="fr-FR" sz="2400" dirty="0">
              <a:solidFill>
                <a:schemeClr val="dk1"/>
              </a:solidFill>
              <a:latin typeface="Sakkal Majalla" pitchFamily="2" charset="-78"/>
              <a:cs typeface="Sakkal Majalla" pitchFamily="2" charset="-78"/>
            </a:endParaRPr>
          </a:p>
        </p:txBody>
      </p:sp>
      <p:sp>
        <p:nvSpPr>
          <p:cNvPr id="7" name="Flèche vers le bas 6"/>
          <p:cNvSpPr/>
          <p:nvPr/>
        </p:nvSpPr>
        <p:spPr>
          <a:xfrm>
            <a:off x="3899383" y="1873364"/>
            <a:ext cx="576064" cy="11235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2174730" y="3120936"/>
            <a:ext cx="4464496" cy="1200329"/>
          </a:xfrm>
          <a:prstGeom prst="rect">
            <a:avLst/>
          </a:prstGeom>
          <a:noFill/>
        </p:spPr>
        <p:txBody>
          <a:bodyPr wrap="square" rtlCol="0">
            <a:spAutoFit/>
          </a:bodyPr>
          <a:lstStyle/>
          <a:p>
            <a:pPr marL="342900" indent="-342900" algn="r" rtl="1">
              <a:buFontTx/>
              <a:buChar char="-"/>
            </a:pPr>
            <a:r>
              <a:rPr lang="ar-DZ" sz="2400" dirty="0">
                <a:solidFill>
                  <a:schemeClr val="dk1"/>
                </a:solidFill>
                <a:latin typeface="Sakkal Majalla" pitchFamily="2" charset="-78"/>
                <a:cs typeface="Sakkal Majalla" pitchFamily="2" charset="-78"/>
              </a:rPr>
              <a:t>تحديد القطاع الذي سوف يتم التنافس فيه</a:t>
            </a:r>
          </a:p>
          <a:p>
            <a:pPr marL="342900" indent="-342900" algn="r" rtl="1">
              <a:buFontTx/>
              <a:buChar char="-"/>
            </a:pPr>
            <a:r>
              <a:rPr lang="ar-DZ" sz="2400" dirty="0">
                <a:solidFill>
                  <a:schemeClr val="dk1"/>
                </a:solidFill>
                <a:latin typeface="Sakkal Majalla" pitchFamily="2" charset="-78"/>
                <a:cs typeface="Sakkal Majalla" pitchFamily="2" charset="-78"/>
              </a:rPr>
              <a:t>تحديد كيفية بناء ميزة تنافسية في القطاع السوقي المستهدف.</a:t>
            </a:r>
            <a:endParaRPr lang="fr-FR" sz="2400" dirty="0">
              <a:solidFill>
                <a:schemeClr val="dk1"/>
              </a:solidFill>
              <a:latin typeface="Sakkal Majalla" pitchFamily="2" charset="-78"/>
              <a:cs typeface="Sakkal Majalla" pitchFamily="2" charset="-78"/>
            </a:endParaRPr>
          </a:p>
        </p:txBody>
      </p:sp>
    </p:spTree>
    <p:extLst>
      <p:ext uri="{BB962C8B-B14F-4D97-AF65-F5344CB8AC3E}">
        <p14:creationId xmlns:p14="http://schemas.microsoft.com/office/powerpoint/2010/main" val="117026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28248" y="404664"/>
            <a:ext cx="2151120" cy="720080"/>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latin typeface="Sakkal Majalla" panose="02000000000000000000" pitchFamily="2" charset="-78"/>
                <a:cs typeface="Sakkal Majalla" panose="02000000000000000000" pitchFamily="2" charset="-78"/>
              </a:rPr>
              <a:t>مراحل تطور الميزة </a:t>
            </a:r>
            <a:r>
              <a:rPr lang="ar-DZ" sz="2400" dirty="0" err="1">
                <a:solidFill>
                  <a:schemeClr val="tx1"/>
                </a:solidFill>
                <a:latin typeface="Sakkal Majalla" panose="02000000000000000000" pitchFamily="2" charset="-78"/>
                <a:cs typeface="Sakkal Majalla" panose="02000000000000000000" pitchFamily="2" charset="-78"/>
              </a:rPr>
              <a:t>التنافسية</a:t>
            </a:r>
            <a:r>
              <a:rPr lang="ar-DZ" sz="2400" dirty="0" err="1">
                <a:latin typeface="Sakkal Majalla" panose="02000000000000000000" pitchFamily="2" charset="-78"/>
                <a:cs typeface="Sakkal Majalla" panose="02000000000000000000" pitchFamily="2" charset="-78"/>
              </a:rPr>
              <a:t>ة</a:t>
            </a:r>
            <a:endParaRPr lang="fr-FR" sz="2400" dirty="0">
              <a:latin typeface="Sakkal Majalla" panose="02000000000000000000" pitchFamily="2" charset="-78"/>
              <a:cs typeface="Sakkal Majalla" panose="02000000000000000000" pitchFamily="2" charset="-78"/>
            </a:endParaRPr>
          </a:p>
        </p:txBody>
      </p:sp>
      <p:sp>
        <p:nvSpPr>
          <p:cNvPr id="6" name="ZoneTexte 5"/>
          <p:cNvSpPr txBox="1"/>
          <p:nvPr/>
        </p:nvSpPr>
        <p:spPr>
          <a:xfrm>
            <a:off x="1919536" y="1268761"/>
            <a:ext cx="8352928" cy="1200329"/>
          </a:xfrm>
          <a:prstGeom prst="rect">
            <a:avLst/>
          </a:prstGeom>
          <a:noFill/>
        </p:spPr>
        <p:txBody>
          <a:bodyPr wrap="square" rtlCol="0">
            <a:spAutoFit/>
          </a:bodyPr>
          <a:lstStyle/>
          <a:p>
            <a:pPr algn="just" rtl="1"/>
            <a:r>
              <a:rPr lang="ar-DZ" sz="2400" dirty="0">
                <a:latin typeface="Sakkal Majalla" panose="02000000000000000000" pitchFamily="2" charset="-78"/>
                <a:cs typeface="Sakkal Majalla" panose="02000000000000000000" pitchFamily="2" charset="-78"/>
              </a:rPr>
              <a:t>بالاعتماد على ما جاء به </a:t>
            </a:r>
            <a:r>
              <a:rPr lang="fr-FR" sz="2400" dirty="0">
                <a:latin typeface="Sakkal Majalla" panose="02000000000000000000" pitchFamily="2" charset="-78"/>
                <a:cs typeface="Sakkal Majalla" panose="02000000000000000000" pitchFamily="2" charset="-78"/>
              </a:rPr>
              <a:t>M porter</a:t>
            </a:r>
            <a:r>
              <a:rPr lang="ar-DZ" sz="2400" dirty="0">
                <a:latin typeface="Sakkal Majalla" panose="02000000000000000000" pitchFamily="2" charset="-78"/>
                <a:cs typeface="Sakkal Majalla" panose="02000000000000000000" pitchFamily="2" charset="-78"/>
              </a:rPr>
              <a:t> فان الميزة التنافسية تمر بأربعة مراحل، لكل مرحلة مجموعة من الخصائص، كما أوضح أنه ليس من الضروري أن تمر الميزة التنافسية بكل هذه المراحل ولا بشكل مرتب وهي: </a:t>
            </a:r>
            <a:endParaRPr lang="fr-FR" sz="2400" dirty="0">
              <a:latin typeface="Sakkal Majalla" panose="02000000000000000000" pitchFamily="2" charset="-78"/>
              <a:cs typeface="Sakkal Majalla" panose="02000000000000000000" pitchFamily="2" charset="-78"/>
            </a:endParaRPr>
          </a:p>
        </p:txBody>
      </p:sp>
      <p:grpSp>
        <p:nvGrpSpPr>
          <p:cNvPr id="18" name="Groupe 17"/>
          <p:cNvGrpSpPr/>
          <p:nvPr/>
        </p:nvGrpSpPr>
        <p:grpSpPr>
          <a:xfrm>
            <a:off x="1810762" y="2852937"/>
            <a:ext cx="8565155" cy="945235"/>
            <a:chOff x="286761" y="2852936"/>
            <a:chExt cx="8565155" cy="945235"/>
          </a:xfrm>
        </p:grpSpPr>
        <p:sp>
          <p:nvSpPr>
            <p:cNvPr id="8" name="Rectangle à coins arrondis 7"/>
            <p:cNvSpPr/>
            <p:nvPr/>
          </p:nvSpPr>
          <p:spPr>
            <a:xfrm>
              <a:off x="6907700" y="2852936"/>
              <a:ext cx="194421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مرحلة قيادة عوامل الانتاج</a:t>
              </a:r>
              <a:endParaRPr lang="fr-FR" b="1" dirty="0">
                <a:latin typeface="Sakkal Majalla" panose="02000000000000000000" pitchFamily="2" charset="-78"/>
                <a:cs typeface="Sakkal Majalla" panose="02000000000000000000" pitchFamily="2" charset="-78"/>
              </a:endParaRPr>
            </a:p>
          </p:txBody>
        </p:sp>
        <p:sp>
          <p:nvSpPr>
            <p:cNvPr id="9" name="Rectangle à coins arrondis 8"/>
            <p:cNvSpPr/>
            <p:nvPr/>
          </p:nvSpPr>
          <p:spPr>
            <a:xfrm>
              <a:off x="286761" y="2862067"/>
              <a:ext cx="194421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مرحلة قيادة الثروة</a:t>
              </a:r>
              <a:endParaRPr lang="fr-FR" b="1" dirty="0">
                <a:latin typeface="Sakkal Majalla" panose="02000000000000000000" pitchFamily="2" charset="-78"/>
                <a:cs typeface="Sakkal Majalla" panose="02000000000000000000" pitchFamily="2" charset="-78"/>
              </a:endParaRPr>
            </a:p>
          </p:txBody>
        </p:sp>
        <p:sp>
          <p:nvSpPr>
            <p:cNvPr id="10" name="Rectangle à coins arrondis 9"/>
            <p:cNvSpPr/>
            <p:nvPr/>
          </p:nvSpPr>
          <p:spPr>
            <a:xfrm>
              <a:off x="2502692" y="2852936"/>
              <a:ext cx="194421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مرحلة قيادة الابتكار</a:t>
              </a:r>
              <a:endParaRPr lang="fr-FR" b="1" dirty="0">
                <a:latin typeface="Sakkal Majalla" panose="02000000000000000000" pitchFamily="2" charset="-78"/>
                <a:cs typeface="Sakkal Majalla" panose="02000000000000000000" pitchFamily="2" charset="-78"/>
              </a:endParaRPr>
            </a:p>
          </p:txBody>
        </p:sp>
        <p:sp>
          <p:nvSpPr>
            <p:cNvPr id="11" name="Rectangle à coins arrondis 10"/>
            <p:cNvSpPr/>
            <p:nvPr/>
          </p:nvSpPr>
          <p:spPr>
            <a:xfrm>
              <a:off x="4716016" y="2852936"/>
              <a:ext cx="194421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مرحلة قيادة الاستثمار</a:t>
              </a:r>
              <a:endParaRPr lang="fr-FR" b="1" dirty="0">
                <a:latin typeface="Sakkal Majalla" panose="02000000000000000000" pitchFamily="2" charset="-78"/>
                <a:cs typeface="Sakkal Majalla" panose="02000000000000000000" pitchFamily="2" charset="-78"/>
              </a:endParaRPr>
            </a:p>
          </p:txBody>
        </p:sp>
        <p:cxnSp>
          <p:nvCxnSpPr>
            <p:cNvPr id="13" name="Connecteur droit avec flèche 12"/>
            <p:cNvCxnSpPr>
              <a:stCxn id="8" idx="1"/>
              <a:endCxn id="11" idx="3"/>
            </p:cNvCxnSpPr>
            <p:nvPr/>
          </p:nvCxnSpPr>
          <p:spPr>
            <a:xfrm flipH="1">
              <a:off x="6660232" y="3320988"/>
              <a:ext cx="2474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H="1">
              <a:off x="4468548" y="3320988"/>
              <a:ext cx="2474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H="1">
              <a:off x="2230977" y="3330119"/>
              <a:ext cx="2474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1" name="Groupe 30"/>
          <p:cNvGrpSpPr/>
          <p:nvPr/>
        </p:nvGrpSpPr>
        <p:grpSpPr>
          <a:xfrm>
            <a:off x="1524000" y="3789041"/>
            <a:ext cx="8779908" cy="2785507"/>
            <a:chOff x="0" y="3789040"/>
            <a:chExt cx="8779908" cy="2785507"/>
          </a:xfrm>
        </p:grpSpPr>
        <p:sp>
          <p:nvSpPr>
            <p:cNvPr id="21" name="ZoneTexte 20"/>
            <p:cNvSpPr txBox="1"/>
            <p:nvPr/>
          </p:nvSpPr>
          <p:spPr>
            <a:xfrm>
              <a:off x="6979708" y="4156148"/>
              <a:ext cx="1800200" cy="1754326"/>
            </a:xfrm>
            <a:prstGeom prst="rect">
              <a:avLst/>
            </a:prstGeom>
            <a:noFill/>
          </p:spPr>
          <p:txBody>
            <a:bodyPr wrap="square" rtlCol="0">
              <a:spAutoFit/>
            </a:bodyPr>
            <a:lstStyle/>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التركيز على عوامل الإنتاج</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انتهاج استراتيجية المنافسة السعرية</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ميزة تنافسية ذات طبيعة غير مستقرة</a:t>
              </a:r>
              <a:endParaRPr lang="fr-FR" dirty="0">
                <a:latin typeface="Sakkal Majalla" panose="02000000000000000000" pitchFamily="2" charset="-78"/>
                <a:cs typeface="Sakkal Majalla" panose="02000000000000000000" pitchFamily="2" charset="-78"/>
              </a:endParaRPr>
            </a:p>
          </p:txBody>
        </p:sp>
        <p:cxnSp>
          <p:nvCxnSpPr>
            <p:cNvPr id="23" name="Connecteur droit avec flèche 22"/>
            <p:cNvCxnSpPr>
              <a:stCxn id="8" idx="2"/>
              <a:endCxn id="21" idx="0"/>
            </p:cNvCxnSpPr>
            <p:nvPr/>
          </p:nvCxnSpPr>
          <p:spPr>
            <a:xfrm>
              <a:off x="7879808" y="3789040"/>
              <a:ext cx="0" cy="367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5688124" y="3798171"/>
              <a:ext cx="0" cy="367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4860032" y="4254912"/>
              <a:ext cx="1800200" cy="1754326"/>
            </a:xfrm>
            <a:prstGeom prst="rect">
              <a:avLst/>
            </a:prstGeom>
            <a:noFill/>
          </p:spPr>
          <p:txBody>
            <a:bodyPr wrap="square" rtlCol="0">
              <a:spAutoFit/>
            </a:bodyPr>
            <a:lstStyle/>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تخفيض التكاليف من خلال الاستثمارات المحلية</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تحسين جودة المنتج</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جذب الطلب بشكل عام</a:t>
              </a:r>
              <a:endParaRPr lang="fr-FR" dirty="0">
                <a:latin typeface="Sakkal Majalla" panose="02000000000000000000" pitchFamily="2" charset="-78"/>
                <a:cs typeface="Sakkal Majalla" panose="02000000000000000000" pitchFamily="2" charset="-78"/>
              </a:endParaRPr>
            </a:p>
          </p:txBody>
        </p:sp>
        <p:cxnSp>
          <p:nvCxnSpPr>
            <p:cNvPr id="27" name="Connecteur droit avec flèche 26"/>
            <p:cNvCxnSpPr/>
            <p:nvPr/>
          </p:nvCxnSpPr>
          <p:spPr>
            <a:xfrm>
              <a:off x="3478963" y="3834308"/>
              <a:ext cx="0" cy="367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2699792" y="4256502"/>
              <a:ext cx="1747116" cy="2031325"/>
            </a:xfrm>
            <a:prstGeom prst="rect">
              <a:avLst/>
            </a:prstGeom>
            <a:noFill/>
          </p:spPr>
          <p:txBody>
            <a:bodyPr wrap="square" rtlCol="0">
              <a:spAutoFit/>
            </a:bodyPr>
            <a:lstStyle/>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الاعتماد على الابتكار والمهارات والتكنولوجيا</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زيادة دور المنافسة المعتمدة على التكنولوجيا والتميز </a:t>
              </a:r>
            </a:p>
            <a:p>
              <a:pPr marL="285750" indent="-285750" algn="r" rtl="1">
                <a:buFont typeface="Arial" panose="020B0604020202020204" pitchFamily="34" charset="0"/>
                <a:buChar char="•"/>
              </a:pPr>
              <a:endParaRPr lang="fr-FR" dirty="0">
                <a:latin typeface="Sakkal Majalla" panose="02000000000000000000" pitchFamily="2" charset="-78"/>
                <a:cs typeface="Sakkal Majalla" panose="02000000000000000000" pitchFamily="2" charset="-78"/>
              </a:endParaRPr>
            </a:p>
          </p:txBody>
        </p:sp>
        <p:cxnSp>
          <p:nvCxnSpPr>
            <p:cNvPr id="29" name="Connecteur droit avec flèche 28"/>
            <p:cNvCxnSpPr/>
            <p:nvPr/>
          </p:nvCxnSpPr>
          <p:spPr>
            <a:xfrm>
              <a:off x="1187624" y="3834308"/>
              <a:ext cx="0" cy="367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4266223"/>
              <a:ext cx="2230977" cy="2308324"/>
            </a:xfrm>
            <a:prstGeom prst="rect">
              <a:avLst/>
            </a:prstGeom>
            <a:noFill/>
          </p:spPr>
          <p:txBody>
            <a:bodyPr wrap="square" rtlCol="0">
              <a:spAutoFit/>
            </a:bodyPr>
            <a:lstStyle/>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بداية تراجع وتدهور الميزة التنافسية</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تراكم الثروة المحققة في المراحل السابقة</a:t>
              </a:r>
            </a:p>
            <a:p>
              <a:pPr marL="285750" indent="-285750" algn="r"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رغبة المنظمة في المحافظة على الاستثمارات دون التطوير، ما يؤدي إلى فقدان الميزة التنافسية في الأسواق</a:t>
              </a:r>
              <a:endParaRPr lang="fr-FR" dirty="0">
                <a:latin typeface="Sakkal Majalla" panose="02000000000000000000" pitchFamily="2" charset="-78"/>
                <a:cs typeface="Sakkal Majalla" panose="02000000000000000000" pitchFamily="2" charset="-78"/>
              </a:endParaRPr>
            </a:p>
          </p:txBody>
        </p:sp>
      </p:grpSp>
    </p:spTree>
    <p:extLst>
      <p:ext uri="{BB962C8B-B14F-4D97-AF65-F5344CB8AC3E}">
        <p14:creationId xmlns:p14="http://schemas.microsoft.com/office/powerpoint/2010/main" val="394268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1000"/>
                                        <p:tgtEl>
                                          <p:spTgt spid="31"/>
                                        </p:tgtEl>
                                      </p:cBhvr>
                                    </p:animEffect>
                                    <p:anim calcmode="lin" valueType="num">
                                      <p:cBhvr>
                                        <p:cTn id="24" dur="1000" fill="hold"/>
                                        <p:tgtEl>
                                          <p:spTgt spid="31"/>
                                        </p:tgtEl>
                                        <p:attrNameLst>
                                          <p:attrName>ppt_x</p:attrName>
                                        </p:attrNameLst>
                                      </p:cBhvr>
                                      <p:tavLst>
                                        <p:tav tm="0">
                                          <p:val>
                                            <p:strVal val="#ppt_x"/>
                                          </p:val>
                                        </p:tav>
                                        <p:tav tm="100000">
                                          <p:val>
                                            <p:strVal val="#ppt_x"/>
                                          </p:val>
                                        </p:tav>
                                      </p:tavLst>
                                    </p:anim>
                                    <p:anim calcmode="lin" valueType="num">
                                      <p:cBhvr>
                                        <p:cTn id="25"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02846" y="476673"/>
            <a:ext cx="8565155" cy="830997"/>
          </a:xfrm>
          <a:prstGeom prst="rect">
            <a:avLst/>
          </a:prstGeom>
          <a:noFill/>
        </p:spPr>
        <p:txBody>
          <a:bodyPr wrap="square" rtlCol="0">
            <a:spAutoFit/>
          </a:bodyPr>
          <a:lstStyle/>
          <a:p>
            <a:pPr algn="just" rtl="1"/>
            <a:r>
              <a:rPr lang="ar-DZ" sz="2400" dirty="0">
                <a:latin typeface="Sakkal Majalla" panose="02000000000000000000" pitchFamily="2" charset="-78"/>
                <a:cs typeface="Sakkal Majalla" panose="02000000000000000000" pitchFamily="2" charset="-78"/>
              </a:rPr>
              <a:t>من خلال الشكل نلاحظ أن المراحل الثلاث الأولى تمثل </a:t>
            </a:r>
            <a:r>
              <a:rPr lang="ar-DZ" sz="2400" dirty="0" err="1">
                <a:solidFill>
                  <a:srgbClr val="FF0000"/>
                </a:solidFill>
                <a:latin typeface="Sakkal Majalla" panose="02000000000000000000" pitchFamily="2" charset="-78"/>
                <a:cs typeface="Sakkal Majalla" panose="02000000000000000000" pitchFamily="2" charset="-78"/>
              </a:rPr>
              <a:t>الإرتقاء</a:t>
            </a:r>
            <a:r>
              <a:rPr lang="ar-DZ" sz="2400" dirty="0">
                <a:solidFill>
                  <a:srgbClr val="FF0000"/>
                </a:solidFill>
                <a:latin typeface="Sakkal Majalla" panose="02000000000000000000" pitchFamily="2" charset="-78"/>
                <a:cs typeface="Sakkal Majalla" panose="02000000000000000000" pitchFamily="2" charset="-78"/>
              </a:rPr>
              <a:t> المتوالي للميزة التنافسية</a:t>
            </a:r>
            <a:r>
              <a:rPr lang="ar-DZ" sz="2400" dirty="0">
                <a:latin typeface="Sakkal Majalla" panose="02000000000000000000" pitchFamily="2" charset="-78"/>
                <a:cs typeface="Sakkal Majalla" panose="02000000000000000000" pitchFamily="2" charset="-78"/>
              </a:rPr>
              <a:t>، أما المرحلة الرابعة فهي تمثل </a:t>
            </a:r>
            <a:r>
              <a:rPr lang="ar-DZ" sz="2400" dirty="0">
                <a:solidFill>
                  <a:srgbClr val="FF0000"/>
                </a:solidFill>
                <a:latin typeface="Sakkal Majalla" panose="02000000000000000000" pitchFamily="2" charset="-78"/>
                <a:cs typeface="Sakkal Majalla" panose="02000000000000000000" pitchFamily="2" charset="-78"/>
              </a:rPr>
              <a:t>تراجع وتدهور الميزة التنافسية</a:t>
            </a:r>
            <a:endParaRPr lang="fr-FR" sz="2400" dirty="0">
              <a:solidFill>
                <a:srgbClr val="FF0000"/>
              </a:solidFill>
              <a:latin typeface="Sakkal Majalla" panose="02000000000000000000" pitchFamily="2" charset="-78"/>
              <a:cs typeface="Sakkal Majalla" panose="02000000000000000000" pitchFamily="2" charset="-78"/>
            </a:endParaRPr>
          </a:p>
        </p:txBody>
      </p:sp>
      <p:sp>
        <p:nvSpPr>
          <p:cNvPr id="5" name="Rectangle 4"/>
          <p:cNvSpPr/>
          <p:nvPr/>
        </p:nvSpPr>
        <p:spPr>
          <a:xfrm>
            <a:off x="8328248" y="1684258"/>
            <a:ext cx="2151120" cy="720080"/>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latin typeface="Sakkal Majalla" panose="02000000000000000000" pitchFamily="2" charset="-78"/>
                <a:cs typeface="Sakkal Majalla" panose="02000000000000000000" pitchFamily="2" charset="-78"/>
              </a:rPr>
              <a:t>خصائص الميزة التنافسية</a:t>
            </a:r>
            <a:endParaRPr lang="fr-FR" sz="2400" dirty="0">
              <a:latin typeface="Sakkal Majalla" panose="02000000000000000000" pitchFamily="2" charset="-78"/>
              <a:cs typeface="Sakkal Majalla" panose="02000000000000000000" pitchFamily="2" charset="-78"/>
            </a:endParaRPr>
          </a:p>
        </p:txBody>
      </p:sp>
      <p:sp>
        <p:nvSpPr>
          <p:cNvPr id="6" name="ZoneTexte 5"/>
          <p:cNvSpPr txBox="1"/>
          <p:nvPr/>
        </p:nvSpPr>
        <p:spPr>
          <a:xfrm>
            <a:off x="2134034" y="2780928"/>
            <a:ext cx="7704856" cy="3416320"/>
          </a:xfrm>
          <a:prstGeom prst="rect">
            <a:avLst/>
          </a:prstGeom>
          <a:noFill/>
        </p:spPr>
        <p:txBody>
          <a:bodyPr wrap="square" rtlCol="0">
            <a:spAutoFit/>
          </a:bodyPr>
          <a:lstStyle/>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الميزة التنافسية ليست حكرا على مؤسسة ما؛</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تشتق من رغبات وحاجات الزبائن؛</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ضرورة تناسب الميزات مع الأهداف والنتائج التي ترى المؤسسة تحقيقها في المدى القصير والبعيد؛</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أن تكون متجددة وفقا لمعطيات البيئة الخارجية من جهة وموارد المؤسسة من جهة ثانية؛ </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طويلة الأمد وصعبة التقليد من قبل المنافسين الحاليين والمحتملين؛</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تؤدي إلى تحقيق الأفضلية على المنافسين؛</a:t>
            </a:r>
          </a:p>
          <a:p>
            <a:pPr marL="285750" indent="-285750" algn="r" rtl="1">
              <a:buFont typeface="Arial" panose="020B0604020202020204" pitchFamily="34" charset="0"/>
              <a:buChar char="•"/>
            </a:pPr>
            <a:r>
              <a:rPr lang="ar-DZ" sz="2400" dirty="0">
                <a:latin typeface="Sakkal Majalla" panose="02000000000000000000" pitchFamily="2" charset="-78"/>
                <a:cs typeface="Sakkal Majalla" panose="02000000000000000000" pitchFamily="2" charset="-78"/>
              </a:rPr>
              <a:t>تؤدي إلى التأثير في العملاء وادراكهم للأفضلية فيما تقدمه المنظمة.</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28978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28248" y="980728"/>
            <a:ext cx="2151120" cy="720080"/>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latin typeface="Sakkal Majalla" panose="02000000000000000000" pitchFamily="2" charset="-78"/>
                <a:cs typeface="Sakkal Majalla" panose="02000000000000000000" pitchFamily="2" charset="-78"/>
              </a:rPr>
              <a:t>مصادر الميزة التنافسية</a:t>
            </a:r>
            <a:endParaRPr lang="fr-FR" sz="2400" dirty="0">
              <a:latin typeface="Sakkal Majalla" panose="02000000000000000000" pitchFamily="2" charset="-78"/>
              <a:cs typeface="Sakkal Majalla" panose="02000000000000000000" pitchFamily="2" charset="-78"/>
            </a:endParaRPr>
          </a:p>
        </p:txBody>
      </p:sp>
      <p:sp>
        <p:nvSpPr>
          <p:cNvPr id="5" name="ZoneTexte 4"/>
          <p:cNvSpPr txBox="1"/>
          <p:nvPr/>
        </p:nvSpPr>
        <p:spPr>
          <a:xfrm>
            <a:off x="1991544" y="2636912"/>
            <a:ext cx="7920880" cy="2308324"/>
          </a:xfrm>
          <a:prstGeom prst="rect">
            <a:avLst/>
          </a:prstGeom>
          <a:noFill/>
        </p:spPr>
        <p:txBody>
          <a:bodyPr wrap="square" rtlCol="0">
            <a:spAutoFit/>
          </a:bodyPr>
          <a:lstStyle/>
          <a:p>
            <a:pPr algn="just" rtl="1"/>
            <a:r>
              <a:rPr lang="ar-DZ" sz="2400" dirty="0">
                <a:latin typeface="Sakkal Majalla" panose="02000000000000000000" pitchFamily="2" charset="-78"/>
                <a:cs typeface="Sakkal Majalla" panose="02000000000000000000" pitchFamily="2" charset="-78"/>
              </a:rPr>
              <a:t>هناك مصدرين أساسيين للميزة التنافسية يتمثلان في </a:t>
            </a:r>
            <a:r>
              <a:rPr lang="ar-DZ" sz="2400" dirty="0">
                <a:solidFill>
                  <a:srgbClr val="FF0000"/>
                </a:solidFill>
                <a:latin typeface="Sakkal Majalla" panose="02000000000000000000" pitchFamily="2" charset="-78"/>
                <a:cs typeface="Sakkal Majalla" panose="02000000000000000000" pitchFamily="2" charset="-78"/>
              </a:rPr>
              <a:t>المهارة المتميزة </a:t>
            </a:r>
            <a:r>
              <a:rPr lang="ar-DZ" sz="2400" dirty="0">
                <a:latin typeface="Sakkal Majalla" panose="02000000000000000000" pitchFamily="2" charset="-78"/>
                <a:cs typeface="Sakkal Majalla" panose="02000000000000000000" pitchFamily="2" charset="-78"/>
              </a:rPr>
              <a:t>( المعرفة الفنية، القدرات والذكاء) </a:t>
            </a:r>
            <a:r>
              <a:rPr lang="ar-DZ" sz="2400" dirty="0">
                <a:solidFill>
                  <a:srgbClr val="FF0000"/>
                </a:solidFill>
                <a:latin typeface="Sakkal Majalla" panose="02000000000000000000" pitchFamily="2" charset="-78"/>
                <a:cs typeface="Sakkal Majalla" panose="02000000000000000000" pitchFamily="2" charset="-78"/>
              </a:rPr>
              <a:t>والموارد المتميزة </a:t>
            </a:r>
            <a:r>
              <a:rPr lang="ar-DZ" sz="2400" dirty="0">
                <a:latin typeface="Sakkal Majalla" panose="02000000000000000000" pitchFamily="2" charset="-78"/>
                <a:cs typeface="Sakkal Majalla" panose="02000000000000000000" pitchFamily="2" charset="-78"/>
              </a:rPr>
              <a:t>( كالموارد المالية، طاقة إنتاجية متميزة...)</a:t>
            </a:r>
          </a:p>
          <a:p>
            <a:pPr algn="just" rtl="1"/>
            <a:endParaRPr lang="ar-DZ" sz="2400" dirty="0">
              <a:latin typeface="Sakkal Majalla" panose="02000000000000000000" pitchFamily="2" charset="-78"/>
              <a:cs typeface="Sakkal Majalla" panose="02000000000000000000" pitchFamily="2" charset="-78"/>
            </a:endParaRPr>
          </a:p>
          <a:p>
            <a:pPr algn="just" rtl="1"/>
            <a:r>
              <a:rPr lang="ar-DZ" sz="2400" dirty="0">
                <a:latin typeface="Sakkal Majalla" panose="02000000000000000000" pitchFamily="2" charset="-78"/>
                <a:cs typeface="Sakkal Majalla" panose="02000000000000000000" pitchFamily="2" charset="-78"/>
              </a:rPr>
              <a:t>إن محاولة تفسير الميزة التنافسية للكثير من المؤسسات بينت أن مصدرها لا يرتبط </a:t>
            </a:r>
            <a:r>
              <a:rPr lang="ar-DZ" sz="2400" dirty="0" err="1">
                <a:latin typeface="Sakkal Majalla" panose="02000000000000000000" pitchFamily="2" charset="-78"/>
                <a:cs typeface="Sakkal Majalla" panose="02000000000000000000" pitchFamily="2" charset="-78"/>
              </a:rPr>
              <a:t>بالتموقع</a:t>
            </a:r>
            <a:r>
              <a:rPr lang="ar-DZ" sz="2400" dirty="0">
                <a:latin typeface="Sakkal Majalla" panose="02000000000000000000" pitchFamily="2" charset="-78"/>
                <a:cs typeface="Sakkal Majalla" panose="02000000000000000000" pitchFamily="2" charset="-78"/>
              </a:rPr>
              <a:t> الجيد في مواجهة ظروف البيئة الخارجية بل بقدرة تلك المؤسسات على استغلال مواردها الداخلية ، حيث تعد </a:t>
            </a:r>
            <a:r>
              <a:rPr lang="ar-DZ" sz="2400" dirty="0">
                <a:solidFill>
                  <a:srgbClr val="FF0000"/>
                </a:solidFill>
                <a:latin typeface="Sakkal Majalla" panose="02000000000000000000" pitchFamily="2" charset="-78"/>
                <a:cs typeface="Sakkal Majalla" panose="02000000000000000000" pitchFamily="2" charset="-78"/>
              </a:rPr>
              <a:t>الكفاءات والمعرفة والجودة </a:t>
            </a:r>
            <a:r>
              <a:rPr lang="ar-DZ" sz="2400" dirty="0">
                <a:latin typeface="Sakkal Majalla" panose="02000000000000000000" pitchFamily="2" charset="-78"/>
                <a:cs typeface="Sakkal Majalla" panose="02000000000000000000" pitchFamily="2" charset="-78"/>
              </a:rPr>
              <a:t>أحد عناصرها الأساسية.</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67379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28248" y="332656"/>
            <a:ext cx="2151120" cy="720080"/>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latin typeface="Sakkal Majalla" panose="02000000000000000000" pitchFamily="2" charset="-78"/>
                <a:cs typeface="Sakkal Majalla" panose="02000000000000000000" pitchFamily="2" charset="-78"/>
              </a:rPr>
              <a:t>مقومات بناء  الميزة التنافسية المستدامة</a:t>
            </a:r>
            <a:endParaRPr lang="fr-FR" sz="2400" dirty="0">
              <a:latin typeface="Sakkal Majalla" panose="02000000000000000000" pitchFamily="2" charset="-78"/>
              <a:cs typeface="Sakkal Majalla" panose="02000000000000000000" pitchFamily="2" charset="-78"/>
            </a:endParaRPr>
          </a:p>
        </p:txBody>
      </p:sp>
      <p:sp>
        <p:nvSpPr>
          <p:cNvPr id="5" name="ZoneTexte 4"/>
          <p:cNvSpPr txBox="1"/>
          <p:nvPr/>
        </p:nvSpPr>
        <p:spPr>
          <a:xfrm>
            <a:off x="1775520" y="1196753"/>
            <a:ext cx="8568952" cy="4893647"/>
          </a:xfrm>
          <a:prstGeom prst="rect">
            <a:avLst/>
          </a:prstGeom>
          <a:noFill/>
        </p:spPr>
        <p:txBody>
          <a:bodyPr wrap="square" rtlCol="0">
            <a:spAutoFit/>
          </a:bodyPr>
          <a:lstStyle/>
          <a:p>
            <a:pPr marL="342900" indent="-342900" algn="just" rtl="1">
              <a:buAutoNum type="arabicPeriod"/>
            </a:pPr>
            <a:r>
              <a:rPr lang="ar-DZ" sz="2400" dirty="0">
                <a:solidFill>
                  <a:srgbClr val="FF0000"/>
                </a:solidFill>
                <a:latin typeface="Sakkal Majalla" panose="02000000000000000000" pitchFamily="2" charset="-78"/>
                <a:cs typeface="Sakkal Majalla" panose="02000000000000000000" pitchFamily="2" charset="-78"/>
              </a:rPr>
              <a:t>أسس التنافس</a:t>
            </a:r>
            <a:r>
              <a:rPr lang="ar-DZ" sz="2400" dirty="0">
                <a:latin typeface="Sakkal Majalla" panose="02000000000000000000" pitchFamily="2" charset="-78"/>
                <a:cs typeface="Sakkal Majalla" panose="02000000000000000000" pitchFamily="2" charset="-78"/>
              </a:rPr>
              <a:t>: إن بناء ميزة تنافسية واستدامتها في الأسواق يتطلب توافر مجموعة من الأصول والموارد والقدرات التنافسية، وبالرغم من أن عملية التقليد مست بالعديد من المنتجات المعروفة ذات العلامات المميزة إلا أنه من الصعب تقليد الجودة العالية التي  تتمتع بها هذه المنتجات والمبنية على قدرات تنافسية معينة.</a:t>
            </a:r>
          </a:p>
          <a:p>
            <a:pPr marL="342900" indent="-342900" algn="just" rtl="1">
              <a:buAutoNum type="arabicPeriod"/>
            </a:pPr>
            <a:r>
              <a:rPr lang="ar-DZ" sz="2400" dirty="0">
                <a:solidFill>
                  <a:srgbClr val="FF0000"/>
                </a:solidFill>
                <a:latin typeface="Sakkal Majalla" panose="02000000000000000000" pitchFamily="2" charset="-78"/>
                <a:cs typeface="Sakkal Majalla" panose="02000000000000000000" pitchFamily="2" charset="-78"/>
              </a:rPr>
              <a:t>ميدان التنافس</a:t>
            </a:r>
            <a:r>
              <a:rPr lang="ar-DZ" sz="2400" dirty="0">
                <a:latin typeface="Sakkal Majalla" panose="02000000000000000000" pitchFamily="2" charset="-78"/>
                <a:cs typeface="Sakkal Majalla" panose="02000000000000000000" pitchFamily="2" charset="-78"/>
              </a:rPr>
              <a:t>:   على الرغم من أهمية دعم استراتيجية المنظمة بالأصول والقدرات التنافسية إلا أنها قد تتعرض للفشل في حالة عدم توظيفها في المكان المناسب ( اختيار المنتجات والأسواق المستهدفة).</a:t>
            </a:r>
          </a:p>
          <a:p>
            <a:pPr marL="342900" indent="-342900" algn="just" rtl="1">
              <a:buAutoNum type="arabicPeriod"/>
            </a:pPr>
            <a:r>
              <a:rPr lang="ar-DZ" sz="2400" dirty="0">
                <a:solidFill>
                  <a:srgbClr val="FF0000"/>
                </a:solidFill>
                <a:latin typeface="Sakkal Majalla" panose="02000000000000000000" pitchFamily="2" charset="-78"/>
                <a:cs typeface="Sakkal Majalla" panose="02000000000000000000" pitchFamily="2" charset="-78"/>
              </a:rPr>
              <a:t>اختيارات المنظمة لمنافسيها</a:t>
            </a:r>
            <a:r>
              <a:rPr lang="ar-DZ" sz="2400" dirty="0">
                <a:latin typeface="Sakkal Majalla" panose="02000000000000000000" pitchFamily="2" charset="-78"/>
                <a:cs typeface="Sakkal Majalla" panose="02000000000000000000" pitchFamily="2" charset="-78"/>
              </a:rPr>
              <a:t>: على المنظمة أن تتعرف على هوية منافسيها وتحدد مواقعهم وامكانياتهم وأهميتهم النسبية في الصناعة من أجل ضمان استمرارية ميزتها التنافسية، من خلال بناء استراتيجية تركز على نقاط ضعف المنافسين مع أخذ إمكانيات المنظمة وقدراتها التنافسية بعين الاعتبار.</a:t>
            </a:r>
          </a:p>
          <a:p>
            <a:pPr marL="342900" indent="-342900" algn="just" rtl="1">
              <a:buAutoNum type="arabicPeriod"/>
            </a:pPr>
            <a:r>
              <a:rPr lang="ar-DZ" sz="2400" dirty="0">
                <a:solidFill>
                  <a:srgbClr val="FF0000"/>
                </a:solidFill>
                <a:latin typeface="Sakkal Majalla" panose="02000000000000000000" pitchFamily="2" charset="-78"/>
                <a:cs typeface="Sakkal Majalla" panose="02000000000000000000" pitchFamily="2" charset="-78"/>
              </a:rPr>
              <a:t>طرق التنافس</a:t>
            </a:r>
            <a:r>
              <a:rPr lang="ar-DZ" sz="2400" dirty="0">
                <a:latin typeface="Sakkal Majalla" panose="02000000000000000000" pitchFamily="2" charset="-78"/>
                <a:cs typeface="Sakkal Majalla" panose="02000000000000000000" pitchFamily="2" charset="-78"/>
              </a:rPr>
              <a:t>: فبناء ميزة تنافسية والعمل على استدامتها يتوقف على نوع الاستراتيجية المتبناة من طرف المنظمة، ويمكن توضيح ذلك من خلال الشكل الموال: </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585143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2423592" y="116633"/>
            <a:ext cx="7848872" cy="6543475"/>
            <a:chOff x="899592" y="116632"/>
            <a:chExt cx="7848872" cy="6543475"/>
          </a:xfrm>
        </p:grpSpPr>
        <p:sp>
          <p:nvSpPr>
            <p:cNvPr id="4" name="Rectangle à coins arrondis 3"/>
            <p:cNvSpPr/>
            <p:nvPr/>
          </p:nvSpPr>
          <p:spPr>
            <a:xfrm>
              <a:off x="2555776" y="116632"/>
              <a:ext cx="4176464"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a:latin typeface="Sakkal Majalla" panose="02000000000000000000" pitchFamily="2" charset="-78"/>
                  <a:cs typeface="Sakkal Majalla" panose="02000000000000000000" pitchFamily="2" charset="-78"/>
                </a:rPr>
                <a:t>مقومات بناء الميزة التنافسية المستدامة</a:t>
              </a:r>
              <a:endParaRPr lang="fr-FR" sz="2400" b="1" dirty="0">
                <a:latin typeface="Sakkal Majalla" panose="02000000000000000000" pitchFamily="2" charset="-78"/>
                <a:cs typeface="Sakkal Majalla" panose="02000000000000000000" pitchFamily="2" charset="-78"/>
              </a:endParaRPr>
            </a:p>
          </p:txBody>
        </p:sp>
        <p:grpSp>
          <p:nvGrpSpPr>
            <p:cNvPr id="15" name="Groupe 14"/>
            <p:cNvGrpSpPr/>
            <p:nvPr/>
          </p:nvGrpSpPr>
          <p:grpSpPr>
            <a:xfrm>
              <a:off x="899592" y="1196752"/>
              <a:ext cx="7848872" cy="5463355"/>
              <a:chOff x="899592" y="1196752"/>
              <a:chExt cx="7848872" cy="5463355"/>
            </a:xfrm>
          </p:grpSpPr>
          <p:sp>
            <p:nvSpPr>
              <p:cNvPr id="5" name="Rectangle à coins arrondis 4"/>
              <p:cNvSpPr/>
              <p:nvPr/>
            </p:nvSpPr>
            <p:spPr>
              <a:xfrm>
                <a:off x="6372200" y="1196752"/>
                <a:ext cx="2376264" cy="2448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b="1" dirty="0">
                    <a:latin typeface="Sakkal Majalla" panose="02000000000000000000" pitchFamily="2" charset="-78"/>
                    <a:cs typeface="Sakkal Majalla" panose="02000000000000000000" pitchFamily="2" charset="-78"/>
                  </a:rPr>
                  <a:t>الطريقة التي تنافس بها: </a:t>
                </a:r>
              </a:p>
              <a:p>
                <a:pPr marL="285750" indent="-285750" algn="just"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-استراتيجية المنتج</a:t>
                </a:r>
              </a:p>
              <a:p>
                <a:pPr marL="285750" indent="-285750" algn="just"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-استراتيجية الموقع</a:t>
                </a:r>
              </a:p>
              <a:p>
                <a:pPr marL="285750" indent="-285750" algn="just"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استراتيجية مصادر التوريد </a:t>
                </a:r>
              </a:p>
              <a:p>
                <a:pPr marL="285750" indent="-285750" algn="just" rtl="1">
                  <a:buFont typeface="Arial" panose="020B0604020202020204" pitchFamily="34" charset="0"/>
                  <a:buChar char="•"/>
                </a:pPr>
                <a:r>
                  <a:rPr lang="ar-DZ" dirty="0">
                    <a:latin typeface="Sakkal Majalla" panose="02000000000000000000" pitchFamily="2" charset="-78"/>
                    <a:cs typeface="Sakkal Majalla" panose="02000000000000000000" pitchFamily="2" charset="-78"/>
                  </a:rPr>
                  <a:t>استراتيجية التسعير</a:t>
                </a:r>
                <a:endParaRPr lang="fr-FR" dirty="0">
                  <a:latin typeface="Sakkal Majalla" panose="02000000000000000000" pitchFamily="2" charset="-78"/>
                  <a:cs typeface="Sakkal Majalla" panose="02000000000000000000" pitchFamily="2" charset="-78"/>
                </a:endParaRPr>
              </a:p>
            </p:txBody>
          </p:sp>
          <p:sp>
            <p:nvSpPr>
              <p:cNvPr id="6" name="Rectangle à coins arrondis 5"/>
              <p:cNvSpPr/>
              <p:nvPr/>
            </p:nvSpPr>
            <p:spPr>
              <a:xfrm>
                <a:off x="899592" y="1340768"/>
                <a:ext cx="2376264" cy="2304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000" b="1" dirty="0">
                    <a:latin typeface="Sakkal Majalla" panose="02000000000000000000" pitchFamily="2" charset="-78"/>
                    <a:cs typeface="Sakkal Majalla" panose="02000000000000000000" pitchFamily="2" charset="-78"/>
                  </a:rPr>
                  <a:t>أين تنافس: </a:t>
                </a:r>
              </a:p>
              <a:p>
                <a:pPr algn="ctr"/>
                <a:r>
                  <a:rPr lang="ar-DZ" sz="2000" dirty="0">
                    <a:latin typeface="Sakkal Majalla" panose="02000000000000000000" pitchFamily="2" charset="-78"/>
                    <a:cs typeface="Sakkal Majalla" panose="02000000000000000000" pitchFamily="2" charset="-78"/>
                  </a:rPr>
                  <a:t>-اختيار السوق </a:t>
                </a:r>
              </a:p>
              <a:p>
                <a:pPr algn="ctr"/>
                <a:r>
                  <a:rPr lang="ar-DZ" sz="2000" dirty="0">
                    <a:latin typeface="Sakkal Majalla" panose="02000000000000000000" pitchFamily="2" charset="-78"/>
                    <a:cs typeface="Sakkal Majalla" panose="02000000000000000000" pitchFamily="2" charset="-78"/>
                  </a:rPr>
                  <a:t>-اختيار المنافس</a:t>
                </a:r>
                <a:endParaRPr lang="fr-FR" sz="2000" dirty="0">
                  <a:latin typeface="Sakkal Majalla" panose="02000000000000000000" pitchFamily="2" charset="-78"/>
                  <a:cs typeface="Sakkal Majalla" panose="02000000000000000000" pitchFamily="2" charset="-78"/>
                </a:endParaRPr>
              </a:p>
            </p:txBody>
          </p:sp>
          <p:sp>
            <p:nvSpPr>
              <p:cNvPr id="7" name="Rectangle à coins arrondis 6"/>
              <p:cNvSpPr/>
              <p:nvPr/>
            </p:nvSpPr>
            <p:spPr>
              <a:xfrm>
                <a:off x="3707904" y="4293097"/>
                <a:ext cx="2376264" cy="236701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000" b="1" dirty="0">
                    <a:latin typeface="Sakkal Majalla" panose="02000000000000000000" pitchFamily="2" charset="-78"/>
                    <a:cs typeface="Sakkal Majalla" panose="02000000000000000000" pitchFamily="2" charset="-78"/>
                  </a:rPr>
                  <a:t>أساس التنافس:</a:t>
                </a:r>
              </a:p>
              <a:p>
                <a:pPr algn="ctr"/>
                <a:r>
                  <a:rPr lang="ar-DZ" sz="2000" dirty="0">
                    <a:latin typeface="Sakkal Majalla" panose="02000000000000000000" pitchFamily="2" charset="-78"/>
                    <a:cs typeface="Sakkal Majalla" panose="02000000000000000000" pitchFamily="2" charset="-78"/>
                  </a:rPr>
                  <a:t> - الأصول </a:t>
                </a:r>
              </a:p>
              <a:p>
                <a:pPr algn="ctr"/>
                <a:r>
                  <a:rPr lang="ar-DZ" sz="2000" dirty="0">
                    <a:latin typeface="Sakkal Majalla" panose="02000000000000000000" pitchFamily="2" charset="-78"/>
                    <a:cs typeface="Sakkal Majalla" panose="02000000000000000000" pitchFamily="2" charset="-78"/>
                  </a:rPr>
                  <a:t>-المهارات </a:t>
                </a:r>
              </a:p>
              <a:p>
                <a:pPr algn="ctr"/>
                <a:r>
                  <a:rPr lang="ar-DZ" sz="2000" dirty="0">
                    <a:latin typeface="Sakkal Majalla" panose="02000000000000000000" pitchFamily="2" charset="-78"/>
                    <a:cs typeface="Sakkal Majalla" panose="02000000000000000000" pitchFamily="2" charset="-78"/>
                  </a:rPr>
                  <a:t>- الكفاءات</a:t>
                </a:r>
                <a:endParaRPr lang="fr-FR" sz="2000" dirty="0">
                  <a:latin typeface="Sakkal Majalla" panose="02000000000000000000" pitchFamily="2" charset="-78"/>
                  <a:cs typeface="Sakkal Majalla" panose="02000000000000000000" pitchFamily="2" charset="-78"/>
                </a:endParaRPr>
              </a:p>
            </p:txBody>
          </p:sp>
          <p:sp>
            <p:nvSpPr>
              <p:cNvPr id="8" name="Rectangle à coins arrondis 7"/>
              <p:cNvSpPr/>
              <p:nvPr/>
            </p:nvSpPr>
            <p:spPr>
              <a:xfrm>
                <a:off x="3779912" y="2636912"/>
                <a:ext cx="2016224"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000" dirty="0">
                    <a:solidFill>
                      <a:srgbClr val="FF0000"/>
                    </a:solidFill>
                    <a:latin typeface="Sakkal Majalla" panose="02000000000000000000" pitchFamily="2" charset="-78"/>
                    <a:cs typeface="Sakkal Majalla" panose="02000000000000000000" pitchFamily="2" charset="-78"/>
                  </a:rPr>
                  <a:t>الميزة التنافسية المستدامة</a:t>
                </a:r>
                <a:endParaRPr lang="fr-FR" sz="2000" dirty="0">
                  <a:solidFill>
                    <a:srgbClr val="FF0000"/>
                  </a:solidFill>
                  <a:latin typeface="Sakkal Majalla" panose="02000000000000000000" pitchFamily="2" charset="-78"/>
                  <a:cs typeface="Sakkal Majalla" panose="02000000000000000000" pitchFamily="2" charset="-78"/>
                </a:endParaRPr>
              </a:p>
            </p:txBody>
          </p:sp>
          <p:cxnSp>
            <p:nvCxnSpPr>
              <p:cNvPr id="10" name="Connecteur droit avec flèche 9"/>
              <p:cNvCxnSpPr>
                <a:stCxn id="5" idx="1"/>
              </p:cNvCxnSpPr>
              <p:nvPr/>
            </p:nvCxnSpPr>
            <p:spPr>
              <a:xfrm flipH="1">
                <a:off x="5796136" y="2420888"/>
                <a:ext cx="576064" cy="36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6" idx="3"/>
              </p:cNvCxnSpPr>
              <p:nvPr/>
            </p:nvCxnSpPr>
            <p:spPr>
              <a:xfrm>
                <a:off x="3275856" y="2492896"/>
                <a:ext cx="504056" cy="36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stCxn id="7" idx="0"/>
              </p:cNvCxnSpPr>
              <p:nvPr/>
            </p:nvCxnSpPr>
            <p:spPr>
              <a:xfrm flipV="1">
                <a:off x="4896036" y="3615033"/>
                <a:ext cx="0" cy="678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198186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871864" y="692697"/>
            <a:ext cx="5400600" cy="492443"/>
          </a:xfrm>
          <a:prstGeom prst="rect">
            <a:avLst/>
          </a:prstGeom>
          <a:noFill/>
        </p:spPr>
        <p:txBody>
          <a:bodyPr wrap="square" rtlCol="0">
            <a:spAutoFit/>
          </a:bodyPr>
          <a:lstStyle/>
          <a:p>
            <a:pPr marL="457200" indent="-457200" algn="r" rtl="1">
              <a:buFont typeface="Wingdings" pitchFamily="2" charset="2"/>
              <a:buChar char="Ø"/>
            </a:pPr>
            <a:r>
              <a:rPr lang="ar-DZ" sz="2600" dirty="0">
                <a:solidFill>
                  <a:prstClr val="black"/>
                </a:solidFill>
                <a:latin typeface="Sakkal Majalla" pitchFamily="2" charset="-78"/>
                <a:cs typeface="Sakkal Majalla" pitchFamily="2" charset="-78"/>
              </a:rPr>
              <a:t>دور اليقظة في تعزيز الميزة التنافسية </a:t>
            </a:r>
          </a:p>
        </p:txBody>
      </p:sp>
      <p:sp>
        <p:nvSpPr>
          <p:cNvPr id="3" name="ZoneTexte 2"/>
          <p:cNvSpPr txBox="1"/>
          <p:nvPr/>
        </p:nvSpPr>
        <p:spPr>
          <a:xfrm>
            <a:off x="1991544" y="1484784"/>
            <a:ext cx="8280920" cy="4154984"/>
          </a:xfrm>
          <a:prstGeom prst="rect">
            <a:avLst/>
          </a:prstGeom>
          <a:noFill/>
        </p:spPr>
        <p:txBody>
          <a:bodyPr wrap="square" rtlCol="0">
            <a:spAutoFit/>
          </a:bodyPr>
          <a:lstStyle/>
          <a:p>
            <a:pPr algn="just" rtl="1"/>
            <a:r>
              <a:rPr lang="ar-DZ" sz="2400" dirty="0">
                <a:solidFill>
                  <a:srgbClr val="000000"/>
                </a:solidFill>
                <a:latin typeface="Sakkal Majalla" pitchFamily="2" charset="-78"/>
                <a:cs typeface="Sakkal Majalla" pitchFamily="2" charset="-78"/>
              </a:rPr>
              <a:t>       حسب ما تم التطرق إليه سابقا، فإن الميزة التنافسية  هي كل ما يميز المنتج أو الخدمة عن باقي منتجات وخدمات المؤسسات المنافسة، بتوفير المعلومات اللازمة عن مختلف المنافسين الحاليين والمحتملين وكل التطورات الاقتصادية والسياسية والاجتماعية .</a:t>
            </a:r>
          </a:p>
          <a:p>
            <a:pPr algn="just" rtl="1"/>
            <a:r>
              <a:rPr lang="ar-DZ" sz="2400" dirty="0">
                <a:solidFill>
                  <a:srgbClr val="000000"/>
                </a:solidFill>
                <a:latin typeface="Sakkal Majalla" pitchFamily="2" charset="-78"/>
                <a:cs typeface="Sakkal Majalla" pitchFamily="2" charset="-78"/>
              </a:rPr>
              <a:t>        فالمعلومة تساعد المسيرين على صياغة وتحديد الميزة التنافسية، واليقظة الاستراتيجية تؤدي دورا بارزا وفعالا  في تحقيق استمرارية الأداء التنافسي  للمؤسسة  عن طريق المعلومات المتوفرة لديها والتي تمس كل ما يؤثر على استراتيجياتها التنافسية واستمراريتها، كما تزيد من تنافسية المؤسسة عن طريق  توفير المعلومات التي تساهم في اتخاذ القرارات المتعلقة بالميزة التنافسية.</a:t>
            </a:r>
          </a:p>
          <a:p>
            <a:pPr algn="just" rtl="1"/>
            <a:r>
              <a:rPr lang="ar-DZ" sz="2400" dirty="0">
                <a:solidFill>
                  <a:srgbClr val="000000"/>
                </a:solidFill>
                <a:latin typeface="Sakkal Majalla" pitchFamily="2" charset="-78"/>
                <a:cs typeface="Sakkal Majalla" pitchFamily="2" charset="-78"/>
              </a:rPr>
              <a:t>        كما تعمل اليقظة الاستراتيجية  على ضمان استمرارية وديمومة  الميزة التنافسية  للمؤسسة بتحسين خصائصها  أو صياغة ميزة تنافسية  جديدة جذريا ، وذلك نظرا للمنافسة الحادة والتعقب المستمر  من قبل المنافسين  وترصدهم لأخبارها  والعمل على تقليد  ميزاتها. </a:t>
            </a:r>
          </a:p>
          <a:p>
            <a:pPr algn="just" rtl="1"/>
            <a:endParaRPr lang="fr-FR" sz="2400" dirty="0">
              <a:latin typeface="Sakkal Majalla" pitchFamily="2" charset="-78"/>
              <a:cs typeface="Sakkal Majalla" pitchFamily="2" charset="-78"/>
            </a:endParaRPr>
          </a:p>
        </p:txBody>
      </p:sp>
    </p:spTree>
    <p:extLst>
      <p:ext uri="{BB962C8B-B14F-4D97-AF65-F5344CB8AC3E}">
        <p14:creationId xmlns:p14="http://schemas.microsoft.com/office/powerpoint/2010/main" val="2381022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135560" y="836713"/>
            <a:ext cx="8208912" cy="4524315"/>
          </a:xfrm>
          <a:prstGeom prst="rect">
            <a:avLst/>
          </a:prstGeom>
          <a:noFill/>
        </p:spPr>
        <p:txBody>
          <a:bodyPr wrap="square" rtlCol="0">
            <a:spAutoFit/>
          </a:bodyPr>
          <a:lstStyle/>
          <a:p>
            <a:pPr algn="just" rtl="1"/>
            <a:r>
              <a:rPr lang="ar-DZ" sz="2400" dirty="0">
                <a:latin typeface="Sakkal Majalla" pitchFamily="2" charset="-78"/>
                <a:cs typeface="Sakkal Majalla" pitchFamily="2" charset="-78"/>
              </a:rPr>
              <a:t>ومنه يمكن القول بأن لليقظة الاستراتيجية دور كبير في خلق وتنمية وتعزيز الميزة التنافسية للمؤسسة وذلك من خلال: </a:t>
            </a:r>
          </a:p>
          <a:p>
            <a:pPr marL="342900" indent="-342900" algn="just" rtl="1">
              <a:buFontTx/>
              <a:buChar char="-"/>
            </a:pPr>
            <a:r>
              <a:rPr lang="ar-DZ" sz="2400" dirty="0">
                <a:latin typeface="Sakkal Majalla" pitchFamily="2" charset="-78"/>
                <a:cs typeface="Sakkal Majalla" pitchFamily="2" charset="-78"/>
              </a:rPr>
              <a:t>الحراسة الدائمة التي تفرضها اليقظة الاستراتيجية  للبيئة تمكن من معرفة الاتجاهات الجديدة للعملاء والمنافسين وأذواق مختلف الزبائن والتنبؤ لما سيكون عليه المستقبل؛</a:t>
            </a:r>
          </a:p>
          <a:p>
            <a:pPr marL="342900" indent="-342900" algn="just" rtl="1">
              <a:buFontTx/>
              <a:buChar char="-"/>
            </a:pPr>
            <a:r>
              <a:rPr lang="ar-DZ" sz="2400" dirty="0">
                <a:latin typeface="Sakkal Majalla" pitchFamily="2" charset="-78"/>
                <a:cs typeface="Sakkal Majalla" pitchFamily="2" charset="-78"/>
              </a:rPr>
              <a:t>تدعيم وتطوير الإرث المعرفي للمؤسسة من خلال بناء قاعدة معلوماتية صحيحة بالاعتماد على أساليب المعالجة المتطورة؛</a:t>
            </a:r>
          </a:p>
          <a:p>
            <a:pPr marL="342900" indent="-342900" algn="just" rtl="1">
              <a:buFontTx/>
              <a:buChar char="-"/>
            </a:pPr>
            <a:r>
              <a:rPr lang="ar-DZ" sz="2400" dirty="0">
                <a:latin typeface="Sakkal Majalla" pitchFamily="2" charset="-78"/>
                <a:cs typeface="Sakkal Majalla" pitchFamily="2" charset="-78"/>
              </a:rPr>
              <a:t>التعديل والتكييف في خصائص المنتج حسب متطلبات الزبائن والتطورات المعاصرة والاستفادة من التغذية العكسية ، ما يرفع من قدرة المؤسسة على معرفة ما يحدث في البيئة التي تنشط فيها؛</a:t>
            </a:r>
          </a:p>
          <a:p>
            <a:pPr marL="342900" indent="-342900" algn="just" rtl="1">
              <a:buFontTx/>
              <a:buChar char="-"/>
            </a:pPr>
            <a:r>
              <a:rPr lang="ar-DZ" sz="2400" dirty="0">
                <a:latin typeface="Sakkal Majalla" pitchFamily="2" charset="-78"/>
                <a:cs typeface="Sakkal Majalla" pitchFamily="2" charset="-78"/>
              </a:rPr>
              <a:t>الاستفادة من التدفق الجيد للمعلومات  عبر مختلف المستويات التنظيمية  للمؤسسة والمراقبة الدائمة والمستمرة لها جراء اتباعها لليقظة الاستراتيجية.</a:t>
            </a:r>
          </a:p>
          <a:p>
            <a:pPr marL="342900" indent="-342900" algn="just" rtl="1">
              <a:buFontTx/>
              <a:buChar char="-"/>
            </a:pPr>
            <a:endParaRPr lang="fr-FR" sz="2400" dirty="0">
              <a:latin typeface="Sakkal Majalla" pitchFamily="2" charset="-78"/>
              <a:cs typeface="Sakkal Majalla" pitchFamily="2" charset="-78"/>
            </a:endParaRPr>
          </a:p>
        </p:txBody>
      </p:sp>
    </p:spTree>
    <p:extLst>
      <p:ext uri="{BB962C8B-B14F-4D97-AF65-F5344CB8AC3E}">
        <p14:creationId xmlns:p14="http://schemas.microsoft.com/office/powerpoint/2010/main" val="2372545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barn(inVertical)">
                                      <p:cBhvr>
                                        <p:cTn id="13" dur="500"/>
                                        <p:tgtEl>
                                          <p:spTgt spid="5">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barn(inVertical)">
                                      <p:cBhvr>
                                        <p:cTn id="18" dur="500"/>
                                        <p:tgtEl>
                                          <p:spTgt spid="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barn(inVertical)">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barn(inVertical)">
                                      <p:cBhvr>
                                        <p:cTn id="28"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8256240" y="836712"/>
            <a:ext cx="1214446"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algn="r" rtl="0" eaLnBrk="1" hangingPunct="1">
              <a:spcBef>
                <a:spcPct val="0"/>
              </a:spcBef>
              <a:defRPr/>
            </a:pPr>
            <a:r>
              <a:rPr lang="ar-DZ" sz="2000" b="1" dirty="0">
                <a:latin typeface="Sakkal Majalla" pitchFamily="2" charset="-78"/>
                <a:cs typeface="Sakkal Majalla" pitchFamily="2" charset="-78"/>
              </a:rPr>
              <a:t>المحور</a:t>
            </a:r>
            <a:r>
              <a:rPr lang="ar-DZ" b="1" dirty="0">
                <a:latin typeface="Sakkal Majalla" pitchFamily="2" charset="-78"/>
                <a:cs typeface="Sakkal Majalla" pitchFamily="2" charset="-78"/>
              </a:rPr>
              <a:t> الرابع</a:t>
            </a:r>
            <a:endParaRPr lang="fr-FR" b="1" dirty="0">
              <a:latin typeface="Sakkal Majalla" pitchFamily="2" charset="-78"/>
              <a:cs typeface="Sakkal Majalla" pitchFamily="2" charset="-78"/>
            </a:endParaRPr>
          </a:p>
        </p:txBody>
      </p:sp>
      <p:sp>
        <p:nvSpPr>
          <p:cNvPr id="5" name="Rectangle 2"/>
          <p:cNvSpPr txBox="1">
            <a:spLocks noChangeArrowheads="1"/>
          </p:cNvSpPr>
          <p:nvPr/>
        </p:nvSpPr>
        <p:spPr bwMode="auto">
          <a:xfrm>
            <a:off x="3071664" y="857807"/>
            <a:ext cx="4261582"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algn="r" rtl="1">
              <a:spcBef>
                <a:spcPct val="0"/>
              </a:spcBef>
              <a:defRPr/>
            </a:pPr>
            <a:r>
              <a:rPr lang="ar-DZ" sz="2000" b="1" kern="0" dirty="0">
                <a:latin typeface="Sakkal Majalla" pitchFamily="2" charset="-78"/>
                <a:ea typeface="+mj-ea"/>
                <a:cs typeface="Sakkal Majalla" pitchFamily="2" charset="-78"/>
              </a:rPr>
              <a:t>علاقة اليقظة الاستراتيجية بالميزة التنافسية للمؤسسة</a:t>
            </a:r>
            <a:endParaRPr lang="fr-FR" sz="2000" b="1" kern="0" dirty="0">
              <a:latin typeface="Sakkal Majalla" pitchFamily="2" charset="-78"/>
              <a:ea typeface="+mj-ea"/>
              <a:cs typeface="Sakkal Majalla" pitchFamily="2" charset="-78"/>
            </a:endParaRPr>
          </a:p>
        </p:txBody>
      </p:sp>
      <p:sp>
        <p:nvSpPr>
          <p:cNvPr id="6" name="Rectangle 5"/>
          <p:cNvSpPr/>
          <p:nvPr/>
        </p:nvSpPr>
        <p:spPr>
          <a:xfrm>
            <a:off x="2207569" y="1901280"/>
            <a:ext cx="7806823" cy="1200329"/>
          </a:xfrm>
          <a:prstGeom prst="rect">
            <a:avLst/>
          </a:prstGeom>
        </p:spPr>
        <p:txBody>
          <a:bodyPr wrap="square">
            <a:spAutoFit/>
          </a:bodyPr>
          <a:lstStyle/>
          <a:p>
            <a:pPr marL="342900" indent="-342900" algn="just" rtl="1">
              <a:buFont typeface="Wingdings" pitchFamily="2" charset="2"/>
              <a:buChar char="Ø"/>
            </a:pPr>
            <a:r>
              <a:rPr lang="ar-DZ" sz="2400" b="1" dirty="0">
                <a:latin typeface="Sakkal Majalla" pitchFamily="2" charset="-78"/>
                <a:cs typeface="Sakkal Majalla" pitchFamily="2" charset="-78"/>
              </a:rPr>
              <a:t>الميزة التنافسية في المؤسسة الاقتصادية: </a:t>
            </a:r>
            <a:r>
              <a:rPr lang="ar-DZ" sz="2400" dirty="0">
                <a:latin typeface="Sakkal Majalla" pitchFamily="2" charset="-78"/>
                <a:cs typeface="Sakkal Majalla" pitchFamily="2" charset="-78"/>
              </a:rPr>
              <a:t>لقد بدأ هذا المفهوم في الظهور منذ الثمانينات  خاصة مع كتابات </a:t>
            </a:r>
            <a:r>
              <a:rPr lang="fr-FR" sz="2400" b="1" dirty="0">
                <a:latin typeface="Sakkal Majalla" pitchFamily="2" charset="-78"/>
                <a:cs typeface="Sakkal Majalla" pitchFamily="2" charset="-78"/>
              </a:rPr>
              <a:t>M. Porter</a:t>
            </a:r>
            <a:r>
              <a:rPr lang="ar-DZ" sz="2400" b="1" dirty="0">
                <a:latin typeface="Sakkal Majalla" pitchFamily="2" charset="-78"/>
                <a:cs typeface="Sakkal Majalla" pitchFamily="2" charset="-78"/>
              </a:rPr>
              <a:t>  </a:t>
            </a:r>
            <a:r>
              <a:rPr lang="ar-DZ" sz="2400" dirty="0">
                <a:latin typeface="Sakkal Majalla" pitchFamily="2" charset="-78"/>
                <a:cs typeface="Sakkal Majalla" pitchFamily="2" charset="-78"/>
              </a:rPr>
              <a:t>بشأن استراتيجية التنافس والميزة التنافسية ونستعرض فيما يلي مجموعة من التعاريف وهي: </a:t>
            </a:r>
          </a:p>
        </p:txBody>
      </p:sp>
      <p:sp>
        <p:nvSpPr>
          <p:cNvPr id="7" name="Rectangle 6"/>
          <p:cNvSpPr/>
          <p:nvPr/>
        </p:nvSpPr>
        <p:spPr>
          <a:xfrm>
            <a:off x="9120336" y="3101608"/>
            <a:ext cx="1143008" cy="571504"/>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المفهوم</a:t>
            </a:r>
            <a:endParaRPr lang="fr-FR" sz="2400" dirty="0"/>
          </a:p>
        </p:txBody>
      </p:sp>
      <p:sp>
        <p:nvSpPr>
          <p:cNvPr id="8" name="Rectangle à coins arrondis 7"/>
          <p:cNvSpPr/>
          <p:nvPr/>
        </p:nvSpPr>
        <p:spPr>
          <a:xfrm>
            <a:off x="2601825" y="3861048"/>
            <a:ext cx="7128792" cy="10081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قدرة المؤسسة على صياغة وتطبيق استراتيجيات التي تجعلها في مركز أفضل بالنسبة لمؤسسات أخرى تعمل في نفس النشاط .</a:t>
            </a:r>
            <a:endParaRPr lang="fr-FR" sz="2400" dirty="0">
              <a:solidFill>
                <a:schemeClr val="tx1"/>
              </a:solidFill>
              <a:latin typeface="Sakkal Majalla" pitchFamily="2" charset="-78"/>
              <a:cs typeface="Sakkal Majalla" pitchFamily="2" charset="-78"/>
            </a:endParaRPr>
          </a:p>
        </p:txBody>
      </p:sp>
      <p:sp>
        <p:nvSpPr>
          <p:cNvPr id="9" name="Rectangle à coins arrondis 8"/>
          <p:cNvSpPr/>
          <p:nvPr/>
        </p:nvSpPr>
        <p:spPr>
          <a:xfrm>
            <a:off x="2563048" y="5157192"/>
            <a:ext cx="7128792" cy="122413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هي مجموعة المهارات والتكنولوجيات والموارد والقدرات التي تستطيع الإدارة  تنسيقها واستثمارها لتحقيق  أمرين: إنتاج قيم ومنافع للعملاء  أعلى مما يحققه المنافسون  وتأكيد حالة من التميز والاختلاف  فيما بين المنظمة ومنافسيها. </a:t>
            </a:r>
            <a:endParaRPr lang="fr-FR" sz="2400"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347725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arn(inVertical)">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animBg="1"/>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567608" y="1029112"/>
            <a:ext cx="7416824" cy="11521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كما أكد </a:t>
            </a:r>
            <a:r>
              <a:rPr lang="fr-FR" sz="2400" dirty="0">
                <a:solidFill>
                  <a:schemeClr val="tx1"/>
                </a:solidFill>
                <a:latin typeface="Sakkal Majalla" pitchFamily="2" charset="-78"/>
                <a:cs typeface="Sakkal Majalla" pitchFamily="2" charset="-78"/>
              </a:rPr>
              <a:t>M. Porter </a:t>
            </a:r>
            <a:r>
              <a:rPr lang="ar-DZ" sz="2400" dirty="0">
                <a:solidFill>
                  <a:schemeClr val="tx1"/>
                </a:solidFill>
                <a:latin typeface="Sakkal Majalla" pitchFamily="2" charset="-78"/>
                <a:cs typeface="Sakkal Majalla" pitchFamily="2" charset="-78"/>
              </a:rPr>
              <a:t> على أن الميزة التنافسية  تنشأ من مقدرة المؤسسة على تحقيق ما يرغب فيه العملاء، وذلك إما بالسعر المنخفض أو تقديم منافع  أو قيم متميزة في المنتج  مقارنة بما يقدمه المنافسون </a:t>
            </a:r>
            <a:endParaRPr lang="fr-FR" sz="2400" dirty="0">
              <a:solidFill>
                <a:schemeClr val="tx1"/>
              </a:solidFill>
              <a:latin typeface="Sakkal Majalla" pitchFamily="2" charset="-78"/>
              <a:cs typeface="Sakkal Majalla" pitchFamily="2" charset="-78"/>
            </a:endParaRPr>
          </a:p>
        </p:txBody>
      </p:sp>
      <p:sp>
        <p:nvSpPr>
          <p:cNvPr id="5" name="Rectangle à coins arrondis 4"/>
          <p:cNvSpPr/>
          <p:nvPr/>
        </p:nvSpPr>
        <p:spPr>
          <a:xfrm>
            <a:off x="2423592" y="2780928"/>
            <a:ext cx="7416824" cy="11521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عرفها </a:t>
            </a:r>
            <a:r>
              <a:rPr lang="fr-FR" sz="2400" dirty="0">
                <a:solidFill>
                  <a:schemeClr val="tx1"/>
                </a:solidFill>
                <a:latin typeface="Sakkal Majalla" pitchFamily="2" charset="-78"/>
                <a:cs typeface="Sakkal Majalla" pitchFamily="2" charset="-78"/>
              </a:rPr>
              <a:t>Read </a:t>
            </a:r>
            <a:r>
              <a:rPr lang="ar-DZ" sz="2400" dirty="0">
                <a:solidFill>
                  <a:schemeClr val="tx1"/>
                </a:solidFill>
                <a:latin typeface="Sakkal Majalla" pitchFamily="2" charset="-78"/>
                <a:cs typeface="Sakkal Majalla" pitchFamily="2" charset="-78"/>
              </a:rPr>
              <a:t> في 1990 على أنها المركز الفردي الذي تطوره المنظمة من خلال الاستخدام الكفء والفعال  لمواردها ومهاراتها مقارنة بالمنافسين.</a:t>
            </a:r>
            <a:endParaRPr lang="fr-FR" sz="2400" dirty="0">
              <a:solidFill>
                <a:schemeClr val="tx1"/>
              </a:solidFill>
              <a:latin typeface="Sakkal Majalla" pitchFamily="2" charset="-78"/>
              <a:cs typeface="Sakkal Majalla" pitchFamily="2" charset="-78"/>
            </a:endParaRPr>
          </a:p>
        </p:txBody>
      </p:sp>
      <p:pic>
        <p:nvPicPr>
          <p:cNvPr id="6" name="Espace réservé du contenu 3"/>
          <p:cNvPicPr>
            <a:picLocks noGrp="1" noChangeAspect="1"/>
          </p:cNvPicPr>
          <p:nvPr>
            <p:ph idx="1"/>
          </p:nvPr>
        </p:nvPicPr>
        <p:blipFill>
          <a:blip r:embed="rId2" cstate="print"/>
          <a:srcRect/>
          <a:stretch>
            <a:fillRect/>
          </a:stretch>
        </p:blipFill>
        <p:spPr bwMode="auto">
          <a:xfrm>
            <a:off x="868129" y="4532745"/>
            <a:ext cx="3810000" cy="2619375"/>
          </a:xfrm>
          <a:prstGeom prst="rect">
            <a:avLst/>
          </a:prstGeom>
          <a:noFill/>
          <a:ln w="9525">
            <a:noFill/>
            <a:miter lim="800000"/>
            <a:headEnd/>
            <a:tailEnd/>
          </a:ln>
        </p:spPr>
      </p:pic>
    </p:spTree>
    <p:extLst>
      <p:ext uri="{BB962C8B-B14F-4D97-AF65-F5344CB8AC3E}">
        <p14:creationId xmlns:p14="http://schemas.microsoft.com/office/powerpoint/2010/main" val="139396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1000" fill="hold"/>
                                        <p:tgtEl>
                                          <p:spTgt spid="6"/>
                                        </p:tgtEl>
                                        <p:attrNameLst>
                                          <p:attrName>ppt_w</p:attrName>
                                        </p:attrNameLst>
                                      </p:cBhvr>
                                      <p:tavLst>
                                        <p:tav tm="0">
                                          <p:val>
                                            <p:fltVal val="0"/>
                                          </p:val>
                                        </p:tav>
                                        <p:tav tm="100000">
                                          <p:val>
                                            <p:strVal val="#ppt_w"/>
                                          </p:val>
                                        </p:tav>
                                      </p:tavLst>
                                    </p:anim>
                                    <p:anim calcmode="lin" valueType="num">
                                      <p:cBhvr>
                                        <p:cTn id="18" dur="1000" fill="hold"/>
                                        <p:tgtEl>
                                          <p:spTgt spid="6"/>
                                        </p:tgtEl>
                                        <p:attrNameLst>
                                          <p:attrName>ppt_h</p:attrName>
                                        </p:attrNameLst>
                                      </p:cBhvr>
                                      <p:tavLst>
                                        <p:tav tm="0">
                                          <p:val>
                                            <p:fltVal val="0"/>
                                          </p:val>
                                        </p:tav>
                                        <p:tav tm="100000">
                                          <p:val>
                                            <p:strVal val="#ppt_h"/>
                                          </p:val>
                                        </p:tav>
                                      </p:tavLst>
                                    </p:anim>
                                    <p:anim calcmode="lin" valueType="num">
                                      <p:cBhvr>
                                        <p:cTn id="19" dur="1000" fill="hold"/>
                                        <p:tgtEl>
                                          <p:spTgt spid="6"/>
                                        </p:tgtEl>
                                        <p:attrNameLst>
                                          <p:attrName>style.rotation</p:attrName>
                                        </p:attrNameLst>
                                      </p:cBhvr>
                                      <p:tavLst>
                                        <p:tav tm="0">
                                          <p:val>
                                            <p:fltVal val="90"/>
                                          </p:val>
                                        </p:tav>
                                        <p:tav tm="100000">
                                          <p:val>
                                            <p:fltVal val="0"/>
                                          </p:val>
                                        </p:tav>
                                      </p:tavLst>
                                    </p:anim>
                                    <p:animEffect transition="in" filter="fade">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0" y="2967336"/>
            <a:ext cx="4572000" cy="646331"/>
          </a:xfrm>
          <a:prstGeom prst="rect">
            <a:avLst/>
          </a:prstGeom>
        </p:spPr>
        <p:txBody>
          <a:bodyPr>
            <a:spAutoFit/>
          </a:bodyPr>
          <a:lstStyle/>
          <a:p>
            <a:br>
              <a:rPr lang="ar-DZ" dirty="0"/>
            </a:br>
            <a:endParaRPr lang="fr-FR" dirty="0"/>
          </a:p>
        </p:txBody>
      </p:sp>
      <p:sp>
        <p:nvSpPr>
          <p:cNvPr id="4" name="Rectangle à coins arrondis 3"/>
          <p:cNvSpPr/>
          <p:nvPr/>
        </p:nvSpPr>
        <p:spPr>
          <a:xfrm>
            <a:off x="2614923" y="2608830"/>
            <a:ext cx="7562490" cy="15121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تعرف الميزة التنافسية بالاعتماد </a:t>
            </a:r>
            <a:r>
              <a:rPr lang="ar-DZ" sz="2400" dirty="0">
                <a:solidFill>
                  <a:srgbClr val="FF0000"/>
                </a:solidFill>
                <a:latin typeface="Sakkal Majalla" pitchFamily="2" charset="-78"/>
                <a:cs typeface="Sakkal Majalla" pitchFamily="2" charset="-78"/>
              </a:rPr>
              <a:t>على </a:t>
            </a:r>
            <a:r>
              <a:rPr lang="ar-DZ" sz="2400" b="1" dirty="0">
                <a:solidFill>
                  <a:srgbClr val="FF0000"/>
                </a:solidFill>
                <a:latin typeface="Sakkal Majalla" pitchFamily="2" charset="-78"/>
                <a:cs typeface="Sakkal Majalla" pitchFamily="2" charset="-78"/>
              </a:rPr>
              <a:t>الإبداع والابتكار </a:t>
            </a:r>
            <a:r>
              <a:rPr lang="ar-DZ" sz="2400" dirty="0">
                <a:solidFill>
                  <a:schemeClr val="tx1"/>
                </a:solidFill>
                <a:latin typeface="Sakkal Majalla" pitchFamily="2" charset="-78"/>
                <a:cs typeface="Sakkal Majalla" pitchFamily="2" charset="-78"/>
              </a:rPr>
              <a:t>على أنها: عملية ابداع من خلال اكتشاف طرق جديدة أكثر فاعلية   من تلك المعتمدة من قبل المنافسين وقدرة المؤسسة على تجسيد ذلك الاكتشاف ميدانيا، أي احداث عملية إبداع واسعة النطاق.</a:t>
            </a:r>
            <a:endParaRPr lang="fr-FR" sz="2400" dirty="0">
              <a:solidFill>
                <a:schemeClr val="tx1"/>
              </a:solidFill>
              <a:latin typeface="Sakkal Majalla" pitchFamily="2" charset="-78"/>
              <a:cs typeface="Sakkal Majalla" pitchFamily="2" charset="-78"/>
            </a:endParaRPr>
          </a:p>
        </p:txBody>
      </p:sp>
      <p:sp>
        <p:nvSpPr>
          <p:cNvPr id="6" name="Rectangle à coins arrondis 5"/>
          <p:cNvSpPr/>
          <p:nvPr/>
        </p:nvSpPr>
        <p:spPr>
          <a:xfrm>
            <a:off x="2614924" y="839700"/>
            <a:ext cx="7543913" cy="14464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تعرف</a:t>
            </a:r>
            <a:r>
              <a:rPr lang="ar-DZ" b="1" dirty="0">
                <a:solidFill>
                  <a:srgbClr val="000000"/>
                </a:solidFill>
                <a:latin typeface="Traditional Arabic" panose="02020603050405020304" pitchFamily="18" charset="-78"/>
                <a:cs typeface="Traditional Arabic" panose="02020603050405020304" pitchFamily="18" charset="-78"/>
              </a:rPr>
              <a:t> </a:t>
            </a:r>
            <a:r>
              <a:rPr lang="ar-DZ" sz="2400" dirty="0">
                <a:solidFill>
                  <a:schemeClr val="tx1"/>
                </a:solidFill>
                <a:latin typeface="Sakkal Majalla" pitchFamily="2" charset="-78"/>
                <a:cs typeface="Sakkal Majalla" pitchFamily="2" charset="-78"/>
              </a:rPr>
              <a:t>الميزة التنافسية استنادا إلى</a:t>
            </a:r>
            <a:r>
              <a:rPr lang="ar-DZ" sz="2400" b="1" dirty="0">
                <a:solidFill>
                  <a:schemeClr val="tx1"/>
                </a:solidFill>
                <a:latin typeface="Sakkal Majalla" pitchFamily="2" charset="-78"/>
                <a:cs typeface="Sakkal Majalla" pitchFamily="2" charset="-78"/>
              </a:rPr>
              <a:t> القدرة على </a:t>
            </a:r>
            <a:r>
              <a:rPr lang="ar-DZ" sz="2400" b="1" dirty="0">
                <a:solidFill>
                  <a:srgbClr val="FF0000"/>
                </a:solidFill>
                <a:latin typeface="Sakkal Majalla" pitchFamily="2" charset="-78"/>
                <a:cs typeface="Sakkal Majalla" pitchFamily="2" charset="-78"/>
              </a:rPr>
              <a:t>بناء أو إضافة القيمة للعملاء </a:t>
            </a:r>
            <a:r>
              <a:rPr lang="ar-DZ" sz="2400" dirty="0">
                <a:solidFill>
                  <a:schemeClr val="tx1"/>
                </a:solidFill>
                <a:latin typeface="Sakkal Majalla" pitchFamily="2" charset="-78"/>
                <a:cs typeface="Sakkal Majalla" pitchFamily="2" charset="-78"/>
              </a:rPr>
              <a:t>بأنها:</a:t>
            </a:r>
            <a:br>
              <a:rPr lang="ar-DZ" sz="2400" dirty="0">
                <a:solidFill>
                  <a:schemeClr val="tx1"/>
                </a:solidFill>
                <a:latin typeface="Sakkal Majalla" pitchFamily="2" charset="-78"/>
                <a:cs typeface="Sakkal Majalla" pitchFamily="2" charset="-78"/>
              </a:rPr>
            </a:br>
            <a:r>
              <a:rPr lang="ar-DZ" sz="2400" dirty="0">
                <a:solidFill>
                  <a:schemeClr val="tx1"/>
                </a:solidFill>
                <a:latin typeface="Sakkal Majalla" pitchFamily="2" charset="-78"/>
                <a:cs typeface="Sakkal Majalla" pitchFamily="2" charset="-78"/>
              </a:rPr>
              <a:t>أ. "مهارة أو تقنية أو مورد متميز يتيح للمؤسسة انتاج قيمة للعملاء تفوق تلك التي يحققها المنافسون، ويتم تفوقها من وجهة نظر عملائها؛ نتيجة ما يحصلون عليه من منافع مقارنة بالمنتجات المنافسة</a:t>
            </a:r>
            <a:r>
              <a:rPr lang="ar-DZ" dirty="0">
                <a:solidFill>
                  <a:srgbClr val="000000"/>
                </a:solidFill>
                <a:latin typeface="Traditional Arabic" panose="02020603050405020304" pitchFamily="18" charset="-78"/>
                <a:cs typeface="Traditional Arabic" panose="02020603050405020304" pitchFamily="18" charset="-78"/>
              </a:rPr>
              <a:t>.</a:t>
            </a:r>
            <a:endParaRPr lang="fr-FR" sz="2400" dirty="0">
              <a:solidFill>
                <a:schemeClr val="tx1"/>
              </a:solidFill>
              <a:latin typeface="Sakkal Majalla" pitchFamily="2" charset="-78"/>
              <a:cs typeface="Sakkal Majalla" pitchFamily="2" charset="-78"/>
            </a:endParaRPr>
          </a:p>
        </p:txBody>
      </p:sp>
      <p:sp>
        <p:nvSpPr>
          <p:cNvPr id="3" name="ZoneTexte 2"/>
          <p:cNvSpPr txBox="1"/>
          <p:nvPr/>
        </p:nvSpPr>
        <p:spPr>
          <a:xfrm>
            <a:off x="3143672" y="248246"/>
            <a:ext cx="5630986" cy="461665"/>
          </a:xfrm>
          <a:prstGeom prst="rect">
            <a:avLst/>
          </a:prstGeom>
          <a:noFill/>
        </p:spPr>
        <p:txBody>
          <a:bodyPr wrap="square" rtlCol="0">
            <a:spAutoFit/>
          </a:bodyPr>
          <a:lstStyle/>
          <a:p>
            <a:pPr algn="r" rtl="1"/>
            <a:r>
              <a:rPr lang="ar-DZ" sz="2400" dirty="0">
                <a:latin typeface="Sakkal Majalla" pitchFamily="2" charset="-78"/>
                <a:cs typeface="Sakkal Majalla" pitchFamily="2" charset="-78"/>
              </a:rPr>
              <a:t>تعاريف الميزة التنافسية من خلال الأبعاد التي استندت اليها</a:t>
            </a:r>
            <a:r>
              <a:rPr lang="ar-DZ" dirty="0"/>
              <a:t>:</a:t>
            </a:r>
            <a:endParaRPr lang="fr-FR" dirty="0"/>
          </a:p>
        </p:txBody>
      </p:sp>
      <p:sp>
        <p:nvSpPr>
          <p:cNvPr id="7" name="Rectangle à coins arrondis 6"/>
          <p:cNvSpPr/>
          <p:nvPr/>
        </p:nvSpPr>
        <p:spPr>
          <a:xfrm>
            <a:off x="2495600" y="4725144"/>
            <a:ext cx="7562490" cy="15121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dirty="0">
                <a:solidFill>
                  <a:schemeClr val="tx1"/>
                </a:solidFill>
                <a:latin typeface="Sakkal Majalla" pitchFamily="2" charset="-78"/>
                <a:cs typeface="Sakkal Majalla" pitchFamily="2" charset="-78"/>
              </a:rPr>
              <a:t>تعرف الميزة التنافسية اعتمادا على </a:t>
            </a:r>
            <a:r>
              <a:rPr lang="ar-DZ" sz="2400" b="1" dirty="0">
                <a:solidFill>
                  <a:srgbClr val="FF0000"/>
                </a:solidFill>
                <a:latin typeface="Sakkal Majalla" pitchFamily="2" charset="-78"/>
                <a:cs typeface="Sakkal Majalla" pitchFamily="2" charset="-78"/>
              </a:rPr>
              <a:t>أبعاد بنائها </a:t>
            </a:r>
            <a:r>
              <a:rPr lang="ar-DZ" sz="2400" dirty="0">
                <a:solidFill>
                  <a:schemeClr val="tx1"/>
                </a:solidFill>
                <a:latin typeface="Sakkal Majalla" pitchFamily="2" charset="-78"/>
                <a:cs typeface="Sakkal Majalla" pitchFamily="2" charset="-78"/>
              </a:rPr>
              <a:t>بأنها: "قدرة المؤسسة على إنتاج السلع والخدمات بالنوعية الجيدة، والسعر المناسب، وفي الوقت المناسب، مما يعني تلبية حاجات العملاء بشكل    اكثر كفاءة من المؤسسات المنافسة". </a:t>
            </a:r>
            <a:br>
              <a:rPr lang="ar-DZ" sz="2400" dirty="0"/>
            </a:br>
            <a:endParaRPr lang="fr-FR" sz="2400"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216357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07568" y="3717032"/>
            <a:ext cx="7776864" cy="1569660"/>
          </a:xfrm>
          <a:prstGeom prst="rect">
            <a:avLst/>
          </a:prstGeom>
          <a:noFill/>
        </p:spPr>
        <p:txBody>
          <a:bodyPr wrap="square" rtlCol="0">
            <a:spAutoFit/>
          </a:bodyPr>
          <a:lstStyle/>
          <a:p>
            <a:pPr algn="r" rtl="1"/>
            <a:r>
              <a:rPr lang="ar-DZ" sz="2400" dirty="0">
                <a:latin typeface="Sakkal Majalla" pitchFamily="2" charset="-78"/>
                <a:cs typeface="Sakkal Majalla" pitchFamily="2" charset="-78"/>
              </a:rPr>
              <a:t>من خلال النظر والتمعن في هذه التعاريف نستنتج بأن: </a:t>
            </a:r>
          </a:p>
          <a:p>
            <a:pPr algn="just" rtl="1"/>
            <a:r>
              <a:rPr lang="ar-DZ" sz="2400" dirty="0">
                <a:latin typeface="Sakkal Majalla" pitchFamily="2" charset="-78"/>
                <a:cs typeface="Sakkal Majalla" pitchFamily="2" charset="-78"/>
              </a:rPr>
              <a:t>الميزة التنافسية هي الخصائص والصفات التي تتميز بها المؤسسة بالنظر لمنافسيها ، والتي تجعلها في وضعية أحسن وتحقق رضا الزبون وذلك بالاعتماد على الجودة أو السعر أو باستعمال التكنولوجيات وكل الموارد المتاحة لديها.</a:t>
            </a:r>
            <a:endParaRPr lang="fr-FR" sz="2400" dirty="0">
              <a:latin typeface="Sakkal Majalla" pitchFamily="2" charset="-78"/>
              <a:cs typeface="Sakkal Majalla" pitchFamily="2" charset="-78"/>
            </a:endParaRPr>
          </a:p>
        </p:txBody>
      </p:sp>
      <p:sp>
        <p:nvSpPr>
          <p:cNvPr id="5" name="Rectangle à coins arrondis 4"/>
          <p:cNvSpPr/>
          <p:nvPr/>
        </p:nvSpPr>
        <p:spPr>
          <a:xfrm>
            <a:off x="2567608" y="692696"/>
            <a:ext cx="7562490" cy="266429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وبالاعتماد على </a:t>
            </a:r>
            <a:r>
              <a:rPr lang="ar-DZ" sz="2400" b="1" dirty="0">
                <a:solidFill>
                  <a:srgbClr val="FF0000"/>
                </a:solidFill>
                <a:latin typeface="Sakkal Majalla" pitchFamily="2" charset="-78"/>
                <a:cs typeface="Sakkal Majalla" pitchFamily="2" charset="-78"/>
              </a:rPr>
              <a:t>قدرة المؤسسة في التعامل مع بيئتها</a:t>
            </a:r>
            <a:r>
              <a:rPr lang="ar-DZ" sz="2400" dirty="0">
                <a:solidFill>
                  <a:schemeClr val="tx1"/>
                </a:solidFill>
                <a:latin typeface="Sakkal Majalla" pitchFamily="2" charset="-78"/>
                <a:cs typeface="Sakkal Majalla" pitchFamily="2" charset="-78"/>
              </a:rPr>
              <a:t>؛ عرفت الميزة التنافسية على أنها: المجالات التي يمكن للمؤسسة أن تنافس فيها غيرها بطريقة أكثر فعالية، وبهذا فهي تمثل جانب قوة تتسم به المؤسسة دون منافسيها في أحد أنشطتها الإنتاجية، التسويقية و التمويلية، أو ما يتعلق بمواردها وكفاءاتها البشرية؛ فالميزة التنافسية تعتمد نتائج تحليل كل من جوانب القوة وجوانب الضعف في البيئة الداخلية بالإضافة إلى تحليل الفرص والمخاطر السائدة في البيئة الخارجية للمؤسسة مقارنة بمنافسيها.</a:t>
            </a:r>
            <a:br>
              <a:rPr lang="ar-DZ" sz="2400" dirty="0"/>
            </a:br>
            <a:endParaRPr lang="fr-FR" sz="2400"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365030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760296" y="548680"/>
            <a:ext cx="1719072" cy="74816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الاستراتيجيات التنافسية</a:t>
            </a:r>
            <a:endParaRPr lang="fr-FR" sz="2400" dirty="0"/>
          </a:p>
        </p:txBody>
      </p:sp>
      <p:sp>
        <p:nvSpPr>
          <p:cNvPr id="7" name="ZoneTexte 6"/>
          <p:cNvSpPr txBox="1"/>
          <p:nvPr/>
        </p:nvSpPr>
        <p:spPr>
          <a:xfrm>
            <a:off x="2135560" y="1484784"/>
            <a:ext cx="7992888" cy="3785652"/>
          </a:xfrm>
          <a:prstGeom prst="rect">
            <a:avLst/>
          </a:prstGeom>
          <a:noFill/>
        </p:spPr>
        <p:txBody>
          <a:bodyPr wrap="square" rtlCol="0">
            <a:spAutoFit/>
          </a:bodyPr>
          <a:lstStyle/>
          <a:p>
            <a:pPr algn="just" rtl="1"/>
            <a:r>
              <a:rPr lang="ar-DZ" sz="2400" dirty="0">
                <a:latin typeface="Sakkal Majalla" pitchFamily="2" charset="-78"/>
                <a:cs typeface="Sakkal Majalla" pitchFamily="2" charset="-78"/>
              </a:rPr>
              <a:t>      تتحقق الميزة التنافسية عند إدراك العملاء أن القيمة التي يتحصلون عليها من وراء تعاملهم مع المؤسسة تفوق تلك المقدمة من طرف المؤسسات المنافسة، وتتكامل عدة عوامل لتحقيق هذا الإدراك أهمها السعر، الجودة، درجة الاعتمادية، خدمات ما بعد البيع....الخ.</a:t>
            </a:r>
          </a:p>
          <a:p>
            <a:pPr algn="just" rtl="1"/>
            <a:r>
              <a:rPr lang="ar-DZ" sz="2400" dirty="0">
                <a:latin typeface="Sakkal Majalla" pitchFamily="2" charset="-78"/>
                <a:cs typeface="Sakkal Majalla" pitchFamily="2" charset="-78"/>
              </a:rPr>
              <a:t>      على الرغم من أن السعر يلعب دورا كبيرا في تحديد معنى القيمة  لدى العملاء غير لأن العملية  أكثر تعقيدا من مجرد مقارنة السعر بالجودة، حيث يؤدي التمييز دورا مهما  في تعظيم القيمة المدركة للعملاء من خلال  تقديم منتج يتصف بخصائص مختلفة عن المنافسين من حيث: التصميم، التغليف، الأمان، الجودة...الخ وبشكل يصعب تقليده  هذا ما ينتج عنه ارتفاع القيمة المدركة للعملاء اتجاه المؤسسة المتميزة,</a:t>
            </a:r>
          </a:p>
          <a:p>
            <a:pPr algn="just" rtl="1"/>
            <a:endParaRPr lang="ar-DZ" sz="2400" dirty="0">
              <a:latin typeface="Sakkal Majalla" pitchFamily="2" charset="-78"/>
              <a:cs typeface="Sakkal Majalla" pitchFamily="2" charset="-78"/>
            </a:endParaRPr>
          </a:p>
          <a:p>
            <a:pPr algn="just" rtl="1"/>
            <a:r>
              <a:rPr lang="ar-DZ" sz="2400" dirty="0">
                <a:latin typeface="Sakkal Majalla" pitchFamily="2" charset="-78"/>
                <a:cs typeface="Sakkal Majalla" pitchFamily="2" charset="-78"/>
              </a:rPr>
              <a:t>         </a:t>
            </a:r>
            <a:endParaRPr lang="fr-FR" sz="2400" b="1" dirty="0">
              <a:latin typeface="Sakkal Majalla" pitchFamily="2" charset="-78"/>
              <a:cs typeface="Sakkal Majalla" pitchFamily="2" charset="-78"/>
            </a:endParaRPr>
          </a:p>
        </p:txBody>
      </p:sp>
    </p:spTree>
    <p:extLst>
      <p:ext uri="{BB962C8B-B14F-4D97-AF65-F5344CB8AC3E}">
        <p14:creationId xmlns:p14="http://schemas.microsoft.com/office/powerpoint/2010/main" val="56981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1000"/>
                                        <p:tgtEl>
                                          <p:spTgt spid="7">
                                            <p:txEl>
                                              <p:pRg st="0" end="0"/>
                                            </p:txEl>
                                          </p:spTgt>
                                        </p:tgtEl>
                                      </p:cBhvr>
                                    </p:animEffect>
                                    <p:anim calcmode="lin" valueType="num">
                                      <p:cBhvr>
                                        <p:cTn id="1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anim calcmode="lin" valueType="num">
                                      <p:cBhvr>
                                        <p:cTn id="2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 calcmode="lin" valueType="num">
                                      <p:cBhvr additive="base">
                                        <p:cTn id="26"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15480" y="1340768"/>
            <a:ext cx="9145016" cy="3785652"/>
          </a:xfrm>
          <a:prstGeom prst="rect">
            <a:avLst/>
          </a:prstGeom>
          <a:noFill/>
        </p:spPr>
        <p:txBody>
          <a:bodyPr wrap="square" rtlCol="0">
            <a:spAutoFit/>
          </a:bodyPr>
          <a:lstStyle/>
          <a:p>
            <a:pPr algn="r" rtl="1"/>
            <a:r>
              <a:rPr lang="ar-DZ" sz="2400" dirty="0">
                <a:latin typeface="Sakkal Majalla" pitchFamily="2" charset="-78"/>
                <a:cs typeface="Sakkal Majalla" pitchFamily="2" charset="-78"/>
              </a:rPr>
              <a:t>      من أجل تحديد أنواع الاستراتيجيات التنافسية يتوجب علينا التطرق للعديد من التصنيفات:</a:t>
            </a:r>
          </a:p>
          <a:p>
            <a:pPr marL="457200" indent="-457200" algn="r" rtl="1">
              <a:buAutoNum type="arabicPeriod"/>
            </a:pPr>
            <a:r>
              <a:rPr lang="ar-DZ" sz="2400" dirty="0">
                <a:latin typeface="Sakkal Majalla" pitchFamily="2" charset="-78"/>
                <a:cs typeface="Sakkal Majalla" pitchFamily="2" charset="-78"/>
              </a:rPr>
              <a:t>الاستراتيجيات التنافسية حسب </a:t>
            </a:r>
            <a:r>
              <a:rPr lang="fr-FR" sz="2400" b="1" dirty="0" err="1">
                <a:latin typeface="Sakkal Majalla" pitchFamily="2" charset="-78"/>
                <a:cs typeface="Sakkal Majalla" pitchFamily="2" charset="-78"/>
              </a:rPr>
              <a:t>M.Porter</a:t>
            </a:r>
            <a:r>
              <a:rPr lang="ar-DZ" sz="2400" b="1" dirty="0">
                <a:latin typeface="Sakkal Majalla" pitchFamily="2" charset="-78"/>
                <a:cs typeface="Sakkal Majalla" pitchFamily="2" charset="-78"/>
              </a:rPr>
              <a:t> هي: </a:t>
            </a:r>
            <a:endParaRPr lang="fr-FR" sz="2400" b="1" dirty="0">
              <a:latin typeface="Sakkal Majalla" pitchFamily="2" charset="-78"/>
              <a:cs typeface="Sakkal Majalla" pitchFamily="2" charset="-78"/>
            </a:endParaRPr>
          </a:p>
          <a:p>
            <a:pPr algn="r" rtl="1"/>
            <a:r>
              <a:rPr lang="ar-DZ" sz="2400" b="1" dirty="0">
                <a:latin typeface="Sakkal Majalla" pitchFamily="2" charset="-78"/>
                <a:cs typeface="Sakkal Majalla" pitchFamily="2" charset="-78"/>
              </a:rPr>
              <a:t>استراتيجية الهيمنة الكاملة بالتكاليف</a:t>
            </a:r>
            <a:r>
              <a:rPr lang="fr-FR" sz="2400" b="1" dirty="0">
                <a:latin typeface="Sakkal Majalla" pitchFamily="2" charset="-78"/>
                <a:cs typeface="Sakkal Majalla" pitchFamily="2" charset="-78"/>
              </a:rPr>
              <a:t>( La domination globale par les couts)</a:t>
            </a:r>
          </a:p>
          <a:p>
            <a:pPr algn="r" rtl="1"/>
            <a:r>
              <a:rPr lang="ar-DZ" sz="2400" b="1" dirty="0">
                <a:latin typeface="Sakkal Majalla" pitchFamily="2" charset="-78"/>
                <a:cs typeface="Sakkal Majalla" pitchFamily="2" charset="-78"/>
              </a:rPr>
              <a:t> استراتيجية التمييز </a:t>
            </a:r>
            <a:r>
              <a:rPr lang="fr-FR" sz="2400" b="1" dirty="0">
                <a:latin typeface="Sakkal Majalla" pitchFamily="2" charset="-78"/>
                <a:cs typeface="Sakkal Majalla" pitchFamily="2" charset="-78"/>
              </a:rPr>
              <a:t>( La différentiation)</a:t>
            </a:r>
            <a:r>
              <a:rPr lang="ar-DZ" sz="2400" b="1" dirty="0">
                <a:latin typeface="Sakkal Majalla" pitchFamily="2" charset="-78"/>
                <a:cs typeface="Sakkal Majalla" pitchFamily="2" charset="-78"/>
              </a:rPr>
              <a:t>واستراتيجية التركيز</a:t>
            </a:r>
            <a:r>
              <a:rPr lang="fr-FR" sz="2400" b="1" dirty="0">
                <a:latin typeface="Sakkal Majalla" pitchFamily="2" charset="-78"/>
                <a:cs typeface="Sakkal Majalla" pitchFamily="2" charset="-78"/>
              </a:rPr>
              <a:t>( La concentration)</a:t>
            </a:r>
            <a:r>
              <a:rPr lang="ar-DZ" sz="2400" b="1" dirty="0">
                <a:latin typeface="Sakkal Majalla" pitchFamily="2" charset="-78"/>
                <a:cs typeface="Sakkal Majalla" pitchFamily="2" charset="-78"/>
              </a:rPr>
              <a:t>.</a:t>
            </a:r>
          </a:p>
          <a:p>
            <a:pPr algn="r" rtl="1"/>
            <a:endParaRPr lang="ar-DZ" sz="2400" b="1" dirty="0">
              <a:latin typeface="Sakkal Majalla" pitchFamily="2" charset="-78"/>
              <a:cs typeface="Sakkal Majalla" pitchFamily="2" charset="-78"/>
            </a:endParaRPr>
          </a:p>
          <a:p>
            <a:pPr algn="r" rtl="1"/>
            <a:endParaRPr lang="ar-DZ" sz="2400" b="1" dirty="0">
              <a:latin typeface="Sakkal Majalla" pitchFamily="2" charset="-78"/>
              <a:cs typeface="Sakkal Majalla" pitchFamily="2" charset="-78"/>
            </a:endParaRPr>
          </a:p>
          <a:p>
            <a:pPr algn="r" rtl="1"/>
            <a:r>
              <a:rPr lang="ar-DZ" sz="2400" dirty="0">
                <a:latin typeface="Sakkal Majalla" pitchFamily="2" charset="-78"/>
                <a:cs typeface="Sakkal Majalla" pitchFamily="2" charset="-78"/>
              </a:rPr>
              <a:t>2. الاستراتيجيات التنافسية حسب </a:t>
            </a:r>
            <a:r>
              <a:rPr lang="fr-FR" sz="2400" dirty="0">
                <a:latin typeface="Sakkal Majalla" pitchFamily="2" charset="-78"/>
                <a:cs typeface="Sakkal Majalla" pitchFamily="2" charset="-78"/>
              </a:rPr>
              <a:t> </a:t>
            </a:r>
            <a:r>
              <a:rPr lang="fr-FR" sz="2400" b="1" dirty="0" err="1">
                <a:latin typeface="Sakkal Majalla" pitchFamily="2" charset="-78"/>
                <a:cs typeface="Sakkal Majalla" pitchFamily="2" charset="-78"/>
              </a:rPr>
              <a:t>Kotler</a:t>
            </a:r>
            <a:r>
              <a:rPr lang="ar-DZ" sz="2400" b="1" dirty="0">
                <a:latin typeface="Sakkal Majalla" pitchFamily="2" charset="-78"/>
                <a:cs typeface="Sakkal Majalla" pitchFamily="2" charset="-78"/>
              </a:rPr>
              <a:t>هي: استراتيجية الرائد</a:t>
            </a:r>
            <a:r>
              <a:rPr lang="fr-FR" sz="2400" b="1" dirty="0">
                <a:latin typeface="Sakkal Majalla" pitchFamily="2" charset="-78"/>
                <a:cs typeface="Sakkal Majalla" pitchFamily="2" charset="-78"/>
              </a:rPr>
              <a:t>(La stratégie du leader)</a:t>
            </a:r>
            <a:r>
              <a:rPr lang="ar-DZ" sz="2400" b="1" dirty="0">
                <a:latin typeface="Sakkal Majalla" pitchFamily="2" charset="-78"/>
                <a:cs typeface="Sakkal Majalla" pitchFamily="2" charset="-78"/>
              </a:rPr>
              <a:t>، استراتيجية المتحدي</a:t>
            </a:r>
            <a:r>
              <a:rPr lang="fr-FR" sz="2400" b="1" dirty="0">
                <a:latin typeface="Sakkal Majalla" pitchFamily="2" charset="-78"/>
                <a:cs typeface="Sakkal Majalla" pitchFamily="2" charset="-78"/>
              </a:rPr>
              <a:t> (La stratégie du challenger) </a:t>
            </a:r>
            <a:r>
              <a:rPr lang="ar-DZ" sz="2400" b="1" dirty="0">
                <a:latin typeface="Sakkal Majalla" pitchFamily="2" charset="-78"/>
                <a:cs typeface="Sakkal Majalla" pitchFamily="2" charset="-78"/>
              </a:rPr>
              <a:t> </a:t>
            </a:r>
          </a:p>
          <a:p>
            <a:pPr algn="r" rtl="1"/>
            <a:r>
              <a:rPr lang="ar-DZ" sz="2400" b="1" dirty="0">
                <a:latin typeface="Sakkal Majalla" pitchFamily="2" charset="-78"/>
                <a:cs typeface="Sakkal Majalla" pitchFamily="2" charset="-78"/>
              </a:rPr>
              <a:t>استراتيجية التابع </a:t>
            </a:r>
            <a:r>
              <a:rPr lang="fr-FR" sz="2400" b="1" dirty="0">
                <a:latin typeface="Sakkal Majalla" pitchFamily="2" charset="-78"/>
                <a:cs typeface="Sakkal Majalla" pitchFamily="2" charset="-78"/>
              </a:rPr>
              <a:t>(La stratégie du suiveur)</a:t>
            </a:r>
            <a:r>
              <a:rPr lang="ar-DZ" sz="2400" b="1" dirty="0">
                <a:latin typeface="Sakkal Majalla" pitchFamily="2" charset="-78"/>
                <a:cs typeface="Sakkal Majalla" pitchFamily="2" charset="-78"/>
              </a:rPr>
              <a:t> </a:t>
            </a:r>
          </a:p>
          <a:p>
            <a:pPr algn="r" rtl="1"/>
            <a:r>
              <a:rPr lang="ar-DZ" sz="2400" b="1" dirty="0">
                <a:latin typeface="Sakkal Majalla" pitchFamily="2" charset="-78"/>
                <a:cs typeface="Sakkal Majalla" pitchFamily="2" charset="-78"/>
              </a:rPr>
              <a:t>استراتيجية المتخصص</a:t>
            </a:r>
            <a:r>
              <a:rPr lang="fr-FR" sz="2400" b="1" dirty="0">
                <a:latin typeface="Sakkal Majalla" pitchFamily="2" charset="-78"/>
                <a:cs typeface="Sakkal Majalla" pitchFamily="2" charset="-78"/>
              </a:rPr>
              <a:t> (La stratégie  du spécialiste)</a:t>
            </a:r>
          </a:p>
        </p:txBody>
      </p:sp>
    </p:spTree>
    <p:extLst>
      <p:ext uri="{BB962C8B-B14F-4D97-AF65-F5344CB8AC3E}">
        <p14:creationId xmlns:p14="http://schemas.microsoft.com/office/powerpoint/2010/main" val="749673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500"/>
                                        <p:tgtEl>
                                          <p:spTgt spid="4">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fade">
                                      <p:cBhvr>
                                        <p:cTn id="16" dur="500"/>
                                        <p:tgtEl>
                                          <p:spTgt spid="4">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500"/>
                                        <p:tgtEl>
                                          <p:spTgt spid="4">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fade">
                                      <p:cBhvr>
                                        <p:cTn id="24" dur="500"/>
                                        <p:tgtEl>
                                          <p:spTgt spid="4">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500"/>
                                        <p:tgtEl>
                                          <p:spTgt spid="4">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fade">
                                      <p:cBhvr>
                                        <p:cTn id="30"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6246508" y="2924"/>
            <a:ext cx="4156181" cy="674030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rtl="1"/>
            <a:endParaRPr lang="ar-DZ" sz="2400" dirty="0">
              <a:latin typeface="Sakkal Majalla" pitchFamily="2" charset="-78"/>
              <a:cs typeface="Sakkal Majalla" pitchFamily="2" charset="-78"/>
            </a:endParaRPr>
          </a:p>
          <a:p>
            <a:pPr algn="just" rtl="1"/>
            <a:r>
              <a:rPr lang="ar-DZ" sz="2400" b="1" dirty="0">
                <a:latin typeface="Sakkal Majalla" pitchFamily="2" charset="-78"/>
                <a:cs typeface="Sakkal Majalla" pitchFamily="2" charset="-78"/>
              </a:rPr>
              <a:t>استراتيجية الهيمنة بالتكاليف:</a:t>
            </a:r>
          </a:p>
          <a:p>
            <a:pPr algn="just" rtl="1"/>
            <a:r>
              <a:rPr lang="ar-DZ" sz="2400" dirty="0">
                <a:latin typeface="Sakkal Majalla" pitchFamily="2" charset="-78"/>
                <a:cs typeface="Sakkal Majalla" pitchFamily="2" charset="-78"/>
              </a:rPr>
              <a:t>وهي قدرة المؤسسة على تقديم منتجات وخدمات بتكلفة أقل من المنافسين  ويتحقق ذلك من خلال </a:t>
            </a:r>
            <a:r>
              <a:rPr lang="ar-DZ" sz="2400" b="1" dirty="0">
                <a:latin typeface="Sakkal Majalla" pitchFamily="2" charset="-78"/>
                <a:cs typeface="Sakkal Majalla" pitchFamily="2" charset="-78"/>
              </a:rPr>
              <a:t>اقتصاديات الحجم</a:t>
            </a:r>
            <a:r>
              <a:rPr lang="ar-DZ" sz="2400" dirty="0">
                <a:latin typeface="Sakkal Majalla" pitchFamily="2" charset="-78"/>
                <a:cs typeface="Sakkal Majalla" pitchFamily="2" charset="-78"/>
              </a:rPr>
              <a:t>، </a:t>
            </a:r>
            <a:r>
              <a:rPr lang="ar-DZ" sz="2400" b="1" dirty="0">
                <a:latin typeface="Sakkal Majalla" pitchFamily="2" charset="-78"/>
                <a:cs typeface="Sakkal Majalla" pitchFamily="2" charset="-78"/>
              </a:rPr>
              <a:t>اكتشاف مورد جديد من حيث سعر الموارد الأولية </a:t>
            </a:r>
            <a:r>
              <a:rPr lang="ar-DZ" sz="2400" dirty="0">
                <a:latin typeface="Sakkal Majalla" pitchFamily="2" charset="-78"/>
                <a:cs typeface="Sakkal Majalla" pitchFamily="2" charset="-78"/>
              </a:rPr>
              <a:t>، </a:t>
            </a:r>
            <a:r>
              <a:rPr lang="ar-DZ" sz="2400" b="1" dirty="0">
                <a:latin typeface="Sakkal Majalla" pitchFamily="2" charset="-78"/>
                <a:cs typeface="Sakkal Majalla" pitchFamily="2" charset="-78"/>
              </a:rPr>
              <a:t>الاعتماد على منافذ التوزيع المملوكة للمؤسسة </a:t>
            </a:r>
          </a:p>
          <a:p>
            <a:pPr algn="just" rtl="1"/>
            <a:r>
              <a:rPr lang="ar-DZ" sz="2400" dirty="0">
                <a:latin typeface="Sakkal Majalla" pitchFamily="2" charset="-78"/>
                <a:cs typeface="Sakkal Majalla" pitchFamily="2" charset="-78"/>
              </a:rPr>
              <a:t>      فإن امتلاك هذه الميزة من قبل المؤسسة  يحقق لها مركزا أفضل بين منافسيها فلا يمكنهم المساومة على تخفيض الأسعار  واستعماله كسلاح ضد السلع البديلة. </a:t>
            </a:r>
          </a:p>
          <a:p>
            <a:pPr algn="just" rtl="1"/>
            <a:r>
              <a:rPr lang="ar-DZ" sz="2400" dirty="0">
                <a:latin typeface="Sakkal Majalla" pitchFamily="2" charset="-78"/>
                <a:cs typeface="Sakkal Majalla" pitchFamily="2" charset="-78"/>
              </a:rPr>
              <a:t> إلا أن تطبيق هذه الاستراتيجية ليس بالأمر الهين لأنها تتطلب امتلاك المؤسسة لإدارة مالية ومحاسبية  على درجة عالية من التطور  تمكنها من معرفة أي التكاليف تحقق لها ميزة تنافسية مع ضرورة مراعاة عنصر الجودة  حتى لا يتم اهمالها على حساب التكاليف</a:t>
            </a:r>
            <a:endParaRPr lang="fr-FR" sz="2400" dirty="0">
              <a:latin typeface="Sakkal Majalla" pitchFamily="2" charset="-78"/>
              <a:cs typeface="Sakkal Majalla" pitchFamily="2" charset="-78"/>
            </a:endParaRPr>
          </a:p>
        </p:txBody>
      </p:sp>
      <p:sp>
        <p:nvSpPr>
          <p:cNvPr id="2" name="ZoneTexte 1"/>
          <p:cNvSpPr txBox="1"/>
          <p:nvPr/>
        </p:nvSpPr>
        <p:spPr>
          <a:xfrm>
            <a:off x="1564499" y="692697"/>
            <a:ext cx="4572000" cy="830997"/>
          </a:xfrm>
          <a:prstGeom prst="rect">
            <a:avLst/>
          </a:prstGeom>
          <a:noFill/>
        </p:spPr>
        <p:txBody>
          <a:bodyPr wrap="square" rtlCol="0">
            <a:spAutoFit/>
          </a:bodyPr>
          <a:lstStyle/>
          <a:p>
            <a:pPr algn="ctr" rtl="1"/>
            <a:r>
              <a:rPr lang="ar-DZ" sz="2400" dirty="0">
                <a:solidFill>
                  <a:schemeClr val="dk1"/>
                </a:solidFill>
                <a:latin typeface="Sakkal Majalla" pitchFamily="2" charset="-78"/>
                <a:cs typeface="Sakkal Majalla" pitchFamily="2" charset="-78"/>
              </a:rPr>
              <a:t>وبالتالي يمكن للمؤسسة تحقيق </a:t>
            </a:r>
            <a:r>
              <a:rPr lang="ar-DZ" sz="2400" b="1" dirty="0">
                <a:solidFill>
                  <a:schemeClr val="dk1"/>
                </a:solidFill>
                <a:latin typeface="Sakkal Majalla" pitchFamily="2" charset="-78"/>
                <a:cs typeface="Sakkal Majalla" pitchFamily="2" charset="-78"/>
              </a:rPr>
              <a:t>ميزة  التكلفة الأقل </a:t>
            </a:r>
            <a:r>
              <a:rPr lang="ar-DZ" sz="2400" dirty="0">
                <a:solidFill>
                  <a:schemeClr val="dk1"/>
                </a:solidFill>
                <a:latin typeface="Sakkal Majalla" pitchFamily="2" charset="-78"/>
                <a:cs typeface="Sakkal Majalla" pitchFamily="2" charset="-78"/>
              </a:rPr>
              <a:t>مقارنة بالمنافسين</a:t>
            </a:r>
            <a:endParaRPr lang="fr-FR" sz="2400" dirty="0">
              <a:solidFill>
                <a:schemeClr val="dk1"/>
              </a:solidFill>
              <a:latin typeface="Sakkal Majalla" pitchFamily="2" charset="-78"/>
              <a:cs typeface="Sakkal Majalla" pitchFamily="2" charset="-78"/>
            </a:endParaRPr>
          </a:p>
        </p:txBody>
      </p:sp>
      <p:sp>
        <p:nvSpPr>
          <p:cNvPr id="3" name="Flèche vers le bas 2"/>
          <p:cNvSpPr/>
          <p:nvPr/>
        </p:nvSpPr>
        <p:spPr>
          <a:xfrm>
            <a:off x="3621088" y="1873365"/>
            <a:ext cx="576064" cy="11235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577752" y="3140968"/>
            <a:ext cx="4464496" cy="1938992"/>
          </a:xfrm>
          <a:prstGeom prst="rect">
            <a:avLst/>
          </a:prstGeom>
          <a:noFill/>
        </p:spPr>
        <p:txBody>
          <a:bodyPr wrap="square" rtlCol="0">
            <a:spAutoFit/>
          </a:bodyPr>
          <a:lstStyle/>
          <a:p>
            <a:pPr marL="285750" indent="-285750" algn="r" rtl="1">
              <a:buFontTx/>
              <a:buChar char="-"/>
            </a:pPr>
            <a:r>
              <a:rPr lang="ar-DZ" sz="2400" dirty="0">
                <a:solidFill>
                  <a:schemeClr val="dk1"/>
                </a:solidFill>
                <a:latin typeface="Sakkal Majalla" pitchFamily="2" charset="-78"/>
                <a:cs typeface="Sakkal Majalla" pitchFamily="2" charset="-78"/>
              </a:rPr>
              <a:t>وفرات اقتصاديات الحجم</a:t>
            </a:r>
          </a:p>
          <a:p>
            <a:pPr marL="285750" indent="-285750" algn="r" rtl="1">
              <a:buFontTx/>
              <a:buChar char="-"/>
            </a:pPr>
            <a:r>
              <a:rPr lang="ar-DZ" sz="2400" dirty="0">
                <a:solidFill>
                  <a:schemeClr val="dk1"/>
                </a:solidFill>
                <a:latin typeface="Sakkal Majalla" pitchFamily="2" charset="-78"/>
                <a:cs typeface="Sakkal Majalla" pitchFamily="2" charset="-78"/>
              </a:rPr>
              <a:t>تخفيض تكاليف الأنشطة المرتبطة ببعضها</a:t>
            </a:r>
          </a:p>
          <a:p>
            <a:pPr marL="285750" indent="-285750" algn="r" rtl="1">
              <a:buFontTx/>
              <a:buChar char="-"/>
            </a:pPr>
            <a:r>
              <a:rPr lang="ar-DZ" sz="2400" dirty="0">
                <a:solidFill>
                  <a:schemeClr val="dk1"/>
                </a:solidFill>
                <a:latin typeface="Sakkal Majalla" pitchFamily="2" charset="-78"/>
                <a:cs typeface="Sakkal Majalla" pitchFamily="2" charset="-78"/>
              </a:rPr>
              <a:t>درجة مشاركة وحدات نشاط أخرى </a:t>
            </a:r>
          </a:p>
          <a:p>
            <a:pPr marL="285750" indent="-285750" algn="r" rtl="1">
              <a:buFontTx/>
              <a:buChar char="-"/>
            </a:pPr>
            <a:r>
              <a:rPr lang="ar-DZ" sz="2400" dirty="0">
                <a:solidFill>
                  <a:schemeClr val="dk1"/>
                </a:solidFill>
                <a:latin typeface="Sakkal Majalla" pitchFamily="2" charset="-78"/>
                <a:cs typeface="Sakkal Majalla" pitchFamily="2" charset="-78"/>
              </a:rPr>
              <a:t>وفرات التكلفة المحققة نتيجة للتكامل الرأسي...الخ.</a:t>
            </a:r>
            <a:endParaRPr lang="fr-FR" sz="2400" dirty="0">
              <a:solidFill>
                <a:schemeClr val="dk1"/>
              </a:solidFill>
              <a:latin typeface="Sakkal Majalla" pitchFamily="2" charset="-78"/>
              <a:cs typeface="Sakkal Majalla" pitchFamily="2" charset="-78"/>
            </a:endParaRPr>
          </a:p>
        </p:txBody>
      </p:sp>
    </p:spTree>
    <p:extLst>
      <p:ext uri="{BB962C8B-B14F-4D97-AF65-F5344CB8AC3E}">
        <p14:creationId xmlns:p14="http://schemas.microsoft.com/office/powerpoint/2010/main" val="85071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1000"/>
                                        <p:tgtEl>
                                          <p:spTgt spid="4"/>
                                        </p:tgtEl>
                                      </p:cBhvr>
                                    </p:animEffect>
                                    <p:anim calcmode="lin" valueType="num">
                                      <p:cBhvr>
                                        <p:cTn id="23" dur="1000" fill="hold"/>
                                        <p:tgtEl>
                                          <p:spTgt spid="4"/>
                                        </p:tgtEl>
                                        <p:attrNameLst>
                                          <p:attrName>ppt_x</p:attrName>
                                        </p:attrNameLst>
                                      </p:cBhvr>
                                      <p:tavLst>
                                        <p:tav tm="0">
                                          <p:val>
                                            <p:strVal val="#ppt_x"/>
                                          </p:val>
                                        </p:tav>
                                        <p:tav tm="100000">
                                          <p:val>
                                            <p:strVal val="#ppt_x"/>
                                          </p:val>
                                        </p:tav>
                                      </p:tavLst>
                                    </p:anim>
                                    <p:anim calcmode="lin" valueType="num">
                                      <p:cBhvr>
                                        <p:cTn id="2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3"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672064" y="444798"/>
            <a:ext cx="3607216" cy="489364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rtl="1"/>
            <a:r>
              <a:rPr lang="ar-DZ" sz="2400" b="1" dirty="0">
                <a:latin typeface="Sakkal Majalla" pitchFamily="2" charset="-78"/>
                <a:cs typeface="Sakkal Majalla" pitchFamily="2" charset="-78"/>
              </a:rPr>
              <a:t>استراتيجية التمييز:</a:t>
            </a:r>
          </a:p>
          <a:p>
            <a:pPr algn="just" rtl="1"/>
            <a:r>
              <a:rPr lang="ar-DZ" sz="2400" dirty="0">
                <a:latin typeface="Sakkal Majalla" pitchFamily="2" charset="-78"/>
                <a:cs typeface="Sakkal Majalla" pitchFamily="2" charset="-78"/>
              </a:rPr>
              <a:t>تميز وانفراد المؤسسة في منتجاتها  وخدماتها مقارنة بالمنافسين بغية تحقيق رغبات الزبون الذي يهتم بالتميز والجودة أكثر من اهتمامه بالسعر ، وجوانب التميز عديدة منها:  الجودة العالية، تعدد امكانيات  تقديمها، دقة مواعيد التسليم،  سرعة تلبية الطلبات، استخدام التكنولوجيا المتطورة</a:t>
            </a:r>
          </a:p>
          <a:p>
            <a:pPr algn="just" rtl="1"/>
            <a:r>
              <a:rPr lang="ar-DZ" sz="2400" dirty="0">
                <a:latin typeface="Sakkal Majalla" pitchFamily="2" charset="-78"/>
                <a:cs typeface="Sakkal Majalla" pitchFamily="2" charset="-78"/>
              </a:rPr>
              <a:t>ومنه ينتج الولاء لمنتجات الشركة وخدماتها وانخفاض الحساسية اتجاه السعر  مما يؤدي إلى صعوبة تحول الزبائن إلى منتجات وخدمات أخرى.</a:t>
            </a:r>
            <a:endParaRPr lang="fr-FR" sz="2400" dirty="0">
              <a:latin typeface="Sakkal Majalla" pitchFamily="2" charset="-78"/>
              <a:cs typeface="Sakkal Majalla" pitchFamily="2" charset="-78"/>
            </a:endParaRPr>
          </a:p>
        </p:txBody>
      </p:sp>
      <p:sp>
        <p:nvSpPr>
          <p:cNvPr id="6" name="ZoneTexte 5"/>
          <p:cNvSpPr txBox="1"/>
          <p:nvPr/>
        </p:nvSpPr>
        <p:spPr>
          <a:xfrm>
            <a:off x="1564499" y="692697"/>
            <a:ext cx="4572000" cy="830997"/>
          </a:xfrm>
          <a:prstGeom prst="rect">
            <a:avLst/>
          </a:prstGeom>
          <a:noFill/>
        </p:spPr>
        <p:txBody>
          <a:bodyPr wrap="square" rtlCol="0">
            <a:spAutoFit/>
          </a:bodyPr>
          <a:lstStyle/>
          <a:p>
            <a:pPr algn="ctr" rtl="1"/>
            <a:r>
              <a:rPr lang="ar-DZ" sz="2400" dirty="0">
                <a:solidFill>
                  <a:schemeClr val="dk1"/>
                </a:solidFill>
                <a:latin typeface="Sakkal Majalla" pitchFamily="2" charset="-78"/>
                <a:cs typeface="Sakkal Majalla" pitchFamily="2" charset="-78"/>
              </a:rPr>
              <a:t>وبالتالي يمكن للمؤسسة تحقيق </a:t>
            </a:r>
            <a:r>
              <a:rPr lang="ar-DZ" sz="2400" b="1" dirty="0">
                <a:solidFill>
                  <a:schemeClr val="dk1"/>
                </a:solidFill>
                <a:latin typeface="Sakkal Majalla" pitchFamily="2" charset="-78"/>
                <a:cs typeface="Sakkal Majalla" pitchFamily="2" charset="-78"/>
              </a:rPr>
              <a:t>ميزة  التمييز </a:t>
            </a:r>
            <a:r>
              <a:rPr lang="ar-DZ" sz="2400" dirty="0">
                <a:solidFill>
                  <a:schemeClr val="dk1"/>
                </a:solidFill>
                <a:latin typeface="Sakkal Majalla" pitchFamily="2" charset="-78"/>
                <a:cs typeface="Sakkal Majalla" pitchFamily="2" charset="-78"/>
              </a:rPr>
              <a:t>مقارنة بالمنافسين</a:t>
            </a:r>
            <a:endParaRPr lang="fr-FR" sz="2400" dirty="0">
              <a:solidFill>
                <a:schemeClr val="dk1"/>
              </a:solidFill>
              <a:latin typeface="Sakkal Majalla" pitchFamily="2" charset="-78"/>
              <a:cs typeface="Sakkal Majalla" pitchFamily="2" charset="-78"/>
            </a:endParaRPr>
          </a:p>
        </p:txBody>
      </p:sp>
      <p:sp>
        <p:nvSpPr>
          <p:cNvPr id="7" name="Flèche vers le bas 6"/>
          <p:cNvSpPr/>
          <p:nvPr/>
        </p:nvSpPr>
        <p:spPr>
          <a:xfrm>
            <a:off x="3621088" y="1873365"/>
            <a:ext cx="576064" cy="11235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847528" y="3284985"/>
            <a:ext cx="4608512" cy="2585323"/>
          </a:xfrm>
          <a:prstGeom prst="rect">
            <a:avLst/>
          </a:prstGeom>
          <a:noFill/>
        </p:spPr>
        <p:txBody>
          <a:bodyPr wrap="square" rtlCol="0">
            <a:spAutoFit/>
          </a:bodyPr>
          <a:lstStyle/>
          <a:p>
            <a:pPr marL="285750" indent="-285750" algn="r" rtl="1">
              <a:buFontTx/>
              <a:buChar char="-"/>
            </a:pPr>
            <a:r>
              <a:rPr lang="ar-DZ" sz="2400" dirty="0">
                <a:solidFill>
                  <a:schemeClr val="dk1"/>
                </a:solidFill>
                <a:latin typeface="Sakkal Majalla" pitchFamily="2" charset="-78"/>
                <a:cs typeface="Sakkal Majalla" pitchFamily="2" charset="-78"/>
              </a:rPr>
              <a:t>شراء مواد خام جيدة بحيث تؤثر على تؤثر على أداء وجودة المنتج النهائي</a:t>
            </a:r>
          </a:p>
          <a:p>
            <a:pPr marL="285750" indent="-285750" algn="r" rtl="1">
              <a:buFontTx/>
              <a:buChar char="-"/>
            </a:pPr>
            <a:r>
              <a:rPr lang="ar-DZ" sz="2400" dirty="0">
                <a:solidFill>
                  <a:schemeClr val="dk1"/>
                </a:solidFill>
                <a:latin typeface="Sakkal Majalla" pitchFamily="2" charset="-78"/>
                <a:cs typeface="Sakkal Majalla" pitchFamily="2" charset="-78"/>
              </a:rPr>
              <a:t>التركيز على تفادي العيوب في التصميم للوصول إلى أداء جيد من الناحية الهندسية</a:t>
            </a:r>
          </a:p>
          <a:p>
            <a:pPr marL="285750" indent="-285750" algn="r" rtl="1">
              <a:buFontTx/>
              <a:buChar char="-"/>
            </a:pPr>
            <a:r>
              <a:rPr lang="ar-DZ" sz="2400" dirty="0">
                <a:solidFill>
                  <a:schemeClr val="dk1"/>
                </a:solidFill>
                <a:latin typeface="Sakkal Majalla" pitchFamily="2" charset="-78"/>
                <a:cs typeface="Sakkal Majalla" pitchFamily="2" charset="-78"/>
              </a:rPr>
              <a:t>أنشطة تسويقية لخدمة المستهلك ومساعدته في كيفية استخدام المنتج...الخ.</a:t>
            </a:r>
          </a:p>
          <a:p>
            <a:pPr marL="285750" indent="-285750" algn="r" rtl="1">
              <a:buFontTx/>
              <a:buChar char="-"/>
            </a:pPr>
            <a:endParaRPr lang="fr-FR" dirty="0"/>
          </a:p>
        </p:txBody>
      </p:sp>
    </p:spTree>
    <p:extLst>
      <p:ext uri="{BB962C8B-B14F-4D97-AF65-F5344CB8AC3E}">
        <p14:creationId xmlns:p14="http://schemas.microsoft.com/office/powerpoint/2010/main" val="147394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1B2F36"/>
      </a:dk2>
      <a:lt2>
        <a:srgbClr val="F3F3F2"/>
      </a:lt2>
      <a:accent1>
        <a:srgbClr val="A38D51"/>
      </a:accent1>
      <a:accent2>
        <a:srgbClr val="5A3D40"/>
      </a:accent2>
      <a:accent3>
        <a:srgbClr val="5D988C"/>
      </a:accent3>
      <a:accent4>
        <a:srgbClr val="A85752"/>
      </a:accent4>
      <a:accent5>
        <a:srgbClr val="809A67"/>
      </a:accent5>
      <a:accent6>
        <a:srgbClr val="67645A"/>
      </a:accent6>
      <a:hlink>
        <a:srgbClr val="5D988C"/>
      </a:hlink>
      <a:folHlink>
        <a:srgbClr val="8467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9E77EDF1-0821-4215-BD6E-A2D49F02550D}"/>
    </a:ext>
  </a:extLst>
</a:theme>
</file>

<file path=docProps/app.xml><?xml version="1.0" encoding="utf-8"?>
<Properties xmlns="http://schemas.openxmlformats.org/officeDocument/2006/extended-properties" xmlns:vt="http://schemas.openxmlformats.org/officeDocument/2006/docPropsVTypes">
  <Template>TM10001106[[fn=Badge]]</Template>
  <TotalTime>22</TotalTime>
  <Words>1699</Words>
  <Application>Microsoft Office PowerPoint</Application>
  <PresentationFormat>Grand écran</PresentationFormat>
  <Paragraphs>118</Paragraphs>
  <Slides>17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Gill Sans MT</vt:lpstr>
      <vt:lpstr>Impact</vt:lpstr>
      <vt:lpstr>Sakkal Majalla</vt:lpstr>
      <vt:lpstr>Traditional Arabic</vt:lpstr>
      <vt:lpstr>Wingdings</vt:lpstr>
      <vt:lpstr>Badge</vt:lpstr>
      <vt:lpstr>الجمهورية الجزائرية الديمقراطية الشعبية وزارة التعليم العالي والبحث العلمي جـــــــامعة سطــــــيف 1 كلية العلوم الاقتصادية والتجارية وعلوم التسيير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2</cp:revision>
  <dcterms:created xsi:type="dcterms:W3CDTF">2025-11-08T15:12:23Z</dcterms:created>
  <dcterms:modified xsi:type="dcterms:W3CDTF">2025-11-08T15:36:00Z</dcterms:modified>
</cp:coreProperties>
</file>