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3.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1.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1" r:id="rId2"/>
    <p:sldMasterId id="2147483683" r:id="rId3"/>
    <p:sldMasterId id="2147483695" r:id="rId4"/>
    <p:sldMasterId id="2147483707" r:id="rId5"/>
  </p:sldMasterIdLst>
  <p:notesMasterIdLst>
    <p:notesMasterId r:id="rId25"/>
  </p:notesMasterIdLst>
  <p:sldIdLst>
    <p:sldId id="259" r:id="rId6"/>
    <p:sldId id="262" r:id="rId7"/>
    <p:sldId id="265" r:id="rId8"/>
    <p:sldId id="268" r:id="rId9"/>
    <p:sldId id="271" r:id="rId10"/>
    <p:sldId id="274" r:id="rId11"/>
    <p:sldId id="277" r:id="rId12"/>
    <p:sldId id="280" r:id="rId13"/>
    <p:sldId id="283" r:id="rId14"/>
    <p:sldId id="286" r:id="rId15"/>
    <p:sldId id="289" r:id="rId16"/>
    <p:sldId id="292" r:id="rId17"/>
    <p:sldId id="295" r:id="rId18"/>
    <p:sldId id="298" r:id="rId19"/>
    <p:sldId id="301" r:id="rId20"/>
    <p:sldId id="304" r:id="rId21"/>
    <p:sldId id="307" r:id="rId22"/>
    <p:sldId id="310" r:id="rId23"/>
    <p:sldId id="313" r:id="rId24"/>
  </p:sldIdLst>
  <p:sldSz cx="9144000" cy="6858000" type="screen4x3"/>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000"/>
    <p:restoredTop sz="0"/>
  </p:normalViewPr>
  <p:slideViewPr>
    <p:cSldViewPr>
      <p:cViewPr>
        <p:scale>
          <a:sx n="73" d="100"/>
          <a:sy n="73" d="100"/>
        </p:scale>
        <p:origin x="-1194" y="-78"/>
      </p:cViewPr>
      <p:guideLst>
        <p:guide orient="horz" pos="2160"/>
        <p:guide pos="2880"/>
      </p:guideLst>
    </p:cSldViewPr>
  </p:slideViewPr>
  <p:notesTextViewPr>
    <p:cViewPr>
      <p:scale>
        <a:sx n="100" d="100"/>
        <a:sy n="100" d="100"/>
      </p:scale>
      <p:origin x="0" y="0"/>
    </p:cViewPr>
  </p:notesTextViewPr>
  <p:notesViewPr>
    <p:cSldViewPr>
      <p:cViewPr>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A7647D-396E-4177-AE80-EB3EBA74B334}" type="datetimeFigureOut">
              <a:rPr lang="fr-FR" smtClean="0"/>
              <a:pPr/>
              <a:t>14/04/2022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6CE573-418D-4AE3-9F45-E5707357824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86CE573-418D-4AE3-9F45-E57073578248}" type="slidenum">
              <a:rPr lang="fr-FR" smtClean="0"/>
              <a:pPr/>
              <a:t>14</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E86CE573-418D-4AE3-9F45-E57073578248}" type="slidenum">
              <a:rPr lang="fr-FR" smtClean="0"/>
              <a:pPr/>
              <a:t>15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Click to edit Master title style</a:t>
            </a:r>
            <a:endParaRPr lang="en-US"/>
          </a:p>
        </p:txBody>
      </p:sp>
      <p:sp>
        <p:nvSpPr>
          <p:cNvPr id="3" name="Subtitle 2"/>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2"/>
          </p:nvPr>
        </p:nvSpPr>
        <p:spPr/>
        <p:txBody>
          <a:bodyPr/>
          <a:lstStyle/>
          <a:p>
            <a:fld id="{A23C90B4-939E-4AB5-84C2-957984A9C789}" type="datetimeFigureOut">
              <a:rPr lang="en-US" smtClean="0"/>
              <a:pPr/>
              <a:t>4/14/2022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8A828308-73E7-4895-ACB2-B78AA3E82798}" type="datetimeFigureOut">
              <a:rPr lang="en-US" smtClean="0"/>
              <a:pPr/>
              <a:t>4/14/2022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84567EDC-34EA-466F-A6D4-A50550AC3F16}" type="datetimeFigureOut">
              <a:rPr lang="en-US" smtClean="0"/>
              <a:pPr/>
              <a:t>4/14/2022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p:txBody>
          <a:bodyPr/>
          <a:lstStyle/>
          <a:p>
            <a:fld id="{F55A587D-F648-4E9D-A583-F1B698176AD4}" type="datetimeFigureOut">
              <a:rPr lang="en-US" smtClean="0"/>
              <a:pPr/>
              <a:t>4/14/2022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smtClean="0"/>
              <a:t>Click to edit Master text styles</a:t>
            </a:r>
          </a:p>
        </p:txBody>
      </p:sp>
      <p:sp>
        <p:nvSpPr>
          <p:cNvPr id="4" name="Date Placeholder 3"/>
          <p:cNvSpPr>
            <a:spLocks noGrp="1"/>
          </p:cNvSpPr>
          <p:nvPr>
            <p:ph type="dt" sz="half" idx="2"/>
          </p:nvPr>
        </p:nvSpPr>
        <p:spPr/>
        <p:txBody>
          <a:bodyPr/>
          <a:lstStyle/>
          <a:p>
            <a:fld id="{61104642-BA6E-4383-886E-81A2F60B0434}" type="datetimeFigureOut">
              <a:rPr lang="en-US" smtClean="0"/>
              <a:pPr/>
              <a:t>4/14/2022</a:t>
            </a:fld>
            <a:endParaRPr lang="en-US"/>
          </a:p>
        </p:txBody>
      </p:sp>
      <p:sp>
        <p:nvSpPr>
          <p:cNvPr id="5" name="Footer Placeholder 4"/>
          <p:cNvSpPr>
            <a:spLocks noGrp="1"/>
          </p:cNvSpPr>
          <p:nvPr>
            <p:ph type="ftr" sz="quarter" idx="3"/>
          </p:nvPr>
        </p:nvSpPr>
        <p:spPr/>
        <p:txBody>
          <a:bodyPr/>
          <a:lstStyle/>
          <a:p>
            <a:endParaRPr lang="en-US"/>
          </a:p>
        </p:txBody>
      </p:sp>
      <p:sp>
        <p:nvSpPr>
          <p:cNvPr id="6" name="Slide Number Placeholder 5"/>
          <p:cNvSpPr>
            <a:spLocks noGrp="1"/>
          </p:cNvSpPr>
          <p:nvPr>
            <p:ph type="sldNum" sz="quarter" idx="4"/>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008D02-ED5E-474E-BE4E-E75911FAC39E}" type="slidenum">
              <a:rPr lang="fr-FR" smtClean="0"/>
              <a:pPr/>
              <a:t>‹N°›</a:t>
            </a:fld>
            <a:endParaRPr lang="fr-FR"/>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3"/>
          </p:nvPr>
        </p:nvSpPr>
        <p:spPr/>
        <p:txBody>
          <a:bodyPr/>
          <a:lstStyle/>
          <a:p>
            <a:fld id="{A18C1E66-AC0C-48B1-91A7-A16FDCD23ECA}" type="datetimeFigureOut">
              <a:rPr lang="en-US" smtClean="0"/>
              <a:pPr/>
              <a:t>4/14/2022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4" name="Content Placeholder 3"/>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6" name="Content Placeholder 5"/>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5"/>
          </p:nvPr>
        </p:nvSpPr>
        <p:spPr/>
        <p:txBody>
          <a:bodyPr/>
          <a:lstStyle/>
          <a:p>
            <a:fld id="{DC61184C-8105-4769-860F-5D9FEEE3C3DD}" type="datetimeFigureOut">
              <a:rPr lang="en-US" smtClean="0"/>
              <a:pPr/>
              <a:t>4/14/2022</a:t>
            </a:fld>
            <a:endParaRPr lang="en-US"/>
          </a:p>
        </p:txBody>
      </p:sp>
      <p:sp>
        <p:nvSpPr>
          <p:cNvPr id="8" name="Footer Placeholder 7"/>
          <p:cNvSpPr>
            <a:spLocks noGrp="1"/>
          </p:cNvSpPr>
          <p:nvPr>
            <p:ph type="ftr" sz="quarter" idx="6"/>
          </p:nvPr>
        </p:nvSpPr>
        <p:spPr/>
        <p:txBody>
          <a:bodyPr/>
          <a:lstStyle/>
          <a:p>
            <a:endParaRPr lang="en-US"/>
          </a:p>
        </p:txBody>
      </p:sp>
      <p:sp>
        <p:nvSpPr>
          <p:cNvPr id="9" name="Slide Number Placeholder 8"/>
          <p:cNvSpPr>
            <a:spLocks noGrp="1"/>
          </p:cNvSpPr>
          <p:nvPr>
            <p:ph type="sldNum" sz="quarter" idx="7"/>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E1057-F9ED-4A7D-9C91-D14CBC63BD4A}" type="slidenum">
              <a:rPr lang="fr-FR" smtClean="0"/>
              <a:pPr/>
              <a:t>‹N°›</a:t>
            </a:fld>
            <a:endParaRPr lang="fr-F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
          </p:nvPr>
        </p:nvSpPr>
        <p:spPr/>
        <p:txBody>
          <a:bodyPr/>
          <a:lstStyle/>
          <a:p>
            <a:fld id="{944AB8E1-A752-41C3-AEAC-3B2259868957}" type="datetimeFigureOut">
              <a:rPr lang="en-US" smtClean="0"/>
              <a:pPr/>
              <a:t>4/14/2022</a:t>
            </a:fld>
            <a:endParaRPr lang="en-US"/>
          </a:p>
        </p:txBody>
      </p:sp>
      <p:sp>
        <p:nvSpPr>
          <p:cNvPr id="4" name="Footer Placeholder 3"/>
          <p:cNvSpPr>
            <a:spLocks noGrp="1"/>
          </p:cNvSpPr>
          <p:nvPr>
            <p:ph type="ftr" sz="quarter" idx="2"/>
          </p:nvPr>
        </p:nvSpPr>
        <p:spPr/>
        <p:txBody>
          <a:bodyPr/>
          <a:lstStyle/>
          <a:p>
            <a:endParaRPr lang="en-US"/>
          </a:p>
        </p:txBody>
      </p:sp>
      <p:sp>
        <p:nvSpPr>
          <p:cNvPr id="5" name="Slide Number Placeholder 4"/>
          <p:cNvSpPr>
            <a:spLocks noGrp="1"/>
          </p:cNvSpPr>
          <p:nvPr>
            <p:ph type="sldNum" sz="quarter" idx="3"/>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p:nvPr>
        </p:nvSpPr>
        <p:spPr/>
        <p:txBody>
          <a:bodyPr/>
          <a:lstStyle/>
          <a:p>
            <a:fld id="{1D349A18-D0F1-49FA-86A8-FE64389B6280}" type="datetimeFigureOut">
              <a:rPr lang="en-US" smtClean="0"/>
              <a:pPr/>
              <a:t>4/14/2022</a:t>
            </a:fld>
            <a:endParaRPr lang="en-US"/>
          </a:p>
        </p:txBody>
      </p:sp>
      <p:sp>
        <p:nvSpPr>
          <p:cNvPr id="3" name="Footer Placeholder 2"/>
          <p:cNvSpPr>
            <a:spLocks noGrp="1"/>
          </p:cNvSpPr>
          <p:nvPr>
            <p:ph type="ftr" sz="quarter" idx="1"/>
          </p:nvPr>
        </p:nvSpPr>
        <p:spPr/>
        <p:txBody>
          <a:bodyPr/>
          <a:lstStyle/>
          <a:p>
            <a:endParaRPr lang="en-US"/>
          </a:p>
        </p:txBody>
      </p:sp>
      <p:sp>
        <p:nvSpPr>
          <p:cNvPr id="4" name="Slide Number Placeholder 3"/>
          <p:cNvSpPr>
            <a:spLocks noGrp="1"/>
          </p:cNvSpPr>
          <p:nvPr>
            <p:ph type="sldNum" sz="quarter" idx="2"/>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p:cNvSpPr>
            <a:spLocks noGrp="1"/>
          </p:cNvSpPr>
          <p:nvPr>
            <p:ph type="dt" sz="half" idx="3"/>
          </p:nvPr>
        </p:nvSpPr>
        <p:spPr/>
        <p:txBody>
          <a:bodyPr/>
          <a:lstStyle/>
          <a:p>
            <a:fld id="{C25A83FB-1849-4484-A789-AE0E0136873E}" type="datetimeFigureOut">
              <a:rPr lang="en-US" smtClean="0"/>
              <a:pPr/>
              <a:t>4/14/2022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pPr/>
              <a:t>‹N°›</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p:cNvSpPr>
            <a:spLocks noGrp="1"/>
          </p:cNvSpPr>
          <p:nvPr>
            <p:ph type="dt" sz="half" idx="3"/>
          </p:nvPr>
        </p:nvSpPr>
        <p:spPr/>
        <p:txBody>
          <a:bodyPr/>
          <a:lstStyle/>
          <a:p>
            <a:fld id="{2973A8A6-E56D-4AC5-AFF7-0A1F022DBF41}" type="datetimeFigureOut">
              <a:rPr lang="en-US" smtClean="0"/>
              <a:pPr/>
              <a:t>4/14/2022</a:t>
            </a:fld>
            <a:endParaRPr lang="en-US"/>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fld id="{93AE1883-0942-4AA3-9DB2-9C7C3A0314B1}" type="slidenum">
              <a:rPr lang="en-US" smtClean="0"/>
              <a:pPr/>
              <a:t>‹N°›</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pPr/>
              <a:t>4/14/2022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008D02-ED5E-474E-BE4E-E75911FAC39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38CC264-E525-4722-8448-7D1A29D99842}" type="datetimeFigureOut">
              <a:rPr lang="fr-FR" smtClean="0"/>
              <a:pPr/>
              <a:t>14/04/2022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008D02-ED5E-474E-BE4E-E75911FAC39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BE1057-F9ED-4A7D-9C91-D14CBC63BD4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24386B-8693-4658-97D3-CDED926EAAD9}" type="datetimeFigureOut">
              <a:rPr lang="fr-FR" smtClean="0"/>
              <a:pPr/>
              <a:t>14/04/2022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BE1057-F9ED-4A7D-9C91-D14CBC63BD4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hyperlink" Target="http://fr.wikipedia.org/wiki/Organisation" TargetMode="External"/><Relationship Id="rId2" Type="http://schemas.openxmlformats.org/officeDocument/2006/relationships/hyperlink" Target="http://fr.wikipedia.org/wiki/DAS" TargetMode="External"/><Relationship Id="rId1" Type="http://schemas.openxmlformats.org/officeDocument/2006/relationships/slideLayout" Target="../slideLayouts/slideLayout45.xml"/><Relationship Id="rId4" Type="http://schemas.openxmlformats.org/officeDocument/2006/relationships/hyperlink" Target="http://fr.wikipedia.org/wiki/Avantage_concurrentie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3" Type="http://schemas.openxmlformats.org/officeDocument/2006/relationships/hyperlink" Target="http://fr.wikipedia.org/wiki/Michael_Porter" TargetMode="External"/><Relationship Id="rId2" Type="http://schemas.openxmlformats.org/officeDocument/2006/relationships/hyperlink" Target="http://fr.wikipedia.org/wiki/1979" TargetMode="External"/><Relationship Id="rId1" Type="http://schemas.openxmlformats.org/officeDocument/2006/relationships/slideLayout" Target="../slideLayouts/slideLayout24.xml"/><Relationship Id="rId5" Type="http://schemas.openxmlformats.org/officeDocument/2006/relationships/hyperlink" Target="http://fr.wikipedia.org/wiki/%C3%89tats-Unis" TargetMode="External"/><Relationship Id="rId4" Type="http://schemas.openxmlformats.org/officeDocument/2006/relationships/hyperlink" Target="http://fr.wikipedia.org/wiki/Universit%C3%A9_Harvard"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980728"/>
            <a:ext cx="7772400" cy="1470025"/>
          </a:xfrm>
        </p:spPr>
        <p:txBody>
          <a:bodyPr/>
          <a:lstStyle/>
          <a:p>
            <a:r>
              <a:rPr lang="ar-DZ" b="1" smtClean="0">
                <a:solidFill>
                  <a:srgbClr val="FF0000"/>
                </a:solidFill>
              </a:rPr>
              <a:t>مقاربة بورتر كأداة تحليل استراتيجية</a:t>
            </a:r>
            <a:endParaRPr lang="fr-FR" b="1">
              <a:solidFill>
                <a:srgbClr val="FF0000"/>
              </a:solidFill>
            </a:endParaRPr>
          </a:p>
        </p:txBody>
      </p:sp>
      <p:sp>
        <p:nvSpPr>
          <p:cNvPr id="3" name="Sous-titre 2"/>
          <p:cNvSpPr>
            <a:spLocks noGrp="1"/>
          </p:cNvSpPr>
          <p:nvPr>
            <p:ph type="subTitle" idx="1"/>
          </p:nvPr>
        </p:nvSpPr>
        <p:spPr>
          <a:xfrm>
            <a:off x="323528" y="2564904"/>
            <a:ext cx="8568952" cy="3960440"/>
          </a:xfrm>
        </p:spPr>
        <p:txBody>
          <a:bodyPr/>
          <a:lstStyle/>
          <a:p>
            <a:pPr algn="r"/>
            <a:r>
              <a:rPr lang="ar-DZ" smtClean="0"/>
              <a:t>تتضمن هذه المقاربة</a:t>
            </a:r>
          </a:p>
          <a:p>
            <a:pPr algn="r"/>
            <a:endParaRPr lang="ar-DZ" smtClean="0"/>
          </a:p>
          <a:p>
            <a:pPr algn="r"/>
            <a:r>
              <a:rPr lang="ar-DZ" smtClean="0"/>
              <a:t>-نموذج القوى الخمسة لتحليل المحيط التنافسي</a:t>
            </a:r>
          </a:p>
          <a:p>
            <a:pPr algn="r"/>
            <a:endParaRPr lang="ar-DZ" smtClean="0"/>
          </a:p>
          <a:p>
            <a:pPr algn="r"/>
            <a:r>
              <a:rPr lang="ar-DZ" smtClean="0"/>
              <a:t>- نموذج تحليل سلسلة القيمة</a:t>
            </a:r>
          </a:p>
          <a:p>
            <a:pPr algn="r">
              <a:buFontTx/>
              <a:buChar char="-"/>
            </a:pPr>
            <a:endParaRPr lang="ar-DZ"/>
          </a:p>
          <a:p>
            <a:pPr algn="r">
              <a:buFontTx/>
              <a:buChar char="-"/>
            </a:pPr>
            <a:endParaRPr lang="fr-F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357166"/>
            <a:ext cx="7929618" cy="5878532"/>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200"/>
              </a:spcAft>
            </a:pPr>
            <a:r>
              <a:rPr lang="ar-DZ" sz="3200" b="1" smtClean="0">
                <a:solidFill>
                  <a:srgbClr val="C00000"/>
                </a:solidFill>
                <a:latin typeface="Sakkal Majalla" pitchFamily="2" charset="-78"/>
                <a:cs typeface="Sakkal Majalla" pitchFamily="2" charset="-78"/>
              </a:rPr>
              <a:t>لمواجهة منتج بديل يمثل تهديدا،</a:t>
            </a:r>
            <a:r>
              <a:rPr lang="ar-DZ" sz="3200" b="1" smtClean="0">
                <a:latin typeface="Sakkal Majalla" pitchFamily="2" charset="-78"/>
                <a:cs typeface="Sakkal Majalla" pitchFamily="2" charset="-78"/>
              </a:rPr>
              <a:t> يمكن للمؤسسات المتواجدة اتخاذ العديد من الإجراءات:</a:t>
            </a:r>
          </a:p>
          <a:p>
            <a:pPr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تخفيض السعر</a:t>
            </a:r>
            <a:r>
              <a:rPr lang="ar-DZ" sz="3200" b="1" smtClean="0">
                <a:latin typeface="Sakkal Majalla" pitchFamily="2" charset="-78"/>
                <a:cs typeface="Sakkal Majalla" pitchFamily="2" charset="-78"/>
              </a:rPr>
              <a:t>؛</a:t>
            </a:r>
          </a:p>
          <a:p>
            <a:pPr algn="r" rtl="1">
              <a:lnSpc>
                <a:spcPct val="150000"/>
              </a:lnSpc>
              <a:spcAft>
                <a:spcPts val="1200"/>
              </a:spcAft>
              <a:buFont typeface="Wingdings" pitchFamily="2" charset="2"/>
              <a:buChar char="Ø"/>
            </a:pPr>
            <a:r>
              <a:rPr lang="ar-DZ" sz="3200" b="1" smtClean="0">
                <a:solidFill>
                  <a:srgbClr val="0070C0"/>
                </a:solidFill>
                <a:latin typeface="Sakkal Majalla" pitchFamily="2" charset="-78"/>
                <a:cs typeface="Sakkal Majalla" pitchFamily="2" charset="-78"/>
              </a:rPr>
              <a:t>  زيادة القيمة </a:t>
            </a:r>
            <a:r>
              <a:rPr lang="ar-DZ" sz="3200" b="1" smtClean="0">
                <a:latin typeface="Sakkal Majalla" pitchFamily="2" charset="-78"/>
                <a:cs typeface="Sakkal Majalla" pitchFamily="2" charset="-78"/>
              </a:rPr>
              <a:t>(اظافة بعض الوظائف)؛</a:t>
            </a:r>
          </a:p>
          <a:p>
            <a:pPr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التخلي عن العرض الحالي </a:t>
            </a:r>
            <a:r>
              <a:rPr lang="ar-DZ" sz="3200" b="1" smtClean="0">
                <a:latin typeface="Sakkal Majalla" pitchFamily="2" charset="-78"/>
                <a:cs typeface="Sakkal Majalla" pitchFamily="2" charset="-78"/>
              </a:rPr>
              <a:t>والتوجه</a:t>
            </a:r>
            <a:r>
              <a:rPr lang="ar-DZ" sz="3200" b="1" smtClean="0">
                <a:solidFill>
                  <a:srgbClr val="0070C0"/>
                </a:solidFill>
                <a:latin typeface="Sakkal Majalla" pitchFamily="2" charset="-78"/>
                <a:cs typeface="Sakkal Majalla" pitchFamily="2" charset="-78"/>
              </a:rPr>
              <a:t> </a:t>
            </a:r>
            <a:r>
              <a:rPr lang="ar-DZ" sz="3200" b="1" smtClean="0">
                <a:latin typeface="Sakkal Majalla" pitchFamily="2" charset="-78"/>
                <a:cs typeface="Sakkal Majalla" pitchFamily="2" charset="-78"/>
              </a:rPr>
              <a:t>ل</a:t>
            </a:r>
            <a:r>
              <a:rPr lang="ar-DZ" sz="3200" b="1" smtClean="0">
                <a:solidFill>
                  <a:srgbClr val="0070C0"/>
                </a:solidFill>
                <a:latin typeface="Sakkal Majalla" pitchFamily="2" charset="-78"/>
                <a:cs typeface="Sakkal Majalla" pitchFamily="2" charset="-78"/>
              </a:rPr>
              <a:t>تبني البديل</a:t>
            </a:r>
            <a:r>
              <a:rPr lang="ar-DZ" sz="3200" b="1" smtClean="0">
                <a:latin typeface="Sakkal Majalla" pitchFamily="2" charset="-78"/>
                <a:cs typeface="Sakkal Majalla" pitchFamily="2" charset="-78"/>
              </a:rPr>
              <a:t>؛</a:t>
            </a:r>
          </a:p>
          <a:p>
            <a:pPr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التخلي عن السوق إن كانت تمتلك المصادر والمؤهلات المطلوبة للاستثمار في سوق أو صناعة آخر ى.</a:t>
            </a:r>
            <a:endParaRPr lang="fr-FR" sz="3200" b="1">
              <a:latin typeface="Sakkal Majalla" pitchFamily="2" charset="-78"/>
              <a:cs typeface="Sakkal Majalla" pitchFamily="2" charset="-78"/>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154001"/>
            <a:ext cx="8715436" cy="663258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800"/>
              </a:spcAft>
            </a:pPr>
            <a:r>
              <a:rPr lang="ar-DZ" sz="2800" b="1" smtClean="0">
                <a:solidFill>
                  <a:schemeClr val="accent6">
                    <a:lumMod val="50000"/>
                  </a:schemeClr>
                </a:solidFill>
              </a:rPr>
              <a:t>تهديد دخول المنافسين الجدد</a:t>
            </a:r>
            <a:r>
              <a:rPr lang="ar-DZ" sz="2800" b="1" smtClean="0">
                <a:latin typeface="Traditional Arabic" pitchFamily="18" charset="-78"/>
                <a:cs typeface="Traditional Arabic" pitchFamily="18" charset="-78"/>
              </a:rPr>
              <a:t>: </a:t>
            </a:r>
            <a:r>
              <a:rPr lang="ar-DZ" sz="2800" smtClean="0">
                <a:latin typeface="Traditional Arabic" pitchFamily="18" charset="-78"/>
                <a:cs typeface="Traditional Arabic" pitchFamily="18" charset="-78"/>
              </a:rPr>
              <a:t>وهي الشركات التي لا تتواجد حاليا في الصناعة، ولكن لديها القدرة إذا ما رغبت في ذلك ووجدت الفرصة المناسبة، وعادة ما تقوم الشركات داخل القطاع من وضع قيود الدخول لعرقلة هذه الشركات عن عزمها الدخول للصناعة،</a:t>
            </a:r>
          </a:p>
          <a:p>
            <a:pPr algn="r" rtl="1">
              <a:spcAft>
                <a:spcPts val="1800"/>
              </a:spcAft>
            </a:pPr>
            <a:r>
              <a:rPr lang="ar-DZ" sz="2800" smtClean="0">
                <a:latin typeface="Traditional Arabic" pitchFamily="18" charset="-78"/>
                <a:cs typeface="Traditional Arabic" pitchFamily="18" charset="-78"/>
              </a:rPr>
              <a:t> وقد حدّد العالم الاقتصادي ”</a:t>
            </a:r>
            <a:r>
              <a:rPr lang="fr-FR" sz="2800" smtClean="0">
                <a:latin typeface="Traditional Arabic" pitchFamily="18" charset="-78"/>
                <a:cs typeface="Traditional Arabic" pitchFamily="18" charset="-78"/>
              </a:rPr>
              <a:t> Joe Bain </a:t>
            </a:r>
            <a:r>
              <a:rPr lang="ar-DZ" sz="2800" smtClean="0">
                <a:latin typeface="Traditional Arabic" pitchFamily="18" charset="-78"/>
                <a:cs typeface="Traditional Arabic" pitchFamily="18" charset="-78"/>
              </a:rPr>
              <a:t>” ثلاث مصادر رئيسية لعوائق الدخول وهي:</a:t>
            </a:r>
          </a:p>
          <a:p>
            <a:pPr algn="r" rtl="1">
              <a:spcAft>
                <a:spcPts val="1800"/>
              </a:spcAft>
              <a:buFont typeface="Wingdings" pitchFamily="2" charset="2"/>
              <a:buChar char="ü"/>
            </a:pPr>
            <a:r>
              <a:rPr lang="ar-DZ" sz="2800" smtClean="0">
                <a:latin typeface="Traditional Arabic" pitchFamily="18" charset="-78"/>
                <a:cs typeface="Traditional Arabic" pitchFamily="18" charset="-78"/>
              </a:rPr>
              <a:t> الولاء للعلامة؛</a:t>
            </a:r>
          </a:p>
          <a:p>
            <a:pPr algn="r" rtl="1">
              <a:spcAft>
                <a:spcPts val="1800"/>
              </a:spcAft>
              <a:buFont typeface="Wingdings" pitchFamily="2" charset="2"/>
              <a:buChar char="ü"/>
            </a:pPr>
            <a:r>
              <a:rPr lang="ar-DZ" sz="2800" smtClean="0">
                <a:latin typeface="Traditional Arabic" pitchFamily="18" charset="-78"/>
                <a:cs typeface="Traditional Arabic" pitchFamily="18" charset="-78"/>
              </a:rPr>
              <a:t> مزايا التكلفة المطلقة (التحكم في التكاليف نتيجة امتلاك تكنولوجيا الإنتاج، التحكم في مدخلات معينة، براءة الاختراع... )؛</a:t>
            </a:r>
          </a:p>
          <a:p>
            <a:pPr algn="r" rtl="1">
              <a:spcAft>
                <a:spcPts val="1800"/>
              </a:spcAft>
              <a:buFont typeface="Wingdings" pitchFamily="2" charset="2"/>
              <a:buChar char="ü"/>
            </a:pPr>
            <a:r>
              <a:rPr lang="ar-DZ" sz="2800" smtClean="0">
                <a:latin typeface="Traditional Arabic" pitchFamily="18" charset="-78"/>
                <a:cs typeface="Traditional Arabic" pitchFamily="18" charset="-78"/>
              </a:rPr>
              <a:t> اقتصاديات الحجم (التحكم في التكلفة نتيجة حجم الإنتاج الكبير بتوزيع التكاليف الثابتة على حجم الإنتاج؛</a:t>
            </a:r>
          </a:p>
          <a:p>
            <a:pPr algn="r" rtl="1">
              <a:spcAft>
                <a:spcPts val="1800"/>
              </a:spcAft>
              <a:buFont typeface="Wingdings" pitchFamily="2" charset="2"/>
              <a:buChar char="ü"/>
            </a:pPr>
            <a:r>
              <a:rPr lang="ar-DZ" sz="2800" smtClean="0">
                <a:latin typeface="Traditional Arabic" pitchFamily="18" charset="-78"/>
                <a:cs typeface="Traditional Arabic" pitchFamily="18" charset="-78"/>
              </a:rPr>
              <a:t>اللوائح والأنظمة الحكومية بسبب نفوذ بعض المتعاملين وتأثيرهم على القرارات المتعلقة بالسياسة الاقتصادية.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13199"/>
            <a:ext cx="8858312" cy="6217087"/>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r>
              <a:rPr lang="ar-DZ" sz="3200" b="1" smtClean="0">
                <a:solidFill>
                  <a:schemeClr val="accent6">
                    <a:lumMod val="50000"/>
                  </a:schemeClr>
                </a:solidFill>
                <a:latin typeface="Traditional Arabic" pitchFamily="18" charset="-78"/>
                <a:cs typeface="Traditional Arabic" pitchFamily="18" charset="-78"/>
              </a:rPr>
              <a:t>تهديد المنافسين المتواجدين في القطاع </a:t>
            </a:r>
            <a:r>
              <a:rPr lang="ar-DZ" sz="2400" b="1" smtClean="0">
                <a:solidFill>
                  <a:schemeClr val="accent6">
                    <a:lumMod val="50000"/>
                  </a:schemeClr>
                </a:solidFill>
                <a:latin typeface="Traditional Arabic" pitchFamily="18" charset="-78"/>
                <a:cs typeface="Traditional Arabic" pitchFamily="18" charset="-78"/>
              </a:rPr>
              <a:t>“</a:t>
            </a:r>
            <a:r>
              <a:rPr lang="fr-FR" sz="2400" b="1" smtClean="0">
                <a:solidFill>
                  <a:schemeClr val="accent6">
                    <a:lumMod val="50000"/>
                  </a:schemeClr>
                </a:solidFill>
              </a:rPr>
              <a:t>Concurrence intra-sectorielle</a:t>
            </a:r>
            <a:r>
              <a:rPr lang="ar-DZ" sz="2400" b="1" smtClean="0">
                <a:solidFill>
                  <a:schemeClr val="accent6">
                    <a:lumMod val="50000"/>
                  </a:schemeClr>
                </a:solidFill>
              </a:rPr>
              <a:t>“</a:t>
            </a:r>
            <a:r>
              <a:rPr lang="fr-FR" sz="3200" b="1" smtClean="0">
                <a:latin typeface="Traditional Arabic" pitchFamily="18" charset="-78"/>
                <a:cs typeface="Traditional Arabic" pitchFamily="18" charset="-78"/>
              </a:rPr>
              <a:t>: </a:t>
            </a:r>
            <a:r>
              <a:rPr lang="ar-DZ" sz="3200" b="1" smtClean="0">
                <a:latin typeface="Traditional Arabic" pitchFamily="18" charset="-78"/>
                <a:cs typeface="Traditional Arabic" pitchFamily="18" charset="-78"/>
              </a:rPr>
              <a:t> </a:t>
            </a:r>
            <a:r>
              <a:rPr lang="ar-DZ" sz="2800" smtClean="0">
                <a:latin typeface="Traditional Arabic" pitchFamily="18" charset="-78"/>
                <a:cs typeface="Traditional Arabic" pitchFamily="18" charset="-78"/>
              </a:rPr>
              <a:t>حدة المنافسة بين الشركات القائمة داخل الصناعة، وهو الصراع من أجل الحصول  على الحصة السوقية، ويمكن أن يكون هذا الصراع قائم على الأسعار، تصميم المنتجات، الترويج والإعلان، خدمات ما بعد البيع، ...</a:t>
            </a:r>
          </a:p>
          <a:p>
            <a:pPr algn="r" rtl="1">
              <a:lnSpc>
                <a:spcPct val="150000"/>
              </a:lnSpc>
              <a:spcAft>
                <a:spcPts val="1200"/>
              </a:spcAft>
            </a:pPr>
            <a:r>
              <a:rPr lang="ar-DZ" sz="2800" smtClean="0">
                <a:latin typeface="Traditional Arabic" pitchFamily="18" charset="-78"/>
                <a:cs typeface="Traditional Arabic" pitchFamily="18" charset="-78"/>
              </a:rPr>
              <a:t>فحدة المنافسة بين الشركات المتواجدة في الصناعة تشكل تهديدا للربحية، والعكس صحيح، وهي مرتبطة بدرجة جاذبية القطاع، وكذلك آفاق تطوره. </a:t>
            </a:r>
          </a:p>
          <a:p>
            <a:pPr algn="r" rtl="1">
              <a:spcAft>
                <a:spcPts val="1200"/>
              </a:spcAft>
            </a:pPr>
            <a:r>
              <a:rPr lang="ar-DZ" sz="2800" b="1" smtClean="0">
                <a:latin typeface="Traditional Arabic" pitchFamily="18" charset="-78"/>
                <a:cs typeface="Traditional Arabic" pitchFamily="18" charset="-78"/>
              </a:rPr>
              <a:t>القوة السادسة الشركات المكملة</a:t>
            </a:r>
            <a:r>
              <a:rPr lang="fr-FR" sz="2800" b="1" smtClean="0">
                <a:latin typeface="Traditional Arabic" pitchFamily="18" charset="-78"/>
                <a:cs typeface="Traditional Arabic" pitchFamily="18" charset="-78"/>
              </a:rPr>
              <a:t> : </a:t>
            </a:r>
            <a:r>
              <a:rPr lang="ar-DZ" sz="2800" smtClean="0">
                <a:latin typeface="Traditional Arabic" pitchFamily="18" charset="-78"/>
                <a:cs typeface="Traditional Arabic" pitchFamily="18" charset="-78"/>
              </a:rPr>
              <a:t>يرى </a:t>
            </a:r>
            <a:r>
              <a:rPr lang="fr-FR" sz="2800" smtClean="0">
                <a:latin typeface="Traditional Arabic" pitchFamily="18" charset="-78"/>
                <a:cs typeface="Traditional Arabic" pitchFamily="18" charset="-78"/>
              </a:rPr>
              <a:t>Andrew Grove </a:t>
            </a:r>
            <a:r>
              <a:rPr lang="ar-DZ" sz="2800" smtClean="0">
                <a:latin typeface="Traditional Arabic" pitchFamily="18" charset="-78"/>
                <a:cs typeface="Traditional Arabic" pitchFamily="18" charset="-78"/>
              </a:rPr>
              <a:t> الرئيس التنفيذي الأسبق لأنتل أن نموذج بورتر للقوى الخمس تجاهل قوة سادسة وهي قوة نشاط وكفاءة الشركات المكمّلة، وهي تلك الشركات التي تبيع منتجات يمكنها إضافة قيمة (تكمل أو تتمم) منتجات الشركات داخل الصناعة. حيث عندما تستخدم سويا يمكن لتلك المنتجات تحقيق إشباع لحاجات</a:t>
            </a:r>
          </a:p>
          <a:p>
            <a:pPr algn="r" rtl="1">
              <a:spcAft>
                <a:spcPts val="1200"/>
              </a:spcAft>
            </a:pPr>
            <a:r>
              <a:rPr lang="ar-DZ" sz="2800" smtClean="0">
                <a:latin typeface="Traditional Arabic" pitchFamily="18" charset="-78"/>
                <a:cs typeface="Traditional Arabic" pitchFamily="18" charset="-78"/>
              </a:rPr>
              <a:t>المستهلك بطريقة أفضل، مثل المشتريات المنتجة للحاسوب (البرمجيات)، الفنادق</a:t>
            </a:r>
          </a:p>
          <a:p>
            <a:pPr algn="r" rtl="1">
              <a:spcAft>
                <a:spcPts val="1200"/>
              </a:spcAft>
            </a:pPr>
            <a:r>
              <a:rPr lang="ar-DZ" sz="2800" smtClean="0">
                <a:latin typeface="Traditional Arabic" pitchFamily="18" charset="-78"/>
                <a:cs typeface="Traditional Arabic" pitchFamily="18" charset="-78"/>
              </a:rPr>
              <a:t>والوكالات السياحية، نظام التشغيل اندرويد والبرمجيات المشتغلة عليه.</a:t>
            </a:r>
            <a:endParaRPr lang="fr-FR" sz="2800">
              <a:latin typeface="Traditional Arabic" pitchFamily="18" charset="-78"/>
              <a:cs typeface="Traditional Arabic" pitchFamily="18" charset="-78"/>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357166"/>
            <a:ext cx="8786874" cy="6453336"/>
          </a:xfrm>
        </p:spPr>
        <p:txBody>
          <a:bodyPr>
            <a:normAutofit fontScale="55000" lnSpcReduction="20000"/>
          </a:bodyPr>
          <a:lstStyle/>
          <a:p>
            <a:pPr>
              <a:lnSpc>
                <a:spcPct val="160000"/>
              </a:lnSpc>
            </a:pPr>
            <a:r>
              <a:rPr lang="ar-DZ" b="1" smtClean="0">
                <a:solidFill>
                  <a:srgbClr val="FF0000"/>
                </a:solidFill>
              </a:rPr>
              <a:t>ماذا نعني بتحليل سلسلة القيمة</a:t>
            </a:r>
            <a:endParaRPr lang="ar-DZ" sz="3600" b="1" smtClean="0">
              <a:solidFill>
                <a:srgbClr val="FF0000"/>
              </a:solidFill>
            </a:endParaRPr>
          </a:p>
          <a:p>
            <a:pPr algn="r" rtl="1">
              <a:lnSpc>
                <a:spcPct val="160000"/>
              </a:lnSpc>
            </a:pPr>
            <a:r>
              <a:rPr lang="ar-DZ" sz="3600" b="1" smtClean="0">
                <a:solidFill>
                  <a:srgbClr val="FF0000"/>
                </a:solidFill>
                <a:latin typeface="Traditional Arabic" pitchFamily="18" charset="-78"/>
                <a:cs typeface="Traditional Arabic" pitchFamily="18" charset="-78"/>
              </a:rPr>
              <a:t>نعني بسلسلة القيمة: </a:t>
            </a:r>
            <a:r>
              <a:rPr lang="ar-DZ" sz="3600" smtClean="0">
                <a:solidFill>
                  <a:schemeClr val="tx1"/>
                </a:solidFill>
                <a:latin typeface="Traditional Arabic" pitchFamily="18" charset="-78"/>
                <a:cs typeface="Traditional Arabic" pitchFamily="18" charset="-78"/>
              </a:rPr>
              <a:t>سلسلة من جميع الأنشطة المتتابعة أو المتتالية التي تمر بها المنتجات وتجعلها تكسب قيمة في كل منها.  </a:t>
            </a:r>
          </a:p>
          <a:p>
            <a:pPr algn="r" rtl="1">
              <a:lnSpc>
                <a:spcPct val="160000"/>
              </a:lnSpc>
            </a:pPr>
            <a:r>
              <a:rPr lang="ar-DZ" sz="3600" smtClean="0">
                <a:solidFill>
                  <a:schemeClr val="tx1"/>
                </a:solidFill>
                <a:latin typeface="Traditional Arabic" pitchFamily="18" charset="-78"/>
                <a:cs typeface="Traditional Arabic" pitchFamily="18" charset="-78"/>
              </a:rPr>
              <a:t>كما يمكن تعريفها أنها مجموع المراحل المحدّدة قدرة “</a:t>
            </a:r>
            <a:r>
              <a:rPr lang="fr-FR" sz="3600" smtClean="0">
                <a:solidFill>
                  <a:schemeClr val="tx1"/>
                </a:solidFill>
                <a:hlinkClick r:id="rId2" tooltip="DAS"/>
              </a:rPr>
              <a:t>DAS</a:t>
            </a:r>
            <a:r>
              <a:rPr lang="ar-DZ" sz="3600" smtClean="0">
                <a:solidFill>
                  <a:schemeClr val="tx1"/>
                </a:solidFill>
                <a:latin typeface="Traditional Arabic" pitchFamily="18" charset="-78"/>
                <a:cs typeface="Traditional Arabic" pitchFamily="18" charset="-78"/>
              </a:rPr>
              <a:t>” لمؤسسة معينة على الحصول على ميزة تنافسية.</a:t>
            </a:r>
          </a:p>
          <a:p>
            <a:pPr algn="r" rtl="1">
              <a:lnSpc>
                <a:spcPct val="160000"/>
              </a:lnSpc>
            </a:pPr>
            <a:r>
              <a:rPr lang="ar-DZ" sz="3600" smtClean="0">
                <a:solidFill>
                  <a:schemeClr val="tx1"/>
                </a:solidFill>
                <a:latin typeface="Traditional Arabic" pitchFamily="18" charset="-78"/>
                <a:cs typeface="Traditional Arabic" pitchFamily="18" charset="-78"/>
              </a:rPr>
              <a:t>لذلك فإن تحليل سلسلة القيمة يتضمن تقسيم المؤسسة إلى أنشطة ودراستها من أجل تحديد الأنشطة الإستراتيجية المهمة من خلال فهم تأثيرها الحقيقي في توليد التكاليف والقيمة (خاصة التميّز في الجودة أو السعر).</a:t>
            </a:r>
            <a:endParaRPr lang="fr-FR" sz="3600" smtClean="0">
              <a:solidFill>
                <a:schemeClr val="tx1"/>
              </a:solidFill>
              <a:latin typeface="Traditional Arabic" pitchFamily="18" charset="-78"/>
              <a:cs typeface="Traditional Arabic" pitchFamily="18" charset="-78"/>
            </a:endParaRPr>
          </a:p>
          <a:p>
            <a:pPr algn="l">
              <a:lnSpc>
                <a:spcPct val="160000"/>
              </a:lnSpc>
              <a:buFont typeface="Arial" pitchFamily="34" charset="0"/>
              <a:buChar char="•"/>
            </a:pPr>
            <a:r>
              <a:rPr lang="fr-FR" smtClean="0">
                <a:solidFill>
                  <a:schemeClr val="tx1"/>
                </a:solidFill>
              </a:rPr>
              <a:t>Une chaîne de valeur est </a:t>
            </a:r>
            <a:r>
              <a:rPr lang="fr-FR" b="1" smtClean="0">
                <a:solidFill>
                  <a:srgbClr val="00B050"/>
                </a:solidFill>
              </a:rPr>
              <a:t>une chaîne d'activités </a:t>
            </a:r>
            <a:r>
              <a:rPr lang="fr-FR" smtClean="0">
                <a:solidFill>
                  <a:schemeClr val="tx1"/>
                </a:solidFill>
              </a:rPr>
              <a:t>dans laquelle les produits </a:t>
            </a:r>
            <a:r>
              <a:rPr lang="fr-FR" b="1" smtClean="0">
                <a:solidFill>
                  <a:srgbClr val="00B050"/>
                </a:solidFill>
              </a:rPr>
              <a:t>passent</a:t>
            </a:r>
            <a:r>
              <a:rPr lang="fr-FR" smtClean="0">
                <a:solidFill>
                  <a:schemeClr val="tx1"/>
                </a:solidFill>
              </a:rPr>
              <a:t> par</a:t>
            </a:r>
            <a:endParaRPr lang="ar-DZ" smtClean="0">
              <a:solidFill>
                <a:schemeClr val="tx1"/>
              </a:solidFill>
            </a:endParaRPr>
          </a:p>
          <a:p>
            <a:pPr algn="l">
              <a:lnSpc>
                <a:spcPct val="160000"/>
              </a:lnSpc>
              <a:buFont typeface="Arial" pitchFamily="34" charset="0"/>
              <a:buChar char="•"/>
            </a:pPr>
            <a:r>
              <a:rPr lang="fr-FR" smtClean="0">
                <a:solidFill>
                  <a:schemeClr val="tx1"/>
                </a:solidFill>
              </a:rPr>
              <a:t> toutes les activités</a:t>
            </a:r>
            <a:r>
              <a:rPr lang="ar-DZ" smtClean="0">
                <a:solidFill>
                  <a:schemeClr val="tx1"/>
                </a:solidFill>
              </a:rPr>
              <a:t> </a:t>
            </a:r>
            <a:r>
              <a:rPr lang="fr-FR" smtClean="0">
                <a:solidFill>
                  <a:schemeClr val="tx1"/>
                </a:solidFill>
              </a:rPr>
              <a:t>successives de la chaîne et </a:t>
            </a:r>
            <a:r>
              <a:rPr lang="fr-FR" b="1" smtClean="0">
                <a:solidFill>
                  <a:srgbClr val="00B050"/>
                </a:solidFill>
              </a:rPr>
              <a:t>gagnent en valeur </a:t>
            </a:r>
            <a:r>
              <a:rPr lang="fr-FR" smtClean="0">
                <a:solidFill>
                  <a:schemeClr val="tx1"/>
                </a:solidFill>
              </a:rPr>
              <a:t>à chacune de ces activités.</a:t>
            </a:r>
            <a:r>
              <a:rPr lang="fr-FR" smtClean="0"/>
              <a:t> </a:t>
            </a:r>
            <a:endParaRPr lang="ar-DZ" smtClean="0"/>
          </a:p>
          <a:p>
            <a:pPr algn="l">
              <a:lnSpc>
                <a:spcPct val="160000"/>
              </a:lnSpc>
              <a:spcBef>
                <a:spcPct val="0"/>
              </a:spcBef>
              <a:spcAft>
                <a:spcPts val="1800"/>
              </a:spcAft>
              <a:buFont typeface="Arial" pitchFamily="34" charset="0"/>
              <a:buChar char="•"/>
            </a:pPr>
            <a:r>
              <a:rPr lang="fr-FR" smtClean="0">
                <a:solidFill>
                  <a:schemeClr val="tx1"/>
                </a:solidFill>
              </a:rPr>
              <a:t>Une </a:t>
            </a:r>
            <a:r>
              <a:rPr lang="fr-FR" b="1" smtClean="0">
                <a:solidFill>
                  <a:schemeClr val="tx1"/>
                </a:solidFill>
              </a:rPr>
              <a:t>chaîne de valeur</a:t>
            </a:r>
            <a:r>
              <a:rPr lang="fr-FR" smtClean="0">
                <a:solidFill>
                  <a:schemeClr val="tx1"/>
                </a:solidFill>
              </a:rPr>
              <a:t> est l'ensemble des étapes </a:t>
            </a:r>
            <a:r>
              <a:rPr lang="fr-FR" b="1" smtClean="0">
                <a:solidFill>
                  <a:srgbClr val="00B050"/>
                </a:solidFill>
              </a:rPr>
              <a:t>déterminant</a:t>
            </a:r>
            <a:r>
              <a:rPr lang="fr-FR" smtClean="0">
                <a:solidFill>
                  <a:schemeClr val="tx1"/>
                </a:solidFill>
              </a:rPr>
              <a:t> la capacité d'un </a:t>
            </a:r>
            <a:r>
              <a:rPr lang="fr-FR" smtClean="0">
                <a:solidFill>
                  <a:schemeClr val="tx1"/>
                </a:solidFill>
                <a:hlinkClick r:id="rId2" tooltip="DAS"/>
              </a:rPr>
              <a:t>DAS</a:t>
            </a:r>
            <a:r>
              <a:rPr lang="fr-FR" smtClean="0">
                <a:solidFill>
                  <a:schemeClr val="tx1"/>
                </a:solidFill>
              </a:rPr>
              <a:t> d'une entreprise ou d'une </a:t>
            </a:r>
            <a:r>
              <a:rPr lang="fr-FR" smtClean="0">
                <a:solidFill>
                  <a:schemeClr val="tx1"/>
                </a:solidFill>
                <a:hlinkClick r:id="rId3" tooltip="Organisation"/>
              </a:rPr>
              <a:t>organisation</a:t>
            </a:r>
            <a:r>
              <a:rPr lang="fr-FR" smtClean="0">
                <a:solidFill>
                  <a:schemeClr val="tx1"/>
                </a:solidFill>
              </a:rPr>
              <a:t> à obtenir un </a:t>
            </a:r>
            <a:r>
              <a:rPr lang="fr-FR" smtClean="0">
                <a:solidFill>
                  <a:schemeClr val="tx1"/>
                </a:solidFill>
                <a:hlinkClick r:id="rId4" tooltip="Avantage concurrentiel"/>
              </a:rPr>
              <a:t>avantage concurrentiel</a:t>
            </a:r>
            <a:r>
              <a:rPr lang="fr-FR" smtClean="0">
                <a:solidFill>
                  <a:schemeClr val="tx1"/>
                </a:solidFill>
              </a:rPr>
              <a:t>.</a:t>
            </a:r>
            <a:endParaRPr lang="ar-DZ" smtClean="0">
              <a:solidFill>
                <a:schemeClr val="tx1"/>
              </a:solidFill>
            </a:endParaRPr>
          </a:p>
          <a:p>
            <a:pPr algn="l">
              <a:lnSpc>
                <a:spcPct val="160000"/>
              </a:lnSpc>
              <a:buFont typeface="Arial" pitchFamily="34" charset="0"/>
              <a:buChar char="•"/>
            </a:pPr>
            <a:r>
              <a:rPr lang="fr-FR" smtClean="0">
                <a:solidFill>
                  <a:schemeClr val="tx1"/>
                </a:solidFill>
              </a:rPr>
              <a:t> L'analyse de la chaîne de valeur consiste </a:t>
            </a:r>
            <a:r>
              <a:rPr lang="fr-FR" b="1" smtClean="0">
                <a:solidFill>
                  <a:srgbClr val="00B050"/>
                </a:solidFill>
              </a:rPr>
              <a:t>à décomposer</a:t>
            </a:r>
            <a:r>
              <a:rPr lang="fr-FR" smtClean="0">
                <a:solidFill>
                  <a:schemeClr val="tx1"/>
                </a:solidFill>
              </a:rPr>
              <a:t> l'entreprise </a:t>
            </a:r>
            <a:r>
              <a:rPr lang="fr-FR" b="1" smtClean="0">
                <a:solidFill>
                  <a:srgbClr val="00B050"/>
                </a:solidFill>
              </a:rPr>
              <a:t>en activités </a:t>
            </a:r>
            <a:r>
              <a:rPr lang="fr-FR" smtClean="0">
                <a:solidFill>
                  <a:schemeClr val="tx1"/>
                </a:solidFill>
              </a:rPr>
              <a:t>stratégiquement importantes pour comprendre </a:t>
            </a:r>
            <a:r>
              <a:rPr lang="fr-FR" b="1" smtClean="0">
                <a:solidFill>
                  <a:srgbClr val="00B050"/>
                </a:solidFill>
              </a:rPr>
              <a:t>leur impact sur </a:t>
            </a:r>
            <a:r>
              <a:rPr lang="fr-FR" smtClean="0">
                <a:solidFill>
                  <a:schemeClr val="tx1"/>
                </a:solidFill>
              </a:rPr>
              <a:t>le comportement </a:t>
            </a:r>
            <a:r>
              <a:rPr lang="fr-FR" b="1" smtClean="0">
                <a:solidFill>
                  <a:srgbClr val="00B050"/>
                </a:solidFill>
              </a:rPr>
              <a:t>des coûts</a:t>
            </a:r>
            <a:r>
              <a:rPr lang="fr-FR" smtClean="0">
                <a:solidFill>
                  <a:schemeClr val="tx1"/>
                </a:solidFill>
              </a:rPr>
              <a:t> et </a:t>
            </a:r>
            <a:r>
              <a:rPr lang="fr-FR" b="1" smtClean="0">
                <a:solidFill>
                  <a:srgbClr val="00B050"/>
                </a:solidFill>
              </a:rPr>
              <a:t>la différenciation</a:t>
            </a:r>
            <a:r>
              <a:rPr lang="fr-FR" smtClean="0">
                <a:solidFill>
                  <a:schemeClr val="tx1"/>
                </a:solidFill>
              </a:rPr>
              <a:t>.</a:t>
            </a:r>
          </a:p>
          <a:p>
            <a:endParaRPr lang="fr-FR" b="1" smtClean="0"/>
          </a:p>
          <a:p>
            <a:pPr algn="l">
              <a:buFont typeface="Arial" pitchFamily="34" charset="0"/>
              <a:buChar char="•"/>
            </a:pPr>
            <a:endParaRPr lang="fr-FR" smtClean="0">
              <a:solidFill>
                <a:schemeClr val="tx1"/>
              </a:solidFill>
            </a:endParaRPr>
          </a:p>
          <a:p>
            <a:pPr algn="l"/>
            <a:endParaRPr lang="fr-FR" sz="3600">
              <a:latin typeface="Traditional Arabic" pitchFamily="18" charset="-78"/>
              <a:cs typeface="Traditional Arabic" pitchFamily="18" charset="-78"/>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2844" y="71414"/>
            <a:ext cx="8858312" cy="669414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pPr>
            <a:endParaRPr lang="ar-DZ" sz="2600" smtClean="0">
              <a:latin typeface="Traditional Arabic" pitchFamily="18" charset="-78"/>
              <a:cs typeface="Traditional Arabic" pitchFamily="18" charset="-78"/>
            </a:endParaRPr>
          </a:p>
          <a:p>
            <a:pPr algn="r" rtl="1">
              <a:lnSpc>
                <a:spcPct val="150000"/>
              </a:lnSpc>
            </a:pPr>
            <a:r>
              <a:rPr lang="ar-DZ" sz="2600" smtClean="0">
                <a:latin typeface="Traditional Arabic" pitchFamily="18" charset="-78"/>
                <a:cs typeface="Traditional Arabic" pitchFamily="18" charset="-78"/>
              </a:rPr>
              <a:t>طوّر هذا النموذج بورتر والذي بموجبه تعتبر المنظمة مجموعة كبيرة من الأنشطة الرئيسية والثانوية تضيف قيمة للمنتج النهائي، وبالتالي بالإمكان دارسته جوانب القوة والضعف (توليد التكاليف والقيمة) في هذه الأنشطة المقسّمة لتحديد قدرتها على المساهمة في بناء ميزة تنافسية للمنظمة. ووفقا لهذا النموذج فان الأنشطة الداخلية للمنظمة تنقسم إلى قسمين هما:</a:t>
            </a:r>
          </a:p>
          <a:p>
            <a:pPr algn="r" rtl="1">
              <a:lnSpc>
                <a:spcPct val="150000"/>
              </a:lnSpc>
              <a:buFont typeface="Arial" pitchFamily="34" charset="0"/>
              <a:buChar char="•"/>
            </a:pPr>
            <a:r>
              <a:rPr lang="ar-DZ" sz="2600" b="1" smtClean="0">
                <a:solidFill>
                  <a:schemeClr val="accent6">
                    <a:lumMod val="75000"/>
                  </a:schemeClr>
                </a:solidFill>
                <a:latin typeface="Traditional Arabic" pitchFamily="18" charset="-78"/>
                <a:cs typeface="Traditional Arabic" pitchFamily="18" charset="-78"/>
              </a:rPr>
              <a:t> </a:t>
            </a:r>
            <a:r>
              <a:rPr lang="ar-DZ" sz="2600" b="1" smtClean="0">
                <a:solidFill>
                  <a:schemeClr val="accent6">
                    <a:lumMod val="50000"/>
                  </a:schemeClr>
                </a:solidFill>
                <a:latin typeface="Traditional Arabic" pitchFamily="18" charset="-78"/>
                <a:cs typeface="Traditional Arabic" pitchFamily="18" charset="-78"/>
              </a:rPr>
              <a:t>الأنشطة الرئيسية : </a:t>
            </a:r>
            <a:r>
              <a:rPr lang="ar-DZ" sz="2600" smtClean="0">
                <a:latin typeface="Traditional Arabic" pitchFamily="18" charset="-78"/>
                <a:cs typeface="Traditional Arabic" pitchFamily="18" charset="-78"/>
              </a:rPr>
              <a:t>وهي مجموعة الأنشطة التي تؤدي إلى التشكيل المادي للمنتج وتتضمن:</a:t>
            </a:r>
          </a:p>
          <a:p>
            <a:pPr algn="r" rtl="1">
              <a:lnSpc>
                <a:spcPct val="150000"/>
              </a:lnSpc>
            </a:pPr>
            <a:r>
              <a:rPr lang="ar-DZ" sz="2600" smtClean="0">
                <a:latin typeface="Traditional Arabic" pitchFamily="18" charset="-78"/>
                <a:cs typeface="Traditional Arabic" pitchFamily="18" charset="-78"/>
              </a:rPr>
              <a:t>- </a:t>
            </a:r>
            <a:r>
              <a:rPr lang="ar-DZ" sz="2600" b="1" smtClean="0">
                <a:solidFill>
                  <a:srgbClr val="0070C0"/>
                </a:solidFill>
                <a:latin typeface="Traditional Arabic" pitchFamily="18" charset="-78"/>
                <a:cs typeface="Traditional Arabic" pitchFamily="18" charset="-78"/>
              </a:rPr>
              <a:t>الإمدادات الداخلية: </a:t>
            </a:r>
            <a:r>
              <a:rPr lang="ar-DZ" sz="2600" smtClean="0">
                <a:latin typeface="Traditional Arabic" pitchFamily="18" charset="-78"/>
                <a:cs typeface="Traditional Arabic" pitchFamily="18" charset="-78"/>
              </a:rPr>
              <a:t>أو ما تعرف بالأنشطة اللوجستية والمتعلقة بنقل واستلام وتخزين وتحريك ومناولة المواد والمدخلات الأخرى اللازمة للنظام الإنتاجي.</a:t>
            </a:r>
          </a:p>
          <a:p>
            <a:pPr algn="r" rtl="1">
              <a:lnSpc>
                <a:spcPct val="150000"/>
              </a:lnSpc>
            </a:pPr>
            <a:r>
              <a:rPr lang="ar-DZ" sz="2600" smtClean="0">
                <a:solidFill>
                  <a:srgbClr val="0070C0"/>
                </a:solidFill>
                <a:latin typeface="Traditional Arabic" pitchFamily="18" charset="-78"/>
                <a:cs typeface="Traditional Arabic" pitchFamily="18" charset="-78"/>
              </a:rPr>
              <a:t>- </a:t>
            </a:r>
            <a:r>
              <a:rPr lang="ar-DZ" sz="2600" b="1" smtClean="0">
                <a:solidFill>
                  <a:srgbClr val="0070C0"/>
                </a:solidFill>
                <a:latin typeface="Traditional Arabic" pitchFamily="18" charset="-78"/>
                <a:cs typeface="Traditional Arabic" pitchFamily="18" charset="-78"/>
              </a:rPr>
              <a:t>العمليات: </a:t>
            </a:r>
            <a:r>
              <a:rPr lang="ar-DZ" sz="2600" smtClean="0">
                <a:latin typeface="Traditional Arabic" pitchFamily="18" charset="-78"/>
                <a:cs typeface="Traditional Arabic" pitchFamily="18" charset="-78"/>
              </a:rPr>
              <a:t>وهي تلك الأنشطة المختلفة والخاصة بتحويل المدخلات إلى مخرجات (سلع وخدمات).</a:t>
            </a:r>
          </a:p>
          <a:p>
            <a:pPr algn="r" rtl="1">
              <a:lnSpc>
                <a:spcPct val="150000"/>
              </a:lnSpc>
            </a:pPr>
            <a:r>
              <a:rPr lang="ar-DZ" sz="2600" smtClean="0">
                <a:solidFill>
                  <a:srgbClr val="0070C0"/>
                </a:solidFill>
                <a:latin typeface="Traditional Arabic" pitchFamily="18" charset="-78"/>
                <a:cs typeface="Traditional Arabic" pitchFamily="18" charset="-78"/>
              </a:rPr>
              <a:t>- </a:t>
            </a:r>
            <a:r>
              <a:rPr lang="ar-DZ" sz="2600" b="1" smtClean="0">
                <a:solidFill>
                  <a:srgbClr val="0070C0"/>
                </a:solidFill>
                <a:latin typeface="Traditional Arabic" pitchFamily="18" charset="-78"/>
                <a:cs typeface="Traditional Arabic" pitchFamily="18" charset="-78"/>
              </a:rPr>
              <a:t>الإمدادات الخارجية: </a:t>
            </a:r>
            <a:r>
              <a:rPr lang="ar-DZ" sz="2600" smtClean="0">
                <a:latin typeface="Traditional Arabic" pitchFamily="18" charset="-78"/>
                <a:cs typeface="Traditional Arabic" pitchFamily="18" charset="-78"/>
              </a:rPr>
              <a:t>أي التوزيع المادي والذي يشتمل الأنشطة المتعلقة بنقل وتوزيع وتخزين وتسليم المخرجات وفق جدول الطلبيات المحدّد.</a:t>
            </a:r>
            <a:endParaRPr lang="fr-FR" sz="2600">
              <a:latin typeface="Traditional Arabic" pitchFamily="18" charset="-78"/>
              <a:cs typeface="Traditional Arabic" pitchFamily="18" charset="-78"/>
            </a:endParaRPr>
          </a:p>
        </p:txBody>
      </p:sp>
      <p:sp>
        <p:nvSpPr>
          <p:cNvPr id="6" name="ZoneTexte 5"/>
          <p:cNvSpPr txBox="1"/>
          <p:nvPr/>
        </p:nvSpPr>
        <p:spPr>
          <a:xfrm>
            <a:off x="5929322" y="142852"/>
            <a:ext cx="2857520" cy="584775"/>
          </a:xfrm>
          <a:prstGeom prst="rect">
            <a:avLst/>
          </a:prstGeom>
          <a:solidFill>
            <a:schemeClr val="accent2">
              <a:lumMod val="60000"/>
              <a:lumOff val="40000"/>
              <a:alpha val="33000"/>
            </a:schemeClr>
          </a:solid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ar-DZ" sz="3200" smtClean="0">
                <a:latin typeface="Andalus" pitchFamily="18" charset="-78"/>
                <a:cs typeface="Andalus" pitchFamily="18" charset="-78"/>
              </a:rPr>
              <a:t>نموذج سلسلة القيمة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2844" y="71414"/>
            <a:ext cx="8858312" cy="627864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spcAft>
                <a:spcPts val="1800"/>
              </a:spcAft>
            </a:pPr>
            <a:r>
              <a:rPr lang="ar-DZ" sz="2600" b="1" smtClean="0">
                <a:solidFill>
                  <a:srgbClr val="0070C0"/>
                </a:solidFill>
                <a:latin typeface="Traditional Arabic" pitchFamily="18" charset="-78"/>
                <a:cs typeface="Traditional Arabic" pitchFamily="18" charset="-78"/>
              </a:rPr>
              <a:t>- المبيعات والتسويق: </a:t>
            </a:r>
            <a:r>
              <a:rPr lang="ar-DZ" sz="2600" smtClean="0">
                <a:latin typeface="Traditional Arabic" pitchFamily="18" charset="-78"/>
                <a:cs typeface="Traditional Arabic" pitchFamily="18" charset="-78"/>
              </a:rPr>
              <a:t>وهي تتضمن الأنشطة التي تؤدي لشراء منتجات المنظمة، وكل ما يتعلق بالعملية التسويقية والبيعية من تسعير وترويج وبيع.</a:t>
            </a:r>
          </a:p>
          <a:p>
            <a:pPr algn="r" rtl="1">
              <a:spcAft>
                <a:spcPts val="1800"/>
              </a:spcAft>
            </a:pPr>
            <a:r>
              <a:rPr lang="ar-DZ" sz="2600" b="1" smtClean="0">
                <a:solidFill>
                  <a:srgbClr val="0070C0"/>
                </a:solidFill>
                <a:latin typeface="Traditional Arabic" pitchFamily="18" charset="-78"/>
                <a:cs typeface="Traditional Arabic" pitchFamily="18" charset="-78"/>
              </a:rPr>
              <a:t>-</a:t>
            </a:r>
            <a:r>
              <a:rPr lang="ar-DZ" sz="2600" b="1" smtClean="0">
                <a:latin typeface="Traditional Arabic" pitchFamily="18" charset="-78"/>
                <a:cs typeface="Traditional Arabic" pitchFamily="18" charset="-78"/>
              </a:rPr>
              <a:t> </a:t>
            </a:r>
            <a:r>
              <a:rPr lang="ar-DZ" sz="2600" b="1" smtClean="0">
                <a:solidFill>
                  <a:srgbClr val="0070C0"/>
                </a:solidFill>
                <a:latin typeface="Traditional Arabic" pitchFamily="18" charset="-78"/>
                <a:cs typeface="Traditional Arabic" pitchFamily="18" charset="-78"/>
              </a:rPr>
              <a:t>الخدمات: </a:t>
            </a:r>
            <a:r>
              <a:rPr lang="ar-DZ" sz="2600" smtClean="0">
                <a:latin typeface="Traditional Arabic" pitchFamily="18" charset="-78"/>
                <a:cs typeface="Traditional Arabic" pitchFamily="18" charset="-78"/>
              </a:rPr>
              <a:t>وهي الأنشطة التي تصون وتحافظ على قيمة المنتج (كل ما يتعلق بخدمات ما بعد البيع).</a:t>
            </a:r>
          </a:p>
          <a:p>
            <a:pPr algn="r" rtl="1">
              <a:spcAft>
                <a:spcPts val="1800"/>
              </a:spcAft>
              <a:buFont typeface="Arial" pitchFamily="34" charset="0"/>
              <a:buChar char="•"/>
            </a:pPr>
            <a:r>
              <a:rPr lang="ar-DZ" sz="2600" b="1" smtClean="0">
                <a:latin typeface="Traditional Arabic" pitchFamily="18" charset="-78"/>
                <a:cs typeface="Traditional Arabic" pitchFamily="18" charset="-78"/>
              </a:rPr>
              <a:t> </a:t>
            </a:r>
            <a:r>
              <a:rPr lang="ar-DZ" sz="2600" b="1" smtClean="0">
                <a:solidFill>
                  <a:schemeClr val="accent6">
                    <a:lumMod val="50000"/>
                  </a:schemeClr>
                </a:solidFill>
                <a:latin typeface="Traditional Arabic" pitchFamily="18" charset="-78"/>
                <a:cs typeface="Traditional Arabic" pitchFamily="18" charset="-78"/>
              </a:rPr>
              <a:t>الأنشطة الداعمة أو المساندة: </a:t>
            </a:r>
            <a:r>
              <a:rPr lang="ar-DZ" sz="2600" smtClean="0">
                <a:latin typeface="Traditional Arabic" pitchFamily="18" charset="-78"/>
                <a:cs typeface="Traditional Arabic" pitchFamily="18" charset="-78"/>
              </a:rPr>
              <a:t>وهي الأنشطة التي تدعم وتسهل القيام بالأنشطة الأساسية باستمرار، وتشمل هذا الأنشطة ما يلي:</a:t>
            </a:r>
          </a:p>
          <a:p>
            <a:pPr algn="r" rtl="1">
              <a:spcAft>
                <a:spcPts val="1800"/>
              </a:spcAft>
            </a:pPr>
            <a:r>
              <a:rPr lang="ar-DZ" sz="2600" b="1" smtClean="0">
                <a:solidFill>
                  <a:srgbClr val="0070C0"/>
                </a:solidFill>
                <a:latin typeface="Traditional Arabic" pitchFamily="18" charset="-78"/>
                <a:cs typeface="Traditional Arabic" pitchFamily="18" charset="-78"/>
              </a:rPr>
              <a:t>- البنى التحتية: </a:t>
            </a:r>
            <a:r>
              <a:rPr lang="ar-DZ" sz="2600" smtClean="0">
                <a:latin typeface="Traditional Arabic" pitchFamily="18" charset="-78"/>
                <a:cs typeface="Traditional Arabic" pitchFamily="18" charset="-78"/>
              </a:rPr>
              <a:t>أو ما يعرف بالبنى الارتكازية والتي تتضمن عناصر الإدارة، والتخطيط الاستراتيجي، والشؤون القانونية، والتمويل والمحاسبة، وغيرها.</a:t>
            </a:r>
          </a:p>
          <a:p>
            <a:pPr algn="r" rtl="1">
              <a:spcAft>
                <a:spcPts val="1800"/>
              </a:spcAft>
            </a:pPr>
            <a:r>
              <a:rPr lang="ar-DZ" sz="2600" b="1" smtClean="0">
                <a:solidFill>
                  <a:srgbClr val="0070C0"/>
                </a:solidFill>
                <a:latin typeface="Traditional Arabic" pitchFamily="18" charset="-78"/>
                <a:cs typeface="Traditional Arabic" pitchFamily="18" charset="-78"/>
              </a:rPr>
              <a:t>- إدارة الموارد البشرية: </a:t>
            </a:r>
            <a:r>
              <a:rPr lang="ar-DZ" sz="2600" smtClean="0">
                <a:latin typeface="Traditional Arabic" pitchFamily="18" charset="-78"/>
                <a:cs typeface="Traditional Arabic" pitchFamily="18" charset="-78"/>
              </a:rPr>
              <a:t>وتتضمن الموارد البشرية داخل المنظمة وما يتعلق بها كالتوظيف والتدريب والتحفيز وغيرها.</a:t>
            </a:r>
          </a:p>
          <a:p>
            <a:pPr algn="r" rtl="1">
              <a:spcAft>
                <a:spcPts val="1800"/>
              </a:spcAft>
            </a:pPr>
            <a:r>
              <a:rPr lang="ar-DZ" sz="2600" b="1" smtClean="0">
                <a:solidFill>
                  <a:srgbClr val="0070C0"/>
                </a:solidFill>
                <a:latin typeface="Traditional Arabic" pitchFamily="18" charset="-78"/>
                <a:cs typeface="Traditional Arabic" pitchFamily="18" charset="-78"/>
              </a:rPr>
              <a:t>- التطوير التكنولوجي: </a:t>
            </a:r>
            <a:r>
              <a:rPr lang="ar-DZ" sz="2600" smtClean="0">
                <a:latin typeface="Traditional Arabic" pitchFamily="18" charset="-78"/>
                <a:cs typeface="Traditional Arabic" pitchFamily="18" charset="-78"/>
              </a:rPr>
              <a:t>وتتضمن الأنشطة الخاصة بتصميم المنتج وتحسينه وكذلك إيجاد أو تحسين الطريقة التي تنجز بها مختلف أنشطة سلسلة القيمة.</a:t>
            </a:r>
          </a:p>
          <a:p>
            <a:pPr algn="r" rtl="1">
              <a:spcAft>
                <a:spcPts val="1800"/>
              </a:spcAft>
            </a:pPr>
            <a:r>
              <a:rPr lang="ar-DZ" sz="2600" b="1" smtClean="0">
                <a:solidFill>
                  <a:srgbClr val="0070C0"/>
                </a:solidFill>
                <a:latin typeface="Traditional Arabic" pitchFamily="18" charset="-78"/>
                <a:cs typeface="Traditional Arabic" pitchFamily="18" charset="-78"/>
              </a:rPr>
              <a:t>- التموين: </a:t>
            </a:r>
            <a:r>
              <a:rPr lang="ar-DZ" sz="2600" smtClean="0">
                <a:latin typeface="Traditional Arabic" pitchFamily="18" charset="-78"/>
                <a:cs typeface="Traditional Arabic" pitchFamily="18" charset="-78"/>
              </a:rPr>
              <a:t>وهو النشاط الخاص بعمليات توفير المدخلات والمشتريات وضمان تدفقها إلى المنظمة.</a:t>
            </a:r>
            <a:endParaRPr lang="fr-FR" sz="2600">
              <a:latin typeface="Traditional Arabic" pitchFamily="18" charset="-78"/>
              <a:cs typeface="Traditional Arabic" pitchFamily="18" charset="-78"/>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tretch>
            <a:fillRect/>
          </a:stretch>
        </p:blipFill>
        <p:spPr bwMode="auto">
          <a:xfrm>
            <a:off x="395536" y="404664"/>
            <a:ext cx="8136904" cy="6192688"/>
          </a:xfrm>
          <a:prstGeom prst="rect">
            <a:avLst/>
          </a:prstGeom>
          <a:noFill/>
          <a:ln w="9525">
            <a:noFill/>
            <a:miter lim="800000"/>
          </a:ln>
        </p:spPr>
      </p:pic>
      <p:sp>
        <p:nvSpPr>
          <p:cNvPr id="3" name="ZoneTexte 2"/>
          <p:cNvSpPr txBox="1"/>
          <p:nvPr/>
        </p:nvSpPr>
        <p:spPr>
          <a:xfrm rot="14312182" flipV="1">
            <a:off x="6171437" y="2189675"/>
            <a:ext cx="2703981" cy="36933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mtClean="0"/>
              <a:t>Création  de</a:t>
            </a:r>
            <a:endParaRPr lang="fr-FR"/>
          </a:p>
        </p:txBody>
      </p:sp>
      <p:sp>
        <p:nvSpPr>
          <p:cNvPr id="4" name="ZoneTexte 3"/>
          <p:cNvSpPr txBox="1"/>
          <p:nvPr/>
        </p:nvSpPr>
        <p:spPr>
          <a:xfrm rot="7249604">
            <a:off x="6335685" y="4878308"/>
            <a:ext cx="1840065" cy="36609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mtClean="0"/>
              <a:t>valeur</a:t>
            </a:r>
            <a:endParaRPr lang="fr-F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tretch>
            <a:fillRect/>
          </a:stretch>
        </p:blipFill>
        <p:spPr bwMode="auto">
          <a:xfrm>
            <a:off x="611560" y="836712"/>
            <a:ext cx="8208912" cy="5256584"/>
          </a:xfrm>
          <a:prstGeom prst="rect">
            <a:avLst/>
          </a:prstGeom>
          <a:noFill/>
          <a:ln w="9525">
            <a:noFill/>
            <a:miter lim="800000"/>
          </a:ln>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6" y="142852"/>
            <a:ext cx="8858280" cy="6572272"/>
          </a:xfrm>
        </p:spPr>
        <p:txBody>
          <a:bodyPr>
            <a:normAutofit fontScale="92500" lnSpcReduction="20000"/>
          </a:bodyPr>
          <a:lstStyle/>
          <a:p>
            <a:pPr marL="0" indent="0" algn="ctr" rtl="1">
              <a:lnSpc>
                <a:spcPct val="150000"/>
              </a:lnSpc>
              <a:buNone/>
            </a:pPr>
            <a:r>
              <a:rPr lang="ar-DZ" sz="2800" smtClean="0"/>
              <a:t>الهدف من هذه الأداة هو دراسة </a:t>
            </a:r>
            <a:r>
              <a:rPr lang="ar-DZ" sz="2800" smtClean="0">
                <a:solidFill>
                  <a:srgbClr val="FF0000"/>
                </a:solidFill>
              </a:rPr>
              <a:t>كيفية تنظيم كل نشاط </a:t>
            </a:r>
            <a:r>
              <a:rPr lang="ar-DZ" sz="2800" smtClean="0"/>
              <a:t>لتوليد أو </a:t>
            </a:r>
            <a:r>
              <a:rPr lang="ar-DZ" sz="2800" b="1" smtClean="0"/>
              <a:t>خلق القيمة المضافة </a:t>
            </a:r>
            <a:r>
              <a:rPr lang="ar-DZ" sz="2800" smtClean="0"/>
              <a:t>(</a:t>
            </a:r>
            <a:r>
              <a:rPr lang="ar-DZ" sz="2800" b="1" smtClean="0"/>
              <a:t>كيف ينظم النشاط لخلق القيمة</a:t>
            </a:r>
            <a:r>
              <a:rPr lang="ar-DZ" sz="2800" err="1" smtClean="0"/>
              <a:t>؟)</a:t>
            </a:r>
            <a:endParaRPr lang="ar-DZ" sz="2800" smtClean="0"/>
          </a:p>
          <a:p>
            <a:pPr marL="0" indent="0" algn="l">
              <a:lnSpc>
                <a:spcPct val="150000"/>
              </a:lnSpc>
              <a:buNone/>
            </a:pPr>
            <a:r>
              <a:rPr lang="en-US" sz="2800" smtClean="0"/>
              <a:t>Comment est organisé chaque activité pour</a:t>
            </a:r>
            <a:r>
              <a:rPr lang="ar-DZ" sz="2800" smtClean="0"/>
              <a:t> </a:t>
            </a:r>
            <a:r>
              <a:rPr lang="fr-FR" sz="2800" smtClean="0"/>
              <a:t>g</a:t>
            </a:r>
            <a:r>
              <a:rPr lang="en-US" sz="2800" err="1" smtClean="0"/>
              <a:t>énérer ou créer de la valeur? </a:t>
            </a:r>
            <a:r>
              <a:rPr lang="ar-DZ" sz="2800" smtClean="0"/>
              <a:t> </a:t>
            </a:r>
            <a:endParaRPr lang="en-US" sz="2800" smtClean="0"/>
          </a:p>
          <a:p>
            <a:pPr marL="0" indent="0" algn="r" rtl="1">
              <a:lnSpc>
                <a:spcPct val="150000"/>
              </a:lnSpc>
              <a:buNone/>
            </a:pPr>
            <a:r>
              <a:rPr lang="ar-DZ" sz="2800" smtClean="0"/>
              <a:t>توجد ثلاث حالات:</a:t>
            </a:r>
          </a:p>
          <a:p>
            <a:pPr marL="0" indent="0" algn="r" rtl="1">
              <a:lnSpc>
                <a:spcPct val="150000"/>
              </a:lnSpc>
              <a:spcBef>
                <a:spcPct val="0"/>
              </a:spcBef>
              <a:spcAft>
                <a:spcPts val="1200"/>
              </a:spcAft>
              <a:buFont typeface="Wingdings" pitchFamily="2" charset="2"/>
              <a:buChar char="Ø"/>
            </a:pPr>
            <a:r>
              <a:rPr lang="fr-FR" sz="2800" smtClean="0"/>
              <a:t>  </a:t>
            </a:r>
            <a:r>
              <a:rPr lang="ar-DZ" sz="2800" err="1" smtClean="0"/>
              <a:t>الموسسة تقوم بالعمل بشكل صحيح ولكن بدون أن يكون أكثر فعالية مقارنة بالآخرين       </a:t>
            </a:r>
            <a:r>
              <a:rPr lang="fr-FR" sz="2800" smtClean="0"/>
              <a:t>  </a:t>
            </a:r>
            <a:r>
              <a:rPr lang="ar-DZ" sz="2800" b="1" smtClean="0">
                <a:solidFill>
                  <a:srgbClr val="FF0000"/>
                </a:solidFill>
              </a:rPr>
              <a:t>خلق قيمة معدومة أو ضعيفة</a:t>
            </a:r>
            <a:r>
              <a:rPr lang="ar-DZ" sz="2800" smtClean="0"/>
              <a:t>؛</a:t>
            </a:r>
          </a:p>
          <a:p>
            <a:pPr marL="0" indent="0" algn="r" rtl="1">
              <a:lnSpc>
                <a:spcPct val="150000"/>
              </a:lnSpc>
              <a:spcBef>
                <a:spcPct val="0"/>
              </a:spcBef>
              <a:spcAft>
                <a:spcPts val="1200"/>
              </a:spcAft>
              <a:buFont typeface="Wingdings" pitchFamily="2" charset="2"/>
              <a:buChar char="Ø"/>
            </a:pPr>
            <a:r>
              <a:rPr lang="fr-FR" sz="2800" smtClean="0"/>
              <a:t> </a:t>
            </a:r>
            <a:r>
              <a:rPr lang="ar-DZ" sz="2800" smtClean="0"/>
              <a:t>عندما يكون النشاط منظم جيدا مقارنة بالآخرين      </a:t>
            </a:r>
            <a:r>
              <a:rPr lang="fr-FR" sz="2800" smtClean="0"/>
              <a:t>       </a:t>
            </a:r>
            <a:r>
              <a:rPr lang="ar-DZ" sz="2800" smtClean="0"/>
              <a:t>خلق </a:t>
            </a:r>
            <a:r>
              <a:rPr lang="ar-DZ" sz="2800" b="1" smtClean="0">
                <a:solidFill>
                  <a:srgbClr val="FF0000"/>
                </a:solidFill>
              </a:rPr>
              <a:t>قيمة مهمة؛</a:t>
            </a:r>
          </a:p>
          <a:p>
            <a:pPr marL="0" indent="0" algn="r" rtl="1">
              <a:lnSpc>
                <a:spcPct val="150000"/>
              </a:lnSpc>
              <a:buFont typeface="Wingdings" pitchFamily="2" charset="2"/>
              <a:buChar char="Ø"/>
            </a:pPr>
            <a:r>
              <a:rPr lang="ar-DZ" sz="2800" smtClean="0"/>
              <a:t> عندما يكون النشاط  غير منظم مقارنة بالآخرين       لا نتكلم في هذه الحالة عن عدم خلق القيمة على مستوى هذا النشاط وإنما أيضا يؤدي إلى </a:t>
            </a:r>
            <a:r>
              <a:rPr lang="ar-DZ" sz="2800" b="1" smtClean="0">
                <a:solidFill>
                  <a:srgbClr val="FF0000"/>
                </a:solidFill>
              </a:rPr>
              <a:t>تدمير القيمة </a:t>
            </a:r>
            <a:r>
              <a:rPr lang="fr-FR" sz="2800" b="1" smtClean="0">
                <a:solidFill>
                  <a:srgbClr val="FF0000"/>
                </a:solidFill>
              </a:rPr>
              <a:t>)</a:t>
            </a:r>
            <a:r>
              <a:rPr lang="ar-DZ" sz="2800" smtClean="0"/>
              <a:t>التي تم خلقها على مستوى الأنشطة أو المراحل الأخرى). </a:t>
            </a:r>
            <a:endParaRPr lang="fr-FR" sz="2800"/>
          </a:p>
        </p:txBody>
      </p:sp>
      <p:sp>
        <p:nvSpPr>
          <p:cNvPr id="4" name="Flèche gauche 3"/>
          <p:cNvSpPr/>
          <p:nvPr/>
        </p:nvSpPr>
        <p:spPr>
          <a:xfrm>
            <a:off x="7429520" y="3713042"/>
            <a:ext cx="432048"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rgbClr val="FFFFFF"/>
                </a:solidFill>
                <a:latin typeface="Calibri"/>
                <a:ea typeface="+mn-ea"/>
                <a:cs typeface="+mn-cs"/>
              </a:defRPr>
            </a:lvl1pPr>
            <a:lvl2pPr marL="457200" algn="l" defTabSz="914400" rtl="0" eaLnBrk="1" latinLnBrk="0" hangingPunct="1">
              <a:defRPr sz="1800" kern="1200">
                <a:solidFill>
                  <a:srgbClr val="FFFFFF"/>
                </a:solidFill>
                <a:latin typeface="Calibri"/>
                <a:ea typeface="+mn-ea"/>
                <a:cs typeface="+mn-cs"/>
              </a:defRPr>
            </a:lvl2pPr>
            <a:lvl3pPr marL="914400" algn="l" defTabSz="914400" rtl="0" eaLnBrk="1" latinLnBrk="0" hangingPunct="1">
              <a:defRPr sz="1800" kern="1200">
                <a:solidFill>
                  <a:srgbClr val="FFFFFF"/>
                </a:solidFill>
                <a:latin typeface="Calibri"/>
                <a:ea typeface="+mn-ea"/>
                <a:cs typeface="+mn-cs"/>
              </a:defRPr>
            </a:lvl3pPr>
            <a:lvl4pPr marL="1371600" algn="l" defTabSz="914400" rtl="0" eaLnBrk="1" latinLnBrk="0" hangingPunct="1">
              <a:defRPr sz="1800" kern="1200">
                <a:solidFill>
                  <a:srgbClr val="FFFFFF"/>
                </a:solidFill>
                <a:latin typeface="Calibri"/>
                <a:ea typeface="+mn-ea"/>
                <a:cs typeface="+mn-cs"/>
              </a:defRPr>
            </a:lvl4pPr>
            <a:lvl5pPr marL="1828800" algn="l" defTabSz="914400" rtl="0" eaLnBrk="1" latinLnBrk="0" hangingPunct="1">
              <a:defRPr sz="1800" kern="1200">
                <a:solidFill>
                  <a:srgbClr val="FFFFFF"/>
                </a:solidFill>
                <a:latin typeface="Calibri"/>
                <a:ea typeface="+mn-ea"/>
                <a:cs typeface="+mn-cs"/>
              </a:defRPr>
            </a:lvl5pPr>
            <a:lvl6pPr marL="2286000" algn="l" defTabSz="914400" rtl="0" eaLnBrk="1" latinLnBrk="0" hangingPunct="1">
              <a:defRPr sz="1800" kern="1200">
                <a:solidFill>
                  <a:srgbClr val="FFFFFF"/>
                </a:solidFill>
                <a:latin typeface="Calibri"/>
                <a:ea typeface="+mn-ea"/>
                <a:cs typeface="+mn-cs"/>
              </a:defRPr>
            </a:lvl6pPr>
            <a:lvl7pPr marL="2743200" algn="l" defTabSz="914400" rtl="0" eaLnBrk="1" latinLnBrk="0" hangingPunct="1">
              <a:defRPr sz="1800" kern="1200">
                <a:solidFill>
                  <a:srgbClr val="FFFFFF"/>
                </a:solidFill>
                <a:latin typeface="Calibri"/>
                <a:ea typeface="+mn-ea"/>
                <a:cs typeface="+mn-cs"/>
              </a:defRPr>
            </a:lvl7pPr>
            <a:lvl8pPr marL="3200400" algn="l" defTabSz="914400" rtl="0" eaLnBrk="1" latinLnBrk="0" hangingPunct="1">
              <a:defRPr sz="1800" kern="1200">
                <a:solidFill>
                  <a:srgbClr val="FFFFFF"/>
                </a:solidFill>
                <a:latin typeface="Calibri"/>
                <a:ea typeface="+mn-ea"/>
                <a:cs typeface="+mn-cs"/>
              </a:defRPr>
            </a:lvl8pPr>
            <a:lvl9pPr marL="3657600" algn="l" defTabSz="914400" rtl="0" eaLnBrk="1" latinLnBrk="0" hangingPunct="1">
              <a:defRPr sz="1800" kern="1200">
                <a:solidFill>
                  <a:srgbClr val="FFFFFF"/>
                </a:solidFill>
                <a:latin typeface="Calibri"/>
                <a:ea typeface="+mn-ea"/>
                <a:cs typeface="+mn-cs"/>
              </a:defRPr>
            </a:lvl9pPr>
          </a:lstStyle>
          <a:p>
            <a:pPr algn="ctr"/>
            <a:endParaRPr lang="fr-FR"/>
          </a:p>
        </p:txBody>
      </p:sp>
      <p:sp>
        <p:nvSpPr>
          <p:cNvPr id="5" name="Flèche gauche 4"/>
          <p:cNvSpPr/>
          <p:nvPr/>
        </p:nvSpPr>
        <p:spPr>
          <a:xfrm>
            <a:off x="3000364" y="4286256"/>
            <a:ext cx="432048"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rgbClr val="FFFFFF"/>
                </a:solidFill>
                <a:latin typeface="Calibri"/>
                <a:ea typeface="+mn-ea"/>
                <a:cs typeface="+mn-cs"/>
              </a:defRPr>
            </a:lvl1pPr>
            <a:lvl2pPr marL="457200" algn="l" defTabSz="914400" rtl="0" eaLnBrk="1" latinLnBrk="0" hangingPunct="1">
              <a:defRPr sz="1800" kern="1200">
                <a:solidFill>
                  <a:srgbClr val="FFFFFF"/>
                </a:solidFill>
                <a:latin typeface="Calibri"/>
                <a:ea typeface="+mn-ea"/>
                <a:cs typeface="+mn-cs"/>
              </a:defRPr>
            </a:lvl2pPr>
            <a:lvl3pPr marL="914400" algn="l" defTabSz="914400" rtl="0" eaLnBrk="1" latinLnBrk="0" hangingPunct="1">
              <a:defRPr sz="1800" kern="1200">
                <a:solidFill>
                  <a:srgbClr val="FFFFFF"/>
                </a:solidFill>
                <a:latin typeface="Calibri"/>
                <a:ea typeface="+mn-ea"/>
                <a:cs typeface="+mn-cs"/>
              </a:defRPr>
            </a:lvl3pPr>
            <a:lvl4pPr marL="1371600" algn="l" defTabSz="914400" rtl="0" eaLnBrk="1" latinLnBrk="0" hangingPunct="1">
              <a:defRPr sz="1800" kern="1200">
                <a:solidFill>
                  <a:srgbClr val="FFFFFF"/>
                </a:solidFill>
                <a:latin typeface="Calibri"/>
                <a:ea typeface="+mn-ea"/>
                <a:cs typeface="+mn-cs"/>
              </a:defRPr>
            </a:lvl4pPr>
            <a:lvl5pPr marL="1828800" algn="l" defTabSz="914400" rtl="0" eaLnBrk="1" latinLnBrk="0" hangingPunct="1">
              <a:defRPr sz="1800" kern="1200">
                <a:solidFill>
                  <a:srgbClr val="FFFFFF"/>
                </a:solidFill>
                <a:latin typeface="Calibri"/>
                <a:ea typeface="+mn-ea"/>
                <a:cs typeface="+mn-cs"/>
              </a:defRPr>
            </a:lvl5pPr>
            <a:lvl6pPr marL="2286000" algn="l" defTabSz="914400" rtl="0" eaLnBrk="1" latinLnBrk="0" hangingPunct="1">
              <a:defRPr sz="1800" kern="1200">
                <a:solidFill>
                  <a:srgbClr val="FFFFFF"/>
                </a:solidFill>
                <a:latin typeface="Calibri"/>
                <a:ea typeface="+mn-ea"/>
                <a:cs typeface="+mn-cs"/>
              </a:defRPr>
            </a:lvl6pPr>
            <a:lvl7pPr marL="2743200" algn="l" defTabSz="914400" rtl="0" eaLnBrk="1" latinLnBrk="0" hangingPunct="1">
              <a:defRPr sz="1800" kern="1200">
                <a:solidFill>
                  <a:srgbClr val="FFFFFF"/>
                </a:solidFill>
                <a:latin typeface="Calibri"/>
                <a:ea typeface="+mn-ea"/>
                <a:cs typeface="+mn-cs"/>
              </a:defRPr>
            </a:lvl7pPr>
            <a:lvl8pPr marL="3200400" algn="l" defTabSz="914400" rtl="0" eaLnBrk="1" latinLnBrk="0" hangingPunct="1">
              <a:defRPr sz="1800" kern="1200">
                <a:solidFill>
                  <a:srgbClr val="FFFFFF"/>
                </a:solidFill>
                <a:latin typeface="Calibri"/>
                <a:ea typeface="+mn-ea"/>
                <a:cs typeface="+mn-cs"/>
              </a:defRPr>
            </a:lvl8pPr>
            <a:lvl9pPr marL="3657600" algn="l" defTabSz="914400" rtl="0" eaLnBrk="1" latinLnBrk="0" hangingPunct="1">
              <a:defRPr sz="1800" kern="1200">
                <a:solidFill>
                  <a:srgbClr val="FFFFFF"/>
                </a:solidFill>
                <a:latin typeface="Calibri"/>
                <a:ea typeface="+mn-ea"/>
                <a:cs typeface="+mn-cs"/>
              </a:defRPr>
            </a:lvl9pPr>
          </a:lstStyle>
          <a:p>
            <a:pPr algn="ctr"/>
            <a:endParaRPr lang="fr-FR"/>
          </a:p>
        </p:txBody>
      </p:sp>
      <p:sp>
        <p:nvSpPr>
          <p:cNvPr id="6" name="Flèche gauche 5"/>
          <p:cNvSpPr/>
          <p:nvPr/>
        </p:nvSpPr>
        <p:spPr>
          <a:xfrm>
            <a:off x="3071802" y="4929198"/>
            <a:ext cx="432048" cy="21602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rgbClr val="FFFFFF"/>
                </a:solidFill>
                <a:latin typeface="Calibri"/>
                <a:ea typeface="+mn-ea"/>
                <a:cs typeface="+mn-cs"/>
              </a:defRPr>
            </a:lvl1pPr>
            <a:lvl2pPr marL="457200" algn="l" defTabSz="914400" rtl="0" eaLnBrk="1" latinLnBrk="0" hangingPunct="1">
              <a:defRPr sz="1800" kern="1200">
                <a:solidFill>
                  <a:srgbClr val="FFFFFF"/>
                </a:solidFill>
                <a:latin typeface="Calibri"/>
                <a:ea typeface="+mn-ea"/>
                <a:cs typeface="+mn-cs"/>
              </a:defRPr>
            </a:lvl2pPr>
            <a:lvl3pPr marL="914400" algn="l" defTabSz="914400" rtl="0" eaLnBrk="1" latinLnBrk="0" hangingPunct="1">
              <a:defRPr sz="1800" kern="1200">
                <a:solidFill>
                  <a:srgbClr val="FFFFFF"/>
                </a:solidFill>
                <a:latin typeface="Calibri"/>
                <a:ea typeface="+mn-ea"/>
                <a:cs typeface="+mn-cs"/>
              </a:defRPr>
            </a:lvl3pPr>
            <a:lvl4pPr marL="1371600" algn="l" defTabSz="914400" rtl="0" eaLnBrk="1" latinLnBrk="0" hangingPunct="1">
              <a:defRPr sz="1800" kern="1200">
                <a:solidFill>
                  <a:srgbClr val="FFFFFF"/>
                </a:solidFill>
                <a:latin typeface="Calibri"/>
                <a:ea typeface="+mn-ea"/>
                <a:cs typeface="+mn-cs"/>
              </a:defRPr>
            </a:lvl4pPr>
            <a:lvl5pPr marL="1828800" algn="l" defTabSz="914400" rtl="0" eaLnBrk="1" latinLnBrk="0" hangingPunct="1">
              <a:defRPr sz="1800" kern="1200">
                <a:solidFill>
                  <a:srgbClr val="FFFFFF"/>
                </a:solidFill>
                <a:latin typeface="Calibri"/>
                <a:ea typeface="+mn-ea"/>
                <a:cs typeface="+mn-cs"/>
              </a:defRPr>
            </a:lvl5pPr>
            <a:lvl6pPr marL="2286000" algn="l" defTabSz="914400" rtl="0" eaLnBrk="1" latinLnBrk="0" hangingPunct="1">
              <a:defRPr sz="1800" kern="1200">
                <a:solidFill>
                  <a:srgbClr val="FFFFFF"/>
                </a:solidFill>
                <a:latin typeface="Calibri"/>
                <a:ea typeface="+mn-ea"/>
                <a:cs typeface="+mn-cs"/>
              </a:defRPr>
            </a:lvl6pPr>
            <a:lvl7pPr marL="2743200" algn="l" defTabSz="914400" rtl="0" eaLnBrk="1" latinLnBrk="0" hangingPunct="1">
              <a:defRPr sz="1800" kern="1200">
                <a:solidFill>
                  <a:srgbClr val="FFFFFF"/>
                </a:solidFill>
                <a:latin typeface="Calibri"/>
                <a:ea typeface="+mn-ea"/>
                <a:cs typeface="+mn-cs"/>
              </a:defRPr>
            </a:lvl7pPr>
            <a:lvl8pPr marL="3200400" algn="l" defTabSz="914400" rtl="0" eaLnBrk="1" latinLnBrk="0" hangingPunct="1">
              <a:defRPr sz="1800" kern="1200">
                <a:solidFill>
                  <a:srgbClr val="FFFFFF"/>
                </a:solidFill>
                <a:latin typeface="Calibri"/>
                <a:ea typeface="+mn-ea"/>
                <a:cs typeface="+mn-cs"/>
              </a:defRPr>
            </a:lvl8pPr>
            <a:lvl9pPr marL="3657600" algn="l" defTabSz="914400" rtl="0" eaLnBrk="1" latinLnBrk="0" hangingPunct="1">
              <a:defRPr sz="1800" kern="1200">
                <a:solidFill>
                  <a:srgbClr val="FFFFFF"/>
                </a:solidFill>
                <a:latin typeface="Calibri"/>
                <a:ea typeface="+mn-ea"/>
                <a:cs typeface="+mn-cs"/>
              </a:defRPr>
            </a:lvl9pPr>
          </a:lstStyle>
          <a:p>
            <a:pPr algn="ctr"/>
            <a:endParaRPr lang="fr-F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tretch>
            <a:fillRect/>
          </a:stretch>
        </p:blipFill>
        <p:spPr bwMode="auto">
          <a:xfrm>
            <a:off x="323528" y="620688"/>
            <a:ext cx="8424936" cy="5904656"/>
          </a:xfrm>
          <a:prstGeom prst="rect">
            <a:avLst/>
          </a:prstGeom>
          <a:noFill/>
          <a:ln w="9525">
            <a:noFill/>
            <a:miter lim="800000"/>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266" y="71414"/>
            <a:ext cx="9010328" cy="6643710"/>
          </a:xfrm>
        </p:spPr>
        <p:txBody>
          <a:bodyPr>
            <a:noAutofit/>
          </a:bodyPr>
          <a:lstStyle/>
          <a:p>
            <a:pPr marL="95250" indent="-95250">
              <a:lnSpc>
                <a:spcPct val="200000"/>
              </a:lnSpc>
              <a:spcBef>
                <a:spcPct val="0"/>
              </a:spcBef>
            </a:pPr>
            <a:r>
              <a:rPr lang="ar-DZ" sz="2800" smtClean="0"/>
              <a:t>  </a:t>
            </a:r>
            <a:r>
              <a:rPr lang="fr-FR" sz="2800" smtClean="0"/>
              <a:t>Le </a:t>
            </a:r>
            <a:r>
              <a:rPr lang="fr-FR" sz="2800"/>
              <a:t>modèle des «</a:t>
            </a:r>
            <a:r>
              <a:rPr lang="fr-FR" sz="2800" b="1"/>
              <a:t>cinq forces de Porter</a:t>
            </a:r>
            <a:r>
              <a:rPr lang="fr-FR" sz="2800"/>
              <a:t>» a été élaboré en </a:t>
            </a:r>
            <a:r>
              <a:rPr lang="fr-FR" sz="2800">
                <a:hlinkClick r:id="rId2" tooltip="1979"/>
              </a:rPr>
              <a:t>1979</a:t>
            </a:r>
            <a:r>
              <a:rPr lang="fr-FR" sz="2800"/>
              <a:t> par </a:t>
            </a:r>
            <a:r>
              <a:rPr lang="fr-FR" sz="2800">
                <a:hlinkClick r:id="rId3" tooltip="Michael Porter"/>
              </a:rPr>
              <a:t>Michael Porter</a:t>
            </a:r>
            <a:r>
              <a:rPr lang="fr-FR" sz="2800"/>
              <a:t>, professeur de </a:t>
            </a:r>
            <a:r>
              <a:rPr lang="fr-FR" sz="2800" smtClean="0"/>
              <a:t>stratégie </a:t>
            </a:r>
            <a:r>
              <a:rPr lang="fr-FR" sz="2800"/>
              <a:t>de l'</a:t>
            </a:r>
            <a:r>
              <a:rPr lang="fr-FR" sz="2800">
                <a:hlinkClick r:id="rId4" tooltip="Université Harvard"/>
              </a:rPr>
              <a:t>Université Harvard</a:t>
            </a:r>
            <a:r>
              <a:rPr lang="fr-FR" sz="2800"/>
              <a:t> aux </a:t>
            </a:r>
            <a:r>
              <a:rPr lang="fr-FR" sz="2800">
                <a:hlinkClick r:id="rId5" tooltip="États-Unis"/>
              </a:rPr>
              <a:t>États-Unis</a:t>
            </a:r>
            <a:r>
              <a:rPr lang="fr-FR" sz="2800" smtClean="0"/>
              <a:t>.</a:t>
            </a:r>
          </a:p>
          <a:p>
            <a:pPr marL="95250" indent="-95250">
              <a:lnSpc>
                <a:spcPct val="200000"/>
              </a:lnSpc>
              <a:spcBef>
                <a:spcPct val="0"/>
              </a:spcBef>
              <a:buNone/>
            </a:pPr>
            <a:endParaRPr lang="ar-DZ" sz="2800" smtClean="0"/>
          </a:p>
          <a:p>
            <a:pPr marL="95250" indent="-95250">
              <a:lnSpc>
                <a:spcPct val="200000"/>
              </a:lnSpc>
              <a:spcBef>
                <a:spcPct val="0"/>
              </a:spcBef>
              <a:spcAft>
                <a:spcPts val="1200"/>
              </a:spcAft>
              <a:buNone/>
            </a:pPr>
            <a:r>
              <a:rPr lang="ar-DZ" sz="2800" smtClean="0"/>
              <a:t>يعتبر بورتر أن </a:t>
            </a:r>
            <a:r>
              <a:rPr lang="ar-DZ" sz="2800" smtClean="0">
                <a:solidFill>
                  <a:srgbClr val="FF0000"/>
                </a:solidFill>
              </a:rPr>
              <a:t>مفهوم المنافسة </a:t>
            </a:r>
            <a:r>
              <a:rPr lang="ar-DZ" sz="2800" smtClean="0"/>
              <a:t>ينبغي أن يكون </a:t>
            </a:r>
            <a:r>
              <a:rPr lang="ar-DZ" sz="2800" smtClean="0">
                <a:solidFill>
                  <a:srgbClr val="FF0000"/>
                </a:solidFill>
              </a:rPr>
              <a:t>موسّعا، </a:t>
            </a:r>
            <a:r>
              <a:rPr lang="ar-DZ" sz="2800" smtClean="0"/>
              <a:t>حيث</a:t>
            </a:r>
            <a:r>
              <a:rPr lang="ar-DZ" sz="2800" smtClean="0">
                <a:solidFill>
                  <a:srgbClr val="FF0000"/>
                </a:solidFill>
              </a:rPr>
              <a:t> </a:t>
            </a:r>
            <a:r>
              <a:rPr lang="ar-DZ" sz="2800" smtClean="0"/>
              <a:t>يعني </a:t>
            </a:r>
          </a:p>
          <a:p>
            <a:pPr algn="r" rtl="1">
              <a:lnSpc>
                <a:spcPct val="200000"/>
              </a:lnSpc>
              <a:spcBef>
                <a:spcPct val="0"/>
              </a:spcBef>
              <a:buNone/>
            </a:pPr>
            <a:r>
              <a:rPr lang="ar-DZ" sz="2800" b="1" smtClean="0"/>
              <a:t>    </a:t>
            </a:r>
            <a:r>
              <a:rPr lang="ar-DZ" sz="2800" b="1" smtClean="0">
                <a:solidFill>
                  <a:srgbClr val="00B050"/>
                </a:solidFill>
              </a:rPr>
              <a:t>المنافس</a:t>
            </a:r>
            <a:r>
              <a:rPr lang="ar-DZ" sz="2800" smtClean="0"/>
              <a:t> في صناعة ما، كل </a:t>
            </a:r>
            <a:r>
              <a:rPr lang="ar-DZ" sz="2800" b="1" smtClean="0"/>
              <a:t>متدخل اقتصادي </a:t>
            </a:r>
            <a:r>
              <a:rPr lang="ar-DZ" sz="2800" smtClean="0"/>
              <a:t>من شأنه أن يقلص قدرة المؤسسات المتواجدة على </a:t>
            </a:r>
            <a:r>
              <a:rPr lang="ar-DZ" sz="2800" b="1" smtClean="0"/>
              <a:t>توليد الأرباح.</a:t>
            </a:r>
            <a:endParaRPr lang="fr-FR" sz="2800" b="1"/>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14"/>
            <a:ext cx="8229600" cy="685302"/>
          </a:xfrm>
        </p:spPr>
        <p:txBody>
          <a:bodyPr>
            <a:normAutofit fontScale="90000"/>
          </a:bodyPr>
          <a:lstStyle/>
          <a:p>
            <a:r>
              <a:rPr lang="fr-FR" b="1" smtClean="0"/>
              <a:t>Les cinq forces de Porter</a:t>
            </a:r>
            <a:endParaRPr lang="fr-FR" b="1"/>
          </a:p>
        </p:txBody>
      </p:sp>
      <p:pic>
        <p:nvPicPr>
          <p:cNvPr id="4" name="Picture 2"/>
          <p:cNvPicPr>
            <a:picLocks noGrp="1" noChangeAspect="1" noChangeArrowheads="1"/>
          </p:cNvPicPr>
          <p:nvPr>
            <p:ph idx="1"/>
          </p:nvPr>
        </p:nvPicPr>
        <p:blipFill>
          <a:blip r:embed="rId2"/>
          <a:stretch>
            <a:fillRect/>
          </a:stretch>
        </p:blipFill>
        <p:spPr bwMode="auto">
          <a:xfrm>
            <a:off x="214282" y="763564"/>
            <a:ext cx="8786842" cy="5951584"/>
          </a:xfrm>
          <a:prstGeom prst="rect">
            <a:avLst/>
          </a:prstGeom>
          <a:noFill/>
          <a:ln w="9525">
            <a:noFill/>
            <a:miter lim="800000"/>
          </a:ln>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71406" y="71414"/>
            <a:ext cx="8929718" cy="6643710"/>
          </a:xfrm>
        </p:spPr>
        <p:txBody>
          <a:bodyPr>
            <a:normAutofit fontScale="92500"/>
          </a:bodyPr>
          <a:lstStyle/>
          <a:p>
            <a:pPr marL="0" indent="0" algn="r" rtl="1">
              <a:buNone/>
            </a:pPr>
            <a:r>
              <a:rPr lang="ar-DZ" b="1" smtClean="0">
                <a:latin typeface="Sakkal Majalla" pitchFamily="2" charset="-78"/>
                <a:cs typeface="Sakkal Majalla" pitchFamily="2" charset="-78"/>
              </a:rPr>
              <a:t>هذه القوى هي التي تحدد </a:t>
            </a:r>
            <a:r>
              <a:rPr lang="ar-DZ" smtClean="0">
                <a:latin typeface="Sakkal Majalla" pitchFamily="2" charset="-78"/>
                <a:cs typeface="Sakkal Majalla" pitchFamily="2" charset="-78"/>
              </a:rPr>
              <a:t>هيكل الصناعة </a:t>
            </a:r>
            <a:r>
              <a:rPr lang="ar-DZ" b="1" smtClean="0">
                <a:latin typeface="Sakkal Majalla" pitchFamily="2" charset="-78"/>
                <a:cs typeface="Sakkal Majalla" pitchFamily="2" charset="-78"/>
              </a:rPr>
              <a:t>وبالتالي شدة الصراع التنافسي وربحية الصناعة، لذلك يطلق عليه بـــ :</a:t>
            </a:r>
          </a:p>
          <a:p>
            <a:pPr marL="0" indent="0" algn="ctr" rtl="1">
              <a:spcBef>
                <a:spcPts val="600"/>
              </a:spcBef>
              <a:buNone/>
            </a:pPr>
            <a:r>
              <a:rPr lang="ar-DZ" b="1" smtClean="0">
                <a:solidFill>
                  <a:srgbClr val="00B050"/>
                </a:solidFill>
                <a:latin typeface="Sakkal Majalla" pitchFamily="2" charset="-78"/>
                <a:cs typeface="Sakkal Majalla" pitchFamily="2" charset="-78"/>
              </a:rPr>
              <a:t>” نموذج تحليل المحيط التنافسي في صناعة ما.”</a:t>
            </a:r>
          </a:p>
          <a:p>
            <a:pPr marL="0" indent="0" algn="r" rtl="1">
              <a:spcBef>
                <a:spcPts val="1200"/>
              </a:spcBef>
              <a:buNone/>
            </a:pPr>
            <a:r>
              <a:rPr lang="ar-DZ" b="1" smtClean="0">
                <a:latin typeface="Sakkal Majalla" pitchFamily="2" charset="-78"/>
                <a:cs typeface="Sakkal Majalla" pitchFamily="2" charset="-78"/>
              </a:rPr>
              <a:t>بمعنى، يتم هذا التحليل على مستوى </a:t>
            </a:r>
            <a:r>
              <a:rPr lang="ar-DZ" b="1" smtClean="0">
                <a:solidFill>
                  <a:srgbClr val="00B050"/>
                </a:solidFill>
                <a:latin typeface="Sakkal Majalla" pitchFamily="2" charset="-78"/>
                <a:cs typeface="Sakkal Majalla" pitchFamily="2" charset="-78"/>
              </a:rPr>
              <a:t>وحدات الأعمال الإستراتيجية  </a:t>
            </a:r>
            <a:r>
              <a:rPr lang="ar-DZ" b="1" smtClean="0">
                <a:latin typeface="Sakkal Majalla" pitchFamily="2" charset="-78"/>
                <a:cs typeface="Sakkal Majalla" pitchFamily="2" charset="-78"/>
              </a:rPr>
              <a:t>”</a:t>
            </a:r>
            <a:r>
              <a:rPr lang="fr-FR" b="1" smtClean="0">
                <a:latin typeface="Sakkal Majalla" pitchFamily="2" charset="-78"/>
                <a:cs typeface="Sakkal Majalla" pitchFamily="2" charset="-78"/>
              </a:rPr>
              <a:t> SBU</a:t>
            </a:r>
            <a:r>
              <a:rPr lang="ar-DZ" b="1" smtClean="0">
                <a:latin typeface="Sakkal Majalla" pitchFamily="2" charset="-78"/>
                <a:cs typeface="Sakkal Majalla" pitchFamily="2" charset="-78"/>
              </a:rPr>
              <a:t>“ التي تمتلكها المنظمة، وذلك نظرا لاختلاف تأثير تلك المتغيرات أو القوى المذكورة</a:t>
            </a:r>
          </a:p>
          <a:p>
            <a:pPr marL="0" indent="0" algn="r" rtl="1">
              <a:buNone/>
            </a:pPr>
            <a:r>
              <a:rPr lang="ar-DZ" b="1" smtClean="0">
                <a:latin typeface="Sakkal Majalla" pitchFamily="2" charset="-78"/>
                <a:cs typeface="Sakkal Majalla" pitchFamily="2" charset="-78"/>
              </a:rPr>
              <a:t>باختلاف طبيعة عمل كل ميدان نشاط.</a:t>
            </a:r>
            <a:endParaRPr lang="fr-FR" b="1" smtClean="0">
              <a:latin typeface="Sakkal Majalla" pitchFamily="2" charset="-78"/>
              <a:cs typeface="Sakkal Majalla" pitchFamily="2" charset="-78"/>
            </a:endParaRPr>
          </a:p>
          <a:p>
            <a:pPr marL="0" indent="0" algn="r" rtl="1">
              <a:spcBef>
                <a:spcPts val="1800"/>
              </a:spcBef>
              <a:buFont typeface="Wingdings" pitchFamily="2" charset="2"/>
              <a:buChar char="Ø"/>
            </a:pPr>
            <a:r>
              <a:rPr lang="ar-DZ" b="1" smtClean="0">
                <a:latin typeface="Sakkal Majalla" pitchFamily="2" charset="-78"/>
                <a:cs typeface="Sakkal Majalla" pitchFamily="2" charset="-78"/>
              </a:rPr>
              <a:t>   يمكّننا هذا التحليل من </a:t>
            </a:r>
            <a:r>
              <a:rPr lang="ar-DZ" b="1" smtClean="0">
                <a:solidFill>
                  <a:schemeClr val="accent2">
                    <a:lumMod val="75000"/>
                  </a:schemeClr>
                </a:solidFill>
                <a:latin typeface="Sakkal Majalla" pitchFamily="2" charset="-78"/>
                <a:cs typeface="Sakkal Majalla" pitchFamily="2" charset="-78"/>
              </a:rPr>
              <a:t>إدارة الصراع التنافسي </a:t>
            </a:r>
            <a:r>
              <a:rPr lang="ar-DZ" b="1" smtClean="0">
                <a:latin typeface="Sakkal Majalla" pitchFamily="2" charset="-78"/>
                <a:cs typeface="Sakkal Majalla" pitchFamily="2" charset="-78"/>
              </a:rPr>
              <a:t>من خلال الاستراتيجية التسويقية المناسبة،</a:t>
            </a:r>
          </a:p>
          <a:p>
            <a:pPr marL="0" indent="0" algn="r" rtl="1">
              <a:spcBef>
                <a:spcPts val="1800"/>
              </a:spcBef>
              <a:buNone/>
            </a:pPr>
            <a:r>
              <a:rPr lang="ar-DZ" b="1" smtClean="0">
                <a:latin typeface="Sakkal Majalla" pitchFamily="2" charset="-78"/>
                <a:cs typeface="Sakkal Majalla" pitchFamily="2" charset="-78"/>
              </a:rPr>
              <a:t>   كما تمكّن هذه القوى من تحديد </a:t>
            </a:r>
            <a:r>
              <a:rPr lang="ar-DZ" b="1" smtClean="0">
                <a:solidFill>
                  <a:srgbClr val="00B050"/>
                </a:solidFill>
                <a:latin typeface="Sakkal Majalla" pitchFamily="2" charset="-78"/>
                <a:cs typeface="Sakkal Majalla" pitchFamily="2" charset="-78"/>
              </a:rPr>
              <a:t>عوامل النجاح الرئيسية </a:t>
            </a:r>
            <a:r>
              <a:rPr lang="ar-DZ" b="1" smtClean="0">
                <a:latin typeface="Sakkal Majalla" pitchFamily="2" charset="-78"/>
                <a:cs typeface="Sakkal Majalla" pitchFamily="2" charset="-78"/>
              </a:rPr>
              <a:t>للمنظمة المعنية، بمعنى تحديد العناصر الاستراتيجية التي يجب أن تسيطر عليها </a:t>
            </a:r>
            <a:r>
              <a:rPr lang="ar-DZ" b="1" smtClean="0">
                <a:solidFill>
                  <a:srgbClr val="FF0000"/>
                </a:solidFill>
                <a:latin typeface="Sakkal Majalla" pitchFamily="2" charset="-78"/>
                <a:cs typeface="Sakkal Majalla" pitchFamily="2" charset="-78"/>
              </a:rPr>
              <a:t>لمنع التقاط الربح  </a:t>
            </a:r>
            <a:r>
              <a:rPr lang="ar-DZ" b="1" smtClean="0">
                <a:latin typeface="Sakkal Majalla" pitchFamily="2" charset="-78"/>
                <a:cs typeface="Sakkal Majalla" pitchFamily="2" charset="-78"/>
              </a:rPr>
              <a:t>من طرف هذه القوى الخمس على حساب المنظمة المعنية، قدرة التحكم في هذه العوامل الأساسية يسمح للشركات من اكتساب ميزة تنافسية.</a:t>
            </a:r>
          </a:p>
          <a:p>
            <a:pPr algn="r">
              <a:buNone/>
            </a:pPr>
            <a:endParaRPr lang="ar-DZ" smtClean="0"/>
          </a:p>
          <a:p>
            <a:pPr algn="r">
              <a:buNone/>
            </a:pPr>
            <a:endParaRPr lang="ar-DZ"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142852"/>
            <a:ext cx="8715436" cy="6463308"/>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200"/>
              </a:spcAft>
            </a:pPr>
            <a:r>
              <a:rPr lang="ar-DZ" sz="3200" smtClean="0"/>
              <a:t>نتعرض بنوع من التفصيل لهذه القوى فيما يلي:</a:t>
            </a:r>
          </a:p>
          <a:p>
            <a:pPr algn="r" rtl="1">
              <a:lnSpc>
                <a:spcPct val="150000"/>
              </a:lnSpc>
              <a:spcAft>
                <a:spcPts val="1200"/>
              </a:spcAft>
            </a:pPr>
            <a:r>
              <a:rPr lang="ar-DZ" sz="3200" b="1" smtClean="0">
                <a:solidFill>
                  <a:srgbClr val="C00000"/>
                </a:solidFill>
                <a:latin typeface="Sakkal Majalla" pitchFamily="2" charset="-78"/>
                <a:cs typeface="Sakkal Majalla" pitchFamily="2" charset="-78"/>
              </a:rPr>
              <a:t>القدرة التفاوضية للزبائن:   </a:t>
            </a:r>
            <a:r>
              <a:rPr lang="ar-DZ" sz="3200" b="1" smtClean="0">
                <a:latin typeface="Sakkal Majalla" pitchFamily="2" charset="-78"/>
                <a:cs typeface="Sakkal Majalla" pitchFamily="2" charset="-78"/>
              </a:rPr>
              <a:t>تأثير </a:t>
            </a:r>
            <a:r>
              <a:rPr lang="ar-DZ" sz="3200" b="1" smtClean="0">
                <a:solidFill>
                  <a:srgbClr val="0070C0"/>
                </a:solidFill>
                <a:latin typeface="Sakkal Majalla" pitchFamily="2" charset="-78"/>
                <a:cs typeface="Sakkal Majalla" pitchFamily="2" charset="-78"/>
              </a:rPr>
              <a:t>الزبائن</a:t>
            </a:r>
            <a:r>
              <a:rPr lang="ar-DZ" sz="3200" b="1" smtClean="0">
                <a:latin typeface="Sakkal Majalla" pitchFamily="2" charset="-78"/>
                <a:cs typeface="Sakkal Majalla" pitchFamily="2" charset="-78"/>
              </a:rPr>
              <a:t> على السوق مرتبط بقدرتهم التفاوضية .</a:t>
            </a:r>
          </a:p>
          <a:p>
            <a:pPr algn="r" rtl="1">
              <a:lnSpc>
                <a:spcPct val="150000"/>
              </a:lnSpc>
              <a:spcAft>
                <a:spcPts val="1200"/>
              </a:spcAft>
              <a:buFont typeface="Wingdings" pitchFamily="2" charset="2"/>
              <a:buChar char="v"/>
            </a:pPr>
            <a:r>
              <a:rPr lang="ar-DZ" sz="3200" b="1" smtClean="0">
                <a:latin typeface="Sakkal Majalla" pitchFamily="2" charset="-78"/>
                <a:cs typeface="Sakkal Majalla" pitchFamily="2" charset="-78"/>
              </a:rPr>
              <a:t>  تأثيرهم على </a:t>
            </a:r>
            <a:r>
              <a:rPr lang="ar-DZ" sz="3200" b="1" smtClean="0">
                <a:solidFill>
                  <a:srgbClr val="0070C0"/>
                </a:solidFill>
                <a:latin typeface="Sakkal Majalla" pitchFamily="2" charset="-78"/>
                <a:cs typeface="Sakkal Majalla" pitchFamily="2" charset="-78"/>
              </a:rPr>
              <a:t>السعر وشروط البيع </a:t>
            </a:r>
            <a:r>
              <a:rPr lang="ar-DZ" sz="3200" b="1" smtClean="0">
                <a:latin typeface="Sakkal Majalla" pitchFamily="2" charset="-78"/>
                <a:cs typeface="Sakkal Majalla" pitchFamily="2" charset="-78"/>
              </a:rPr>
              <a:t>( مهلة التسديد، الخدمات المرافقة) المحدّدة </a:t>
            </a:r>
            <a:r>
              <a:rPr lang="ar-DZ" sz="3200" b="1" err="1" smtClean="0">
                <a:solidFill>
                  <a:srgbClr val="0070C0"/>
                </a:solidFill>
                <a:latin typeface="Sakkal Majalla" pitchFamily="2" charset="-78"/>
                <a:cs typeface="Sakkal Majalla" pitchFamily="2" charset="-78"/>
              </a:rPr>
              <a:t>مردودية السوق</a:t>
            </a:r>
            <a:r>
              <a:rPr lang="ar-DZ" sz="3200" b="1" smtClean="0">
                <a:latin typeface="Sakkal Majalla" pitchFamily="2" charset="-78"/>
                <a:cs typeface="Sakkal Majalla" pitchFamily="2" charset="-78"/>
              </a:rPr>
              <a:t>؛</a:t>
            </a:r>
          </a:p>
          <a:p>
            <a:pPr algn="r" rtl="1">
              <a:lnSpc>
                <a:spcPct val="150000"/>
              </a:lnSpc>
              <a:buFont typeface="Wingdings" pitchFamily="2" charset="2"/>
              <a:buChar char="v"/>
            </a:pPr>
            <a:r>
              <a:rPr lang="ar-DZ" sz="3200" b="1" smtClean="0">
                <a:latin typeface="Sakkal Majalla" pitchFamily="2" charset="-78"/>
                <a:cs typeface="Sakkal Majalla" pitchFamily="2" charset="-78"/>
              </a:rPr>
              <a:t> درجة </a:t>
            </a:r>
            <a:r>
              <a:rPr lang="ar-DZ" sz="3200" b="1" smtClean="0">
                <a:solidFill>
                  <a:srgbClr val="0070C0"/>
                </a:solidFill>
                <a:latin typeface="Sakkal Majalla" pitchFamily="2" charset="-78"/>
                <a:cs typeface="Sakkal Majalla" pitchFamily="2" charset="-78"/>
              </a:rPr>
              <a:t>تمركز الزبائن </a:t>
            </a:r>
            <a:r>
              <a:rPr lang="ar-DZ" sz="3200" b="1" smtClean="0">
                <a:latin typeface="Sakkal Majalla" pitchFamily="2" charset="-78"/>
                <a:cs typeface="Sakkal Majalla" pitchFamily="2" charset="-78"/>
              </a:rPr>
              <a:t>تمنح لهم </a:t>
            </a:r>
            <a:r>
              <a:rPr lang="ar-DZ" sz="3200" b="1" smtClean="0">
                <a:solidFill>
                  <a:srgbClr val="0070C0"/>
                </a:solidFill>
                <a:latin typeface="Sakkal Majalla" pitchFamily="2" charset="-78"/>
                <a:cs typeface="Sakkal Majalla" pitchFamily="2" charset="-78"/>
              </a:rPr>
              <a:t>أكثر أو أقل قدرة على التفاوض</a:t>
            </a:r>
            <a:r>
              <a:rPr lang="ar-DZ" sz="3200" b="1" smtClean="0">
                <a:latin typeface="Sakkal Majalla" pitchFamily="2" charset="-78"/>
                <a:cs typeface="Sakkal Majalla" pitchFamily="2" charset="-78"/>
              </a:rPr>
              <a:t>، حيث أن قلة عدد الزبائن أمام تعدد المنتجين تجعلهم أكثر قدرة على التفاوض (مثل التوزيع الواسع). </a:t>
            </a:r>
            <a:endParaRPr lang="fr-FR" sz="3200" b="1">
              <a:solidFill>
                <a:srgbClr val="C00000"/>
              </a:solidFill>
              <a:latin typeface="Sakkal Majalla" pitchFamily="2" charset="-78"/>
              <a:cs typeface="Sakkal Majalla" pitchFamily="2" charset="-78"/>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85786" y="500042"/>
            <a:ext cx="8072494" cy="5878532"/>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200"/>
              </a:spcAft>
            </a:pPr>
            <a:r>
              <a:rPr lang="ar-DZ" sz="3200" b="1" smtClean="0">
                <a:latin typeface="Sakkal Majalla" pitchFamily="2" charset="-78"/>
                <a:cs typeface="Sakkal Majalla" pitchFamily="2" charset="-78"/>
              </a:rPr>
              <a:t>يتمتع الزبائن </a:t>
            </a:r>
            <a:r>
              <a:rPr lang="ar-DZ" sz="3200" b="1" smtClean="0">
                <a:solidFill>
                  <a:srgbClr val="C00000"/>
                </a:solidFill>
                <a:latin typeface="Sakkal Majalla" pitchFamily="2" charset="-78"/>
                <a:cs typeface="Sakkal Majalla" pitchFamily="2" charset="-78"/>
              </a:rPr>
              <a:t>بقدرة تفاوض كبيرة </a:t>
            </a:r>
            <a:r>
              <a:rPr lang="ar-DZ" sz="3200" b="1" smtClean="0">
                <a:latin typeface="Sakkal Majalla" pitchFamily="2" charset="-78"/>
                <a:cs typeface="Sakkal Majalla" pitchFamily="2" charset="-78"/>
              </a:rPr>
              <a:t>في حالات:</a:t>
            </a:r>
          </a:p>
          <a:p>
            <a:pPr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كونهم </a:t>
            </a:r>
            <a:r>
              <a:rPr lang="ar-DZ" sz="3200" b="1" smtClean="0">
                <a:solidFill>
                  <a:srgbClr val="0070C0"/>
                </a:solidFill>
                <a:latin typeface="Sakkal Majalla" pitchFamily="2" charset="-78"/>
                <a:cs typeface="Sakkal Majalla" pitchFamily="2" charset="-78"/>
              </a:rPr>
              <a:t>بعدد أقل</a:t>
            </a:r>
            <a:r>
              <a:rPr lang="ar-DZ" sz="3200" b="1" smtClean="0">
                <a:latin typeface="Sakkal Majalla" pitchFamily="2" charset="-78"/>
                <a:cs typeface="Sakkal Majalla" pitchFamily="2" charset="-78"/>
              </a:rPr>
              <a:t>؛</a:t>
            </a:r>
          </a:p>
          <a:p>
            <a:pPr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وجود </a:t>
            </a:r>
            <a:r>
              <a:rPr lang="ar-DZ" sz="3200" b="1" smtClean="0">
                <a:solidFill>
                  <a:srgbClr val="0070C0"/>
                </a:solidFill>
                <a:latin typeface="Sakkal Majalla" pitchFamily="2" charset="-78"/>
                <a:cs typeface="Sakkal Majalla" pitchFamily="2" charset="-78"/>
              </a:rPr>
              <a:t>مصادر تموين بديلة</a:t>
            </a:r>
            <a:r>
              <a:rPr lang="ar-DZ" sz="3200" b="1" smtClean="0">
                <a:latin typeface="Sakkal Majalla" pitchFamily="2" charset="-78"/>
                <a:cs typeface="Sakkal Majalla" pitchFamily="2" charset="-78"/>
              </a:rPr>
              <a:t>؛ </a:t>
            </a:r>
          </a:p>
          <a:p>
            <a:pPr marL="533400" indent="-533400"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تكلفة التحوّل </a:t>
            </a:r>
            <a:r>
              <a:rPr lang="ar-DZ" sz="3200" b="1" smtClean="0">
                <a:solidFill>
                  <a:srgbClr val="0070C0"/>
                </a:solidFill>
                <a:latin typeface="Sakkal Majalla" pitchFamily="2" charset="-78"/>
                <a:cs typeface="Sakkal Majalla" pitchFamily="2" charset="-78"/>
              </a:rPr>
              <a:t>ضعيفة ويمكن التنبؤ بها </a:t>
            </a:r>
            <a:r>
              <a:rPr lang="ar-DZ" sz="3200" b="1" smtClean="0">
                <a:latin typeface="Sakkal Majalla" pitchFamily="2" charset="-78"/>
                <a:cs typeface="Sakkal Majalla" pitchFamily="2" charset="-78"/>
              </a:rPr>
              <a:t>(التكلفة التي يجب أن   يتحملها الزبائن لتغيير المورد)، وهو ما يعني أن العرض منمط؛</a:t>
            </a:r>
          </a:p>
          <a:p>
            <a:pPr marL="266700" indent="-171450" algn="r" rtl="1">
              <a:lnSpc>
                <a:spcPct val="150000"/>
              </a:lnSpc>
              <a:spcAft>
                <a:spcPts val="1200"/>
              </a:spcAft>
              <a:buFont typeface="Wingdings" pitchFamily="2" charset="2"/>
              <a:buChar char="Ø"/>
            </a:pPr>
            <a:r>
              <a:rPr lang="ar-DZ" sz="3200" b="1" smtClean="0">
                <a:latin typeface="Sakkal Majalla" pitchFamily="2" charset="-78"/>
                <a:cs typeface="Sakkal Majalla" pitchFamily="2" charset="-78"/>
              </a:rPr>
              <a:t>   يوجد </a:t>
            </a:r>
            <a:r>
              <a:rPr lang="ar-DZ" sz="3200" b="1" smtClean="0">
                <a:solidFill>
                  <a:srgbClr val="0070C0"/>
                </a:solidFill>
                <a:latin typeface="Sakkal Majalla" pitchFamily="2" charset="-78"/>
                <a:cs typeface="Sakkal Majalla" pitchFamily="2" charset="-78"/>
              </a:rPr>
              <a:t>تهديد الاندماج نحو الخلف </a:t>
            </a:r>
            <a:r>
              <a:rPr lang="ar-DZ" sz="3200" b="1" smtClean="0">
                <a:latin typeface="Sakkal Majalla" pitchFamily="2" charset="-78"/>
                <a:cs typeface="Sakkal Majalla" pitchFamily="2" charset="-78"/>
              </a:rPr>
              <a:t>(بمعنى أن الزبائن يمكنهم بنفسهم إنتاج والتحكم في العرض).</a:t>
            </a:r>
            <a:endParaRPr lang="fr-FR" sz="3200" b="1">
              <a:latin typeface="Sakkal Majalla" pitchFamily="2" charset="-78"/>
              <a:cs typeface="Sakkal Majalla" pitchFamily="2" charset="-78"/>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1472" y="751060"/>
            <a:ext cx="8143932" cy="4847481"/>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800"/>
              </a:spcAft>
            </a:pPr>
            <a:r>
              <a:rPr lang="ar-DZ" sz="3600" b="1" smtClean="0">
                <a:solidFill>
                  <a:srgbClr val="C00000"/>
                </a:solidFill>
                <a:latin typeface="Sakkal Majalla" pitchFamily="2" charset="-78"/>
                <a:cs typeface="Sakkal Majalla" pitchFamily="2" charset="-78"/>
              </a:rPr>
              <a:t>القدرة التفاوضية للموردين:   </a:t>
            </a:r>
            <a:r>
              <a:rPr lang="ar-DZ" sz="3200" b="1" smtClean="0">
                <a:latin typeface="Sakkal Majalla" pitchFamily="2" charset="-78"/>
                <a:cs typeface="Sakkal Majalla" pitchFamily="2" charset="-78"/>
              </a:rPr>
              <a:t>تأثير </a:t>
            </a:r>
            <a:r>
              <a:rPr lang="ar-DZ" sz="3200" b="1" smtClean="0">
                <a:solidFill>
                  <a:srgbClr val="0070C0"/>
                </a:solidFill>
                <a:latin typeface="Sakkal Majalla" pitchFamily="2" charset="-78"/>
                <a:cs typeface="Sakkal Majalla" pitchFamily="2" charset="-78"/>
              </a:rPr>
              <a:t>الموردين</a:t>
            </a:r>
            <a:r>
              <a:rPr lang="ar-DZ" sz="3200" b="1" smtClean="0">
                <a:latin typeface="Sakkal Majalla" pitchFamily="2" charset="-78"/>
                <a:cs typeface="Sakkal Majalla" pitchFamily="2" charset="-78"/>
              </a:rPr>
              <a:t> على السوق مرتبط </a:t>
            </a:r>
            <a:r>
              <a:rPr lang="ar-DZ" sz="3200" b="1" smtClean="0">
                <a:solidFill>
                  <a:srgbClr val="0070C0"/>
                </a:solidFill>
                <a:latin typeface="Sakkal Majalla" pitchFamily="2" charset="-78"/>
                <a:cs typeface="Sakkal Majalla" pitchFamily="2" charset="-78"/>
              </a:rPr>
              <a:t>بقدرتهم التفاوضية</a:t>
            </a:r>
            <a:r>
              <a:rPr lang="ar-DZ" sz="3200" b="1" smtClean="0">
                <a:latin typeface="Sakkal Majalla" pitchFamily="2" charset="-78"/>
                <a:cs typeface="Sakkal Majalla" pitchFamily="2" charset="-78"/>
              </a:rPr>
              <a:t>؛ بمعنى قدرتهم على فرض شروطهم على المؤسسات المتواجدة (فيما يخص التكلفة والجودة)؛</a:t>
            </a:r>
          </a:p>
          <a:p>
            <a:pPr algn="r" rtl="1">
              <a:lnSpc>
                <a:spcPct val="150000"/>
              </a:lnSpc>
              <a:spcAft>
                <a:spcPts val="1200"/>
              </a:spcAft>
            </a:pPr>
            <a:r>
              <a:rPr lang="ar-DZ" sz="3200" b="1" smtClean="0">
                <a:latin typeface="Sakkal Majalla" pitchFamily="2" charset="-78"/>
                <a:cs typeface="Sakkal Majalla" pitchFamily="2" charset="-78"/>
              </a:rPr>
              <a:t>كما أن ضعف أو </a:t>
            </a:r>
            <a:r>
              <a:rPr lang="ar-DZ" sz="3200" b="1" smtClean="0">
                <a:solidFill>
                  <a:srgbClr val="0070C0"/>
                </a:solidFill>
                <a:latin typeface="Sakkal Majalla" pitchFamily="2" charset="-78"/>
                <a:cs typeface="Sakkal Majalla" pitchFamily="2" charset="-78"/>
              </a:rPr>
              <a:t>قلة عدد الموردين</a:t>
            </a: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قوة العلامة</a:t>
            </a: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تميّز المنتجات </a:t>
            </a:r>
            <a:r>
              <a:rPr lang="ar-DZ" sz="3200" b="1" smtClean="0">
                <a:latin typeface="Sakkal Majalla" pitchFamily="2" charset="-78"/>
                <a:cs typeface="Sakkal Majalla" pitchFamily="2" charset="-78"/>
              </a:rPr>
              <a:t>بشكل بارز هي عوامل تزيد من تكلفة تغيير الموردين وبالتالي قدرتهم التفاوضية أمام زبائنهم.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5786" y="285728"/>
            <a:ext cx="8143932" cy="5447645"/>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1800"/>
              </a:spcAft>
            </a:pPr>
            <a:r>
              <a:rPr lang="ar-DZ" sz="3200" b="1" smtClean="0">
                <a:latin typeface="Sakkal Majalla" pitchFamily="2" charset="-78"/>
                <a:cs typeface="Sakkal Majalla" pitchFamily="2" charset="-78"/>
              </a:rPr>
              <a:t>يتمتع الموردين </a:t>
            </a:r>
            <a:r>
              <a:rPr lang="ar-DZ" sz="3200" b="1" smtClean="0">
                <a:solidFill>
                  <a:srgbClr val="C00000"/>
                </a:solidFill>
                <a:latin typeface="Sakkal Majalla" pitchFamily="2" charset="-78"/>
                <a:cs typeface="Sakkal Majalla" pitchFamily="2" charset="-78"/>
              </a:rPr>
              <a:t>بقدرة تفاوض كبيرة </a:t>
            </a:r>
            <a:r>
              <a:rPr lang="ar-DZ" sz="3200" b="1" smtClean="0">
                <a:latin typeface="Sakkal Majalla" pitchFamily="2" charset="-78"/>
                <a:cs typeface="Sakkal Majalla" pitchFamily="2" charset="-78"/>
              </a:rPr>
              <a:t>في حالات:</a:t>
            </a:r>
          </a:p>
          <a:p>
            <a:pPr algn="r" rtl="1">
              <a:lnSpc>
                <a:spcPct val="150000"/>
              </a:lnSpc>
              <a:spcAft>
                <a:spcPts val="1800"/>
              </a:spcAft>
              <a:buFont typeface="Wingdings" pitchFamily="2" charset="2"/>
              <a:buChar char="Ø"/>
            </a:pP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تمركزهم وقلة عددهم</a:t>
            </a:r>
            <a:r>
              <a:rPr lang="ar-DZ" sz="3200" b="1" smtClean="0">
                <a:latin typeface="Sakkal Majalla" pitchFamily="2" charset="-78"/>
                <a:cs typeface="Sakkal Majalla" pitchFamily="2" charset="-78"/>
              </a:rPr>
              <a:t>؛</a:t>
            </a:r>
          </a:p>
          <a:p>
            <a:pPr algn="r" rtl="1">
              <a:lnSpc>
                <a:spcPct val="150000"/>
              </a:lnSpc>
              <a:spcAft>
                <a:spcPts val="1800"/>
              </a:spcAft>
              <a:buFont typeface="Wingdings" pitchFamily="2" charset="2"/>
              <a:buChar char="Ø"/>
            </a:pP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تعدد زبائنهم  وتشتّتهم</a:t>
            </a:r>
            <a:r>
              <a:rPr lang="ar-DZ" sz="3200" b="1" smtClean="0">
                <a:latin typeface="Sakkal Majalla" pitchFamily="2" charset="-78"/>
                <a:cs typeface="Sakkal Majalla" pitchFamily="2" charset="-78"/>
              </a:rPr>
              <a:t>؛ </a:t>
            </a:r>
          </a:p>
          <a:p>
            <a:pPr marL="533400" indent="-533400" algn="r" rtl="1">
              <a:lnSpc>
                <a:spcPct val="150000"/>
              </a:lnSpc>
              <a:spcAft>
                <a:spcPts val="1800"/>
              </a:spcAft>
              <a:buFont typeface="Wingdings" pitchFamily="2" charset="2"/>
              <a:buChar char="Ø"/>
            </a:pPr>
            <a:r>
              <a:rPr lang="ar-DZ" sz="3200" b="1" smtClean="0">
                <a:solidFill>
                  <a:srgbClr val="0070C0"/>
                </a:solidFill>
                <a:latin typeface="Sakkal Majalla" pitchFamily="2" charset="-78"/>
                <a:cs typeface="Sakkal Majalla" pitchFamily="2" charset="-78"/>
              </a:rPr>
              <a:t>تكلفة التحوّل مرتفعة </a:t>
            </a:r>
            <a:r>
              <a:rPr lang="ar-DZ" sz="3200" b="1" smtClean="0">
                <a:latin typeface="Sakkal Majalla" pitchFamily="2" charset="-78"/>
                <a:cs typeface="Sakkal Majalla" pitchFamily="2" charset="-78"/>
              </a:rPr>
              <a:t>(التكلفة التي ينبغي أن  يتحملها الزبون لتغيير المورد)؛ </a:t>
            </a:r>
          </a:p>
          <a:p>
            <a:pPr marL="266700" indent="-171450" algn="r" rtl="1">
              <a:lnSpc>
                <a:spcPct val="150000"/>
              </a:lnSpc>
              <a:spcAft>
                <a:spcPts val="1800"/>
              </a:spcAft>
              <a:buFont typeface="Wingdings" pitchFamily="2" charset="2"/>
              <a:buChar char="Ø"/>
            </a:pPr>
            <a:r>
              <a:rPr lang="ar-DZ" sz="3200" b="1" smtClean="0">
                <a:latin typeface="Sakkal Majalla" pitchFamily="2" charset="-78"/>
                <a:cs typeface="Sakkal Majalla" pitchFamily="2" charset="-78"/>
              </a:rPr>
              <a:t>   يوجد </a:t>
            </a:r>
            <a:r>
              <a:rPr lang="ar-DZ" sz="3200" b="1" smtClean="0">
                <a:solidFill>
                  <a:srgbClr val="0070C0"/>
                </a:solidFill>
                <a:latin typeface="Sakkal Majalla" pitchFamily="2" charset="-78"/>
                <a:cs typeface="Sakkal Majalla" pitchFamily="2" charset="-78"/>
              </a:rPr>
              <a:t>تهديد الاندماج نحو الأمام </a:t>
            </a:r>
            <a:r>
              <a:rPr lang="ar-DZ" sz="3200" b="1" smtClean="0">
                <a:latin typeface="Sakkal Majalla" pitchFamily="2" charset="-78"/>
                <a:cs typeface="Sakkal Majalla" pitchFamily="2" charset="-78"/>
              </a:rPr>
              <a:t>من طرف الموردين.</a:t>
            </a:r>
            <a:endParaRPr lang="fr-FR" sz="3200" b="1">
              <a:latin typeface="Sakkal Majalla" pitchFamily="2" charset="-78"/>
              <a:cs typeface="Sakkal Majalla" pitchFamily="2" charset="-78"/>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70" y="-24"/>
            <a:ext cx="9001124" cy="6894195"/>
          </a:xfrm>
          <a:prstGeom prst="rect">
            <a:avLst/>
          </a:prstGeom>
        </p:spPr>
        <p:txBody>
          <a:bodyPr wrap="square">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lnSpc>
                <a:spcPct val="150000"/>
              </a:lnSpc>
              <a:spcAft>
                <a:spcPts val="600"/>
              </a:spcAft>
            </a:pPr>
            <a:r>
              <a:rPr lang="ar-DZ" sz="3200" b="1" smtClean="0">
                <a:solidFill>
                  <a:srgbClr val="C00000"/>
                </a:solidFill>
                <a:latin typeface="Sakkal Majalla" pitchFamily="2" charset="-78"/>
                <a:cs typeface="Sakkal Majalla" pitchFamily="2" charset="-78"/>
              </a:rPr>
              <a:t>تهديد المنتجات البديلة:  </a:t>
            </a:r>
            <a:r>
              <a:rPr lang="ar-DZ" sz="3200" b="1" smtClean="0">
                <a:latin typeface="Sakkal Majalla" pitchFamily="2" charset="-78"/>
                <a:cs typeface="Sakkal Majalla" pitchFamily="2" charset="-78"/>
              </a:rPr>
              <a:t>تمثل المنتجات البديلة خيارا آخر لعرض المؤسسات المتواجدة (</a:t>
            </a:r>
            <a:r>
              <a:rPr lang="fr-FR" sz="3200" b="1" smtClean="0">
                <a:solidFill>
                  <a:srgbClr val="0070C0"/>
                </a:solidFill>
                <a:latin typeface="Sakkal Majalla" pitchFamily="2" charset="-78"/>
                <a:cs typeface="Sakkal Majalla" pitchFamily="2" charset="-78"/>
              </a:rPr>
              <a:t>MP3</a:t>
            </a: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كبديل </a:t>
            </a:r>
            <a:r>
              <a:rPr lang="ar-DZ" sz="3200" b="1" smtClean="0">
                <a:latin typeface="Sakkal Majalla" pitchFamily="2" charset="-78"/>
                <a:cs typeface="Sakkal Majalla" pitchFamily="2" charset="-78"/>
              </a:rPr>
              <a:t>للقرض الظاغط </a:t>
            </a:r>
            <a:r>
              <a:rPr lang="fr-FR" sz="3200" b="1" smtClean="0">
                <a:solidFill>
                  <a:srgbClr val="0070C0"/>
                </a:solidFill>
                <a:latin typeface="Sakkal Majalla" pitchFamily="2" charset="-78"/>
                <a:cs typeface="Sakkal Majalla" pitchFamily="2" charset="-78"/>
              </a:rPr>
              <a:t>CD</a:t>
            </a:r>
            <a:r>
              <a:rPr lang="ar-DZ" sz="3200" b="1" smtClean="0">
                <a:latin typeface="Sakkal Majalla" pitchFamily="2" charset="-78"/>
                <a:cs typeface="Sakkal Majalla" pitchFamily="2" charset="-78"/>
              </a:rPr>
              <a:t>، </a:t>
            </a:r>
            <a:r>
              <a:rPr lang="ar-DZ" sz="3200" b="1" smtClean="0">
                <a:solidFill>
                  <a:srgbClr val="0070C0"/>
                </a:solidFill>
                <a:latin typeface="Sakkal Majalla" pitchFamily="2" charset="-78"/>
                <a:cs typeface="Sakkal Majalla" pitchFamily="2" charset="-78"/>
              </a:rPr>
              <a:t>سيارة كهربائية كبديل للسيارة بالبنزين</a:t>
            </a:r>
            <a:r>
              <a:rPr lang="ar-DZ" sz="3200" b="1" smtClean="0">
                <a:latin typeface="Sakkal Majalla" pitchFamily="2" charset="-78"/>
                <a:cs typeface="Sakkal Majalla" pitchFamily="2" charset="-78"/>
              </a:rPr>
              <a:t>).</a:t>
            </a:r>
          </a:p>
          <a:p>
            <a:pPr algn="r" rtl="1">
              <a:lnSpc>
                <a:spcPct val="150000"/>
              </a:lnSpc>
            </a:pPr>
            <a:r>
              <a:rPr lang="ar-DZ" sz="3200" b="1" smtClean="0">
                <a:latin typeface="Sakkal Majalla" pitchFamily="2" charset="-78"/>
                <a:cs typeface="Sakkal Majalla" pitchFamily="2" charset="-78"/>
              </a:rPr>
              <a:t>المنتجات البديلة تمثّل </a:t>
            </a:r>
            <a:r>
              <a:rPr lang="ar-DZ" sz="3200" b="1" smtClean="0">
                <a:solidFill>
                  <a:srgbClr val="0070C0"/>
                </a:solidFill>
                <a:latin typeface="Sakkal Majalla" pitchFamily="2" charset="-78"/>
                <a:cs typeface="Sakkal Majalla" pitchFamily="2" charset="-78"/>
              </a:rPr>
              <a:t>تهديد</a:t>
            </a:r>
            <a:r>
              <a:rPr lang="ar-DZ" sz="3200" b="1" smtClean="0">
                <a:latin typeface="Sakkal Majalla" pitchFamily="2" charset="-78"/>
                <a:cs typeface="Sakkal Majalla" pitchFamily="2" charset="-78"/>
              </a:rPr>
              <a:t> في حالة كون </a:t>
            </a:r>
            <a:r>
              <a:rPr lang="ar-DZ" sz="3200" b="1" smtClean="0">
                <a:solidFill>
                  <a:srgbClr val="0070C0"/>
                </a:solidFill>
                <a:latin typeface="Sakkal Majalla" pitchFamily="2" charset="-78"/>
                <a:cs typeface="Sakkal Majalla" pitchFamily="2" charset="-78"/>
              </a:rPr>
              <a:t>العلاقة قيمة/سعر  أعلى من تلك الخاصة بالعرض الموجود</a:t>
            </a:r>
            <a:r>
              <a:rPr lang="ar-DZ" sz="3200" b="1" smtClean="0">
                <a:latin typeface="Sakkal Majalla" pitchFamily="2" charset="-78"/>
                <a:cs typeface="Sakkal Majalla" pitchFamily="2" charset="-78"/>
              </a:rPr>
              <a:t>.</a:t>
            </a:r>
          </a:p>
          <a:p>
            <a:pPr marL="95250" algn="r" rtl="1">
              <a:lnSpc>
                <a:spcPct val="150000"/>
              </a:lnSpc>
            </a:pPr>
            <a:r>
              <a:rPr lang="ar-DZ" sz="3200" b="1" smtClean="0">
                <a:latin typeface="Sakkal Majalla" pitchFamily="2" charset="-78"/>
                <a:cs typeface="Sakkal Majalla" pitchFamily="2" charset="-78"/>
              </a:rPr>
              <a:t>إن كان البديل يمنح قيمة أعلى بسعر مساو أو أكثر نوعا ما، فإن التهديد جدّ قوي (</a:t>
            </a:r>
            <a:r>
              <a:rPr lang="fr-FR" sz="3200" b="1" smtClean="0">
                <a:solidFill>
                  <a:srgbClr val="0070C0"/>
                </a:solidFill>
                <a:latin typeface="Sakkal Majalla" pitchFamily="2" charset="-78"/>
                <a:cs typeface="Sakkal Majalla" pitchFamily="2" charset="-78"/>
              </a:rPr>
              <a:t>MP3</a:t>
            </a:r>
            <a:r>
              <a:rPr lang="ar-DZ" sz="3200" b="1" smtClean="0">
                <a:solidFill>
                  <a:srgbClr val="0070C0"/>
                </a:solidFill>
                <a:latin typeface="Sakkal Majalla" pitchFamily="2" charset="-78"/>
                <a:cs typeface="Sakkal Majalla" pitchFamily="2" charset="-78"/>
              </a:rPr>
              <a:t> </a:t>
            </a:r>
            <a:r>
              <a:rPr lang="ar-DZ" sz="3200" b="1" smtClean="0">
                <a:latin typeface="Sakkal Majalla" pitchFamily="2" charset="-78"/>
                <a:cs typeface="Sakkal Majalla" pitchFamily="2" charset="-78"/>
              </a:rPr>
              <a:t>مقارنة بــ </a:t>
            </a:r>
            <a:r>
              <a:rPr lang="fr-FR" sz="3200" b="1" smtClean="0">
                <a:solidFill>
                  <a:srgbClr val="0070C0"/>
                </a:solidFill>
                <a:latin typeface="Sakkal Majalla" pitchFamily="2" charset="-78"/>
                <a:cs typeface="Sakkal Majalla" pitchFamily="2" charset="-78"/>
              </a:rPr>
              <a:t>CD</a:t>
            </a:r>
            <a:r>
              <a:rPr lang="ar-DZ" sz="3200" b="1" smtClean="0">
                <a:latin typeface="Sakkal Majalla" pitchFamily="2" charset="-78"/>
                <a:cs typeface="Sakkal Majalla" pitchFamily="2" charset="-78"/>
              </a:rPr>
              <a:t>)؛ وفي حالة العكس، إن كانت الزيادة في القيمة متناسبة وحتى أقل من الزيادة في السعر  فإن الخطر ضعيف (ال</a:t>
            </a:r>
            <a:r>
              <a:rPr lang="ar-DZ" sz="3200" b="1" smtClean="0">
                <a:solidFill>
                  <a:srgbClr val="0070C0"/>
                </a:solidFill>
                <a:latin typeface="Sakkal Majalla" pitchFamily="2" charset="-78"/>
                <a:cs typeface="Sakkal Majalla" pitchFamily="2" charset="-78"/>
              </a:rPr>
              <a:t>سيارة الكهربائية </a:t>
            </a:r>
            <a:r>
              <a:rPr lang="ar-DZ" sz="3200" b="1" smtClean="0">
                <a:latin typeface="Sakkal Majalla" pitchFamily="2" charset="-78"/>
                <a:cs typeface="Sakkal Majalla" pitchFamily="2" charset="-78"/>
              </a:rPr>
              <a:t>مقارنة</a:t>
            </a:r>
            <a:r>
              <a:rPr lang="ar-DZ" sz="3200" b="1" smtClean="0">
                <a:solidFill>
                  <a:srgbClr val="0070C0"/>
                </a:solidFill>
                <a:latin typeface="Sakkal Majalla" pitchFamily="2" charset="-78"/>
                <a:cs typeface="Sakkal Majalla" pitchFamily="2" charset="-78"/>
              </a:rPr>
              <a:t> بالسيارة بالبنزين</a:t>
            </a:r>
            <a:r>
              <a:rPr lang="ar-DZ" sz="3200" b="1" smtClean="0">
                <a:latin typeface="Sakkal Majalla" pitchFamily="2" charset="-78"/>
                <a:cs typeface="Sakkal Majalla" pitchFamily="2" charset="-78"/>
              </a:rPr>
              <a:t>).</a:t>
            </a:r>
            <a:endParaRPr lang="fr-FR" sz="3200" b="1">
              <a:latin typeface="Sakkal Majalla" pitchFamily="2" charset="-78"/>
              <a:cs typeface="Sakkal Majalla" pitchFamily="2" charset="-78"/>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6.0.3"/>
  <p:tag name="AS_OS" val="Microsoft Windows NT 10.0.17763.0"/>
  <p:tag name="AS_RELEASE_DATE" val="2022.03.14"/>
  <p:tag name="AS_TITLE" val="Aspose.Slides for .NET5"/>
  <p:tag name="AS_VERSION" val="22.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1402</Words>
  <Application>Aspose.Slides for .NET</Application>
  <PresentationFormat>Affichage à l'écran (4:3)</PresentationFormat>
  <Paragraphs>85</Paragraphs>
  <Slides>19</Slides>
  <Notes>2</Notes>
  <HiddenSlides>0</HiddenSlides>
  <MMClips>0</MMClips>
  <ScaleCrop>false</ScaleCrop>
  <HeadingPairs>
    <vt:vector size="4" baseType="variant">
      <vt:variant>
        <vt:lpstr>Thème</vt:lpstr>
      </vt:variant>
      <vt:variant>
        <vt:i4>5</vt:i4>
      </vt:variant>
      <vt:variant>
        <vt:lpstr>Titres des diapositives</vt:lpstr>
      </vt:variant>
      <vt:variant>
        <vt:i4>19</vt:i4>
      </vt:variant>
    </vt:vector>
  </HeadingPairs>
  <TitlesOfParts>
    <vt:vector size="24" baseType="lpstr">
      <vt:lpstr>Office Theme</vt:lpstr>
      <vt:lpstr>Thème Office</vt:lpstr>
      <vt:lpstr>Thème Office</vt:lpstr>
      <vt:lpstr>Thème Office</vt:lpstr>
      <vt:lpstr>Thème Office</vt:lpstr>
      <vt:lpstr>مقاربة بورتر كأداة تحليل استراتيجية</vt:lpstr>
      <vt:lpstr>Diapositive 2</vt:lpstr>
      <vt:lpstr>Les cinq forces de Porter</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مقاربة بورتر كأداة تحليل استراتيجية</dc:title>
  <dc:creator>Aris-Tasnim</dc:creator>
  <cp:lastModifiedBy>Aris-Tasnim</cp:lastModifiedBy>
  <cp:revision>1</cp:revision>
  <cp:lastPrinted>2022-04-14T12:16:37Z</cp:lastPrinted>
  <dcterms:created xsi:type="dcterms:W3CDTF">2022-04-14T12:16:37Z</dcterms:created>
  <dcterms:modified xsi:type="dcterms:W3CDTF">2022-04-14T12:25:00Z</dcterms:modified>
</cp:coreProperties>
</file>