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76" r:id="rId3"/>
    <p:sldId id="271" r:id="rId4"/>
    <p:sldId id="272" r:id="rId5"/>
    <p:sldId id="273" r:id="rId6"/>
    <p:sldId id="258" r:id="rId7"/>
    <p:sldId id="259" r:id="rId8"/>
    <p:sldId id="260" r:id="rId9"/>
    <p:sldId id="261" r:id="rId10"/>
    <p:sldId id="262" r:id="rId11"/>
    <p:sldId id="264" r:id="rId12"/>
    <p:sldId id="265" r:id="rId13"/>
    <p:sldId id="274" r:id="rId14"/>
    <p:sldId id="267" r:id="rId15"/>
    <p:sldId id="26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C6489A-4016-41B6-B7E1-AAC349B348F6}" type="doc">
      <dgm:prSet loTypeId="urn:microsoft.com/office/officeart/2005/8/layout/venn1" loCatId="relationship" qsTypeId="urn:microsoft.com/office/officeart/2005/8/quickstyle/3d5" qsCatId="3D" csTypeId="urn:microsoft.com/office/officeart/2005/8/colors/colorful1" csCatId="colorful" phldr="1"/>
      <dgm:spPr/>
    </dgm:pt>
    <dgm:pt modelId="{DA242084-8D66-41A9-8CAB-FFD80E19FDB0}">
      <dgm:prSet phldrT="[Texte]" custT="1"/>
      <dgm:spPr/>
      <dgm:t>
        <a:bodyPr/>
        <a:lstStyle/>
        <a:p>
          <a:r>
            <a:rPr lang="ar-DZ" sz="3600" dirty="0" smtClean="0">
              <a:latin typeface="Arabic Typesetting" panose="03020402040406030203" pitchFamily="66" charset="-78"/>
              <a:cs typeface="Arabic Typesetting" panose="03020402040406030203" pitchFamily="66" charset="-78"/>
            </a:rPr>
            <a:t>البعد الاجتماعي</a:t>
          </a:r>
          <a:endParaRPr lang="fr-FR" sz="3600" dirty="0">
            <a:latin typeface="Arabic Typesetting" panose="03020402040406030203" pitchFamily="66" charset="-78"/>
            <a:cs typeface="Arabic Typesetting" panose="03020402040406030203" pitchFamily="66" charset="-78"/>
          </a:endParaRPr>
        </a:p>
      </dgm:t>
    </dgm:pt>
    <dgm:pt modelId="{CE7AE6C5-497B-4D15-AD0D-5CC2DD570181}" type="parTrans" cxnId="{0FDB494E-D6E6-4F19-B389-70FA0DAE0133}">
      <dgm:prSet/>
      <dgm:spPr/>
      <dgm:t>
        <a:bodyPr/>
        <a:lstStyle/>
        <a:p>
          <a:endParaRPr lang="fr-FR"/>
        </a:p>
      </dgm:t>
    </dgm:pt>
    <dgm:pt modelId="{1A4CF936-3EB2-4C70-A772-6117E67E6E90}" type="sibTrans" cxnId="{0FDB494E-D6E6-4F19-B389-70FA0DAE0133}">
      <dgm:prSet/>
      <dgm:spPr/>
      <dgm:t>
        <a:bodyPr/>
        <a:lstStyle/>
        <a:p>
          <a:endParaRPr lang="fr-FR"/>
        </a:p>
      </dgm:t>
    </dgm:pt>
    <dgm:pt modelId="{02440716-60B2-4BE7-9EDF-E9387F8120B3}">
      <dgm:prSet phldrT="[Texte]"/>
      <dgm:spPr/>
      <dgm:t>
        <a:bodyPr/>
        <a:lstStyle/>
        <a:p>
          <a:r>
            <a:rPr lang="ar-DZ" dirty="0" smtClean="0">
              <a:latin typeface="Arabic Typesetting" panose="03020402040406030203" pitchFamily="66" charset="-78"/>
              <a:cs typeface="Arabic Typesetting" panose="03020402040406030203" pitchFamily="66" charset="-78"/>
            </a:rPr>
            <a:t>البعد الاقتصادي</a:t>
          </a:r>
          <a:endParaRPr lang="fr-FR" dirty="0">
            <a:latin typeface="Arabic Typesetting" panose="03020402040406030203" pitchFamily="66" charset="-78"/>
            <a:cs typeface="Arabic Typesetting" panose="03020402040406030203" pitchFamily="66" charset="-78"/>
          </a:endParaRPr>
        </a:p>
      </dgm:t>
    </dgm:pt>
    <dgm:pt modelId="{ABD7BE31-A932-457C-8110-FAA2C9DA552C}" type="parTrans" cxnId="{853542B1-906E-437D-AC4C-817BD6E31EF6}">
      <dgm:prSet/>
      <dgm:spPr/>
      <dgm:t>
        <a:bodyPr/>
        <a:lstStyle/>
        <a:p>
          <a:endParaRPr lang="fr-FR"/>
        </a:p>
      </dgm:t>
    </dgm:pt>
    <dgm:pt modelId="{BFB1C18C-69B2-4EBF-A1C9-F4C9E2FFDB81}" type="sibTrans" cxnId="{853542B1-906E-437D-AC4C-817BD6E31EF6}">
      <dgm:prSet/>
      <dgm:spPr/>
      <dgm:t>
        <a:bodyPr/>
        <a:lstStyle/>
        <a:p>
          <a:endParaRPr lang="fr-FR"/>
        </a:p>
      </dgm:t>
    </dgm:pt>
    <dgm:pt modelId="{C1917C7C-C48F-4D38-B6CC-67C6172D0FD2}">
      <dgm:prSet phldrT="[Texte]"/>
      <dgm:spPr/>
      <dgm:t>
        <a:bodyPr/>
        <a:lstStyle/>
        <a:p>
          <a:r>
            <a:rPr lang="ar-DZ" dirty="0" smtClean="0">
              <a:latin typeface="Arabic Typesetting" panose="03020402040406030203" pitchFamily="66" charset="-78"/>
              <a:cs typeface="Arabic Typesetting" panose="03020402040406030203" pitchFamily="66" charset="-78"/>
            </a:rPr>
            <a:t>البعد البيئي</a:t>
          </a:r>
          <a:endParaRPr lang="fr-FR" dirty="0">
            <a:latin typeface="Arabic Typesetting" panose="03020402040406030203" pitchFamily="66" charset="-78"/>
            <a:cs typeface="Arabic Typesetting" panose="03020402040406030203" pitchFamily="66" charset="-78"/>
          </a:endParaRPr>
        </a:p>
      </dgm:t>
    </dgm:pt>
    <dgm:pt modelId="{E34B28D0-E571-4577-84F3-2A520E6E679A}" type="parTrans" cxnId="{880344F2-5098-47F9-B785-ED4EF46B2EAC}">
      <dgm:prSet/>
      <dgm:spPr/>
      <dgm:t>
        <a:bodyPr/>
        <a:lstStyle/>
        <a:p>
          <a:endParaRPr lang="fr-FR"/>
        </a:p>
      </dgm:t>
    </dgm:pt>
    <dgm:pt modelId="{C0EA092A-8F20-4FEE-B2AF-75FAE88D706D}" type="sibTrans" cxnId="{880344F2-5098-47F9-B785-ED4EF46B2EAC}">
      <dgm:prSet/>
      <dgm:spPr/>
      <dgm:t>
        <a:bodyPr/>
        <a:lstStyle/>
        <a:p>
          <a:endParaRPr lang="fr-FR"/>
        </a:p>
      </dgm:t>
    </dgm:pt>
    <dgm:pt modelId="{6ADCEDBB-4339-4E9A-8091-FA5F821CDE7C}" type="pres">
      <dgm:prSet presAssocID="{AFC6489A-4016-41B6-B7E1-AAC349B348F6}" presName="compositeShape" presStyleCnt="0">
        <dgm:presLayoutVars>
          <dgm:chMax val="7"/>
          <dgm:dir/>
          <dgm:resizeHandles val="exact"/>
        </dgm:presLayoutVars>
      </dgm:prSet>
      <dgm:spPr/>
    </dgm:pt>
    <dgm:pt modelId="{F49AF669-3129-4AF2-9F58-2993F66B46AE}" type="pres">
      <dgm:prSet presAssocID="{DA242084-8D66-41A9-8CAB-FFD80E19FDB0}" presName="circ1" presStyleLbl="vennNode1" presStyleIdx="0" presStyleCnt="3"/>
      <dgm:spPr/>
      <dgm:t>
        <a:bodyPr/>
        <a:lstStyle/>
        <a:p>
          <a:endParaRPr lang="fr-FR"/>
        </a:p>
      </dgm:t>
    </dgm:pt>
    <dgm:pt modelId="{1CE54224-0694-476C-B148-7ADE7CCBFC87}" type="pres">
      <dgm:prSet presAssocID="{DA242084-8D66-41A9-8CAB-FFD80E19FDB0}" presName="circ1Tx" presStyleLbl="revTx" presStyleIdx="0" presStyleCnt="0">
        <dgm:presLayoutVars>
          <dgm:chMax val="0"/>
          <dgm:chPref val="0"/>
          <dgm:bulletEnabled val="1"/>
        </dgm:presLayoutVars>
      </dgm:prSet>
      <dgm:spPr/>
      <dgm:t>
        <a:bodyPr/>
        <a:lstStyle/>
        <a:p>
          <a:endParaRPr lang="fr-FR"/>
        </a:p>
      </dgm:t>
    </dgm:pt>
    <dgm:pt modelId="{533F37AD-7130-4398-9A00-0279A928E26B}" type="pres">
      <dgm:prSet presAssocID="{02440716-60B2-4BE7-9EDF-E9387F8120B3}" presName="circ2" presStyleLbl="vennNode1" presStyleIdx="1" presStyleCnt="3" custLinFactNeighborX="-440" custLinFactNeighborY="138"/>
      <dgm:spPr/>
      <dgm:t>
        <a:bodyPr/>
        <a:lstStyle/>
        <a:p>
          <a:endParaRPr lang="fr-FR"/>
        </a:p>
      </dgm:t>
    </dgm:pt>
    <dgm:pt modelId="{434EA8A2-4B22-488B-873B-87CBAD3ED35F}" type="pres">
      <dgm:prSet presAssocID="{02440716-60B2-4BE7-9EDF-E9387F8120B3}" presName="circ2Tx" presStyleLbl="revTx" presStyleIdx="0" presStyleCnt="0">
        <dgm:presLayoutVars>
          <dgm:chMax val="0"/>
          <dgm:chPref val="0"/>
          <dgm:bulletEnabled val="1"/>
        </dgm:presLayoutVars>
      </dgm:prSet>
      <dgm:spPr/>
      <dgm:t>
        <a:bodyPr/>
        <a:lstStyle/>
        <a:p>
          <a:endParaRPr lang="fr-FR"/>
        </a:p>
      </dgm:t>
    </dgm:pt>
    <dgm:pt modelId="{FD463B62-27AA-4BBE-97F3-EFD2F9FBBFFD}" type="pres">
      <dgm:prSet presAssocID="{C1917C7C-C48F-4D38-B6CC-67C6172D0FD2}" presName="circ3" presStyleLbl="vennNode1" presStyleIdx="2" presStyleCnt="3"/>
      <dgm:spPr/>
      <dgm:t>
        <a:bodyPr/>
        <a:lstStyle/>
        <a:p>
          <a:endParaRPr lang="fr-FR"/>
        </a:p>
      </dgm:t>
    </dgm:pt>
    <dgm:pt modelId="{E0823EF8-4641-42CC-ADF9-46CADF280D73}" type="pres">
      <dgm:prSet presAssocID="{C1917C7C-C48F-4D38-B6CC-67C6172D0FD2}" presName="circ3Tx" presStyleLbl="revTx" presStyleIdx="0" presStyleCnt="0">
        <dgm:presLayoutVars>
          <dgm:chMax val="0"/>
          <dgm:chPref val="0"/>
          <dgm:bulletEnabled val="1"/>
        </dgm:presLayoutVars>
      </dgm:prSet>
      <dgm:spPr/>
      <dgm:t>
        <a:bodyPr/>
        <a:lstStyle/>
        <a:p>
          <a:endParaRPr lang="fr-FR"/>
        </a:p>
      </dgm:t>
    </dgm:pt>
  </dgm:ptLst>
  <dgm:cxnLst>
    <dgm:cxn modelId="{0FDB494E-D6E6-4F19-B389-70FA0DAE0133}" srcId="{AFC6489A-4016-41B6-B7E1-AAC349B348F6}" destId="{DA242084-8D66-41A9-8CAB-FFD80E19FDB0}" srcOrd="0" destOrd="0" parTransId="{CE7AE6C5-497B-4D15-AD0D-5CC2DD570181}" sibTransId="{1A4CF936-3EB2-4C70-A772-6117E67E6E90}"/>
    <dgm:cxn modelId="{DA24237B-108A-4303-B50C-9A8B1D9938D9}" type="presOf" srcId="{02440716-60B2-4BE7-9EDF-E9387F8120B3}" destId="{533F37AD-7130-4398-9A00-0279A928E26B}" srcOrd="0" destOrd="0" presId="urn:microsoft.com/office/officeart/2005/8/layout/venn1"/>
    <dgm:cxn modelId="{816DF793-FAA8-4DBB-8682-029D86DAF1E0}" type="presOf" srcId="{DA242084-8D66-41A9-8CAB-FFD80E19FDB0}" destId="{F49AF669-3129-4AF2-9F58-2993F66B46AE}" srcOrd="0" destOrd="0" presId="urn:microsoft.com/office/officeart/2005/8/layout/venn1"/>
    <dgm:cxn modelId="{F1BA5167-B26C-49DF-8768-03DA8F86922E}" type="presOf" srcId="{02440716-60B2-4BE7-9EDF-E9387F8120B3}" destId="{434EA8A2-4B22-488B-873B-87CBAD3ED35F}" srcOrd="1" destOrd="0" presId="urn:microsoft.com/office/officeart/2005/8/layout/venn1"/>
    <dgm:cxn modelId="{B638E2E6-AE28-4FDF-A520-816367DA1565}" type="presOf" srcId="{C1917C7C-C48F-4D38-B6CC-67C6172D0FD2}" destId="{FD463B62-27AA-4BBE-97F3-EFD2F9FBBFFD}" srcOrd="0" destOrd="0" presId="urn:microsoft.com/office/officeart/2005/8/layout/venn1"/>
    <dgm:cxn modelId="{93553B92-9DAA-42EF-98FC-4A6F339E46A9}" type="presOf" srcId="{C1917C7C-C48F-4D38-B6CC-67C6172D0FD2}" destId="{E0823EF8-4641-42CC-ADF9-46CADF280D73}" srcOrd="1" destOrd="0" presId="urn:microsoft.com/office/officeart/2005/8/layout/venn1"/>
    <dgm:cxn modelId="{853542B1-906E-437D-AC4C-817BD6E31EF6}" srcId="{AFC6489A-4016-41B6-B7E1-AAC349B348F6}" destId="{02440716-60B2-4BE7-9EDF-E9387F8120B3}" srcOrd="1" destOrd="0" parTransId="{ABD7BE31-A932-457C-8110-FAA2C9DA552C}" sibTransId="{BFB1C18C-69B2-4EBF-A1C9-F4C9E2FFDB81}"/>
    <dgm:cxn modelId="{880344F2-5098-47F9-B785-ED4EF46B2EAC}" srcId="{AFC6489A-4016-41B6-B7E1-AAC349B348F6}" destId="{C1917C7C-C48F-4D38-B6CC-67C6172D0FD2}" srcOrd="2" destOrd="0" parTransId="{E34B28D0-E571-4577-84F3-2A520E6E679A}" sibTransId="{C0EA092A-8F20-4FEE-B2AF-75FAE88D706D}"/>
    <dgm:cxn modelId="{5F7E7802-AC6B-4BFF-B594-B00E2012462E}" type="presOf" srcId="{AFC6489A-4016-41B6-B7E1-AAC349B348F6}" destId="{6ADCEDBB-4339-4E9A-8091-FA5F821CDE7C}" srcOrd="0" destOrd="0" presId="urn:microsoft.com/office/officeart/2005/8/layout/venn1"/>
    <dgm:cxn modelId="{7FD78EFB-B091-4A5E-B01E-9EC8AA4F66F8}" type="presOf" srcId="{DA242084-8D66-41A9-8CAB-FFD80E19FDB0}" destId="{1CE54224-0694-476C-B148-7ADE7CCBFC87}" srcOrd="1" destOrd="0" presId="urn:microsoft.com/office/officeart/2005/8/layout/venn1"/>
    <dgm:cxn modelId="{7B73AAD7-BCFF-4825-BF6F-8C44ADBB306D}" type="presParOf" srcId="{6ADCEDBB-4339-4E9A-8091-FA5F821CDE7C}" destId="{F49AF669-3129-4AF2-9F58-2993F66B46AE}" srcOrd="0" destOrd="0" presId="urn:microsoft.com/office/officeart/2005/8/layout/venn1"/>
    <dgm:cxn modelId="{64156370-9666-4599-93A4-D2397DF10A57}" type="presParOf" srcId="{6ADCEDBB-4339-4E9A-8091-FA5F821CDE7C}" destId="{1CE54224-0694-476C-B148-7ADE7CCBFC87}" srcOrd="1" destOrd="0" presId="urn:microsoft.com/office/officeart/2005/8/layout/venn1"/>
    <dgm:cxn modelId="{EFB28A58-AA4C-4CE9-8696-476306299D6F}" type="presParOf" srcId="{6ADCEDBB-4339-4E9A-8091-FA5F821CDE7C}" destId="{533F37AD-7130-4398-9A00-0279A928E26B}" srcOrd="2" destOrd="0" presId="urn:microsoft.com/office/officeart/2005/8/layout/venn1"/>
    <dgm:cxn modelId="{0C33962F-2DC2-443D-B91E-5CA5D2FEDB66}" type="presParOf" srcId="{6ADCEDBB-4339-4E9A-8091-FA5F821CDE7C}" destId="{434EA8A2-4B22-488B-873B-87CBAD3ED35F}" srcOrd="3" destOrd="0" presId="urn:microsoft.com/office/officeart/2005/8/layout/venn1"/>
    <dgm:cxn modelId="{9809AE16-E95C-4311-B2B7-558A373FA633}" type="presParOf" srcId="{6ADCEDBB-4339-4E9A-8091-FA5F821CDE7C}" destId="{FD463B62-27AA-4BBE-97F3-EFD2F9FBBFFD}" srcOrd="4" destOrd="0" presId="urn:microsoft.com/office/officeart/2005/8/layout/venn1"/>
    <dgm:cxn modelId="{AB4ED075-D57C-468A-822D-040DC81F01B4}" type="presParOf" srcId="{6ADCEDBB-4339-4E9A-8091-FA5F821CDE7C}" destId="{E0823EF8-4641-42CC-ADF9-46CADF280D73}"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FC92FF-C250-4E92-A5D7-4A53F147A318}" type="doc">
      <dgm:prSet loTypeId="urn:microsoft.com/office/officeart/2005/8/layout/pyramid2" loCatId="list" qsTypeId="urn:microsoft.com/office/officeart/2005/8/quickstyle/3d5" qsCatId="3D" csTypeId="urn:microsoft.com/office/officeart/2005/8/colors/colorful5" csCatId="colorful" phldr="1"/>
      <dgm:spPr/>
    </dgm:pt>
    <dgm:pt modelId="{F4570069-C523-47E2-B6CE-19CCC833EF01}">
      <dgm:prSet custT="1"/>
      <dgm:spPr/>
      <dgm:t>
        <a:bodyPr/>
        <a:lstStyle/>
        <a:p>
          <a:r>
            <a:rPr lang="ar-SA" sz="2000" b="1" dirty="0" smtClean="0">
              <a:latin typeface="Traditional Arabic" panose="02020603050405020304" pitchFamily="18" charset="-78"/>
              <a:cs typeface="Traditional Arabic" panose="02020603050405020304" pitchFamily="18" charset="-78"/>
            </a:rPr>
            <a:t>الحوار مع الأطراف ذات المصلحة وتحديد رهانات المؤسسة</a:t>
          </a:r>
          <a:endParaRPr lang="en-US" sz="2000" b="1" dirty="0">
            <a:latin typeface="Traditional Arabic" panose="02020603050405020304" pitchFamily="18" charset="-78"/>
            <a:cs typeface="Traditional Arabic" panose="02020603050405020304" pitchFamily="18" charset="-78"/>
          </a:endParaRPr>
        </a:p>
      </dgm:t>
    </dgm:pt>
    <dgm:pt modelId="{973FE6AE-43CF-4AD4-B8EC-EA851D68BC46}" type="parTrans" cxnId="{B47B09A4-B445-47E0-BD6D-C46F1465CA7D}">
      <dgm:prSet/>
      <dgm:spPr/>
      <dgm:t>
        <a:bodyPr/>
        <a:lstStyle/>
        <a:p>
          <a:endParaRPr lang="en-US"/>
        </a:p>
      </dgm:t>
    </dgm:pt>
    <dgm:pt modelId="{5E94CA22-2E18-4A96-9031-0AF133ACB40B}" type="sibTrans" cxnId="{B47B09A4-B445-47E0-BD6D-C46F1465CA7D}">
      <dgm:prSet/>
      <dgm:spPr/>
      <dgm:t>
        <a:bodyPr/>
        <a:lstStyle/>
        <a:p>
          <a:endParaRPr lang="en-US"/>
        </a:p>
      </dgm:t>
    </dgm:pt>
    <dgm:pt modelId="{16428DEC-1EC6-4042-A3A7-84EFEA011A42}">
      <dgm:prSet custT="1"/>
      <dgm:spPr/>
      <dgm:t>
        <a:bodyPr/>
        <a:lstStyle/>
        <a:p>
          <a:pPr rtl="1"/>
          <a:r>
            <a:rPr lang="ar-SA" sz="2400" b="1" dirty="0" smtClean="0">
              <a:latin typeface="Traditional Arabic" panose="02020603050405020304" pitchFamily="18" charset="-78"/>
              <a:cs typeface="Traditional Arabic" panose="02020603050405020304" pitchFamily="18" charset="-78"/>
            </a:rPr>
            <a:t>العمل على تحديد سياسة واضحة للتنمية المستدامة</a:t>
          </a:r>
          <a:endParaRPr lang="en-US" sz="2400" dirty="0">
            <a:latin typeface="Traditional Arabic" panose="02020603050405020304" pitchFamily="18" charset="-78"/>
            <a:cs typeface="Traditional Arabic" panose="02020603050405020304" pitchFamily="18" charset="-78"/>
          </a:endParaRPr>
        </a:p>
      </dgm:t>
    </dgm:pt>
    <dgm:pt modelId="{05718300-AE1A-44BC-9834-6CD6D745AC20}" type="parTrans" cxnId="{F848D11F-71C6-4C3C-BB63-EEF3BE57DBFA}">
      <dgm:prSet/>
      <dgm:spPr/>
      <dgm:t>
        <a:bodyPr/>
        <a:lstStyle/>
        <a:p>
          <a:endParaRPr lang="en-US"/>
        </a:p>
      </dgm:t>
    </dgm:pt>
    <dgm:pt modelId="{2A537079-13CB-41C6-8D49-BD5EB73C0B7A}" type="sibTrans" cxnId="{F848D11F-71C6-4C3C-BB63-EEF3BE57DBFA}">
      <dgm:prSet/>
      <dgm:spPr/>
      <dgm:t>
        <a:bodyPr/>
        <a:lstStyle/>
        <a:p>
          <a:endParaRPr lang="en-US"/>
        </a:p>
      </dgm:t>
    </dgm:pt>
    <dgm:pt modelId="{321F9CB2-9287-45DD-8201-5CC06F15A2EE}">
      <dgm:prSet custT="1"/>
      <dgm:spPr/>
      <dgm:t>
        <a:bodyPr/>
        <a:lstStyle/>
        <a:p>
          <a:r>
            <a:rPr lang="ar-SA" sz="2400" b="1" dirty="0" smtClean="0">
              <a:latin typeface="Traditional Arabic" panose="02020603050405020304" pitchFamily="18" charset="-78"/>
              <a:cs typeface="Traditional Arabic" panose="02020603050405020304" pitchFamily="18" charset="-78"/>
            </a:rPr>
            <a:t>نشر وتبليغ سياسة التنمية المستدامة</a:t>
          </a:r>
          <a:endParaRPr lang="en-US" sz="2400" dirty="0">
            <a:latin typeface="Traditional Arabic" panose="02020603050405020304" pitchFamily="18" charset="-78"/>
            <a:cs typeface="Traditional Arabic" panose="02020603050405020304" pitchFamily="18" charset="-78"/>
          </a:endParaRPr>
        </a:p>
      </dgm:t>
    </dgm:pt>
    <dgm:pt modelId="{21B4803A-13C4-44C3-808F-0E933BB84045}" type="parTrans" cxnId="{5B3A9BAD-21E6-40A7-B1A0-788F769122BE}">
      <dgm:prSet/>
      <dgm:spPr/>
      <dgm:t>
        <a:bodyPr/>
        <a:lstStyle/>
        <a:p>
          <a:endParaRPr lang="en-US"/>
        </a:p>
      </dgm:t>
    </dgm:pt>
    <dgm:pt modelId="{97E6F8CC-A8E9-41E7-97E7-9A79AB06F488}" type="sibTrans" cxnId="{5B3A9BAD-21E6-40A7-B1A0-788F769122BE}">
      <dgm:prSet/>
      <dgm:spPr/>
      <dgm:t>
        <a:bodyPr/>
        <a:lstStyle/>
        <a:p>
          <a:endParaRPr lang="en-US"/>
        </a:p>
      </dgm:t>
    </dgm:pt>
    <dgm:pt modelId="{3A9F9048-EC88-4B39-B764-3B303E573F86}">
      <dgm:prSet custT="1"/>
      <dgm:spPr/>
      <dgm:t>
        <a:bodyPr/>
        <a:lstStyle/>
        <a:p>
          <a:r>
            <a:rPr lang="ar-SA" sz="2400" b="1" dirty="0" smtClean="0">
              <a:latin typeface="Traditional Arabic" panose="02020603050405020304" pitchFamily="18" charset="-78"/>
              <a:cs typeface="Traditional Arabic" panose="02020603050405020304" pitchFamily="18" charset="-78"/>
            </a:rPr>
            <a:t>مراقبة مختلف الخطوات</a:t>
          </a:r>
          <a:endParaRPr lang="en-US" sz="2400" dirty="0">
            <a:latin typeface="Traditional Arabic" panose="02020603050405020304" pitchFamily="18" charset="-78"/>
            <a:cs typeface="Traditional Arabic" panose="02020603050405020304" pitchFamily="18" charset="-78"/>
          </a:endParaRPr>
        </a:p>
      </dgm:t>
    </dgm:pt>
    <dgm:pt modelId="{AA8DCD9E-8BEC-4E58-8716-5FF1C228B0B7}" type="parTrans" cxnId="{222A3E7B-AC0B-4652-9BD8-D9ADA0ECDB1B}">
      <dgm:prSet/>
      <dgm:spPr/>
      <dgm:t>
        <a:bodyPr/>
        <a:lstStyle/>
        <a:p>
          <a:endParaRPr lang="en-US"/>
        </a:p>
      </dgm:t>
    </dgm:pt>
    <dgm:pt modelId="{FD12EE62-970A-4D67-8E44-BB056EAAEDC9}" type="sibTrans" cxnId="{222A3E7B-AC0B-4652-9BD8-D9ADA0ECDB1B}">
      <dgm:prSet/>
      <dgm:spPr/>
      <dgm:t>
        <a:bodyPr/>
        <a:lstStyle/>
        <a:p>
          <a:endParaRPr lang="en-US"/>
        </a:p>
      </dgm:t>
    </dgm:pt>
    <dgm:pt modelId="{E2ED1635-A63A-460B-A5B9-BCADAB353D7D}" type="pres">
      <dgm:prSet presAssocID="{1CFC92FF-C250-4E92-A5D7-4A53F147A318}" presName="compositeShape" presStyleCnt="0">
        <dgm:presLayoutVars>
          <dgm:dir/>
          <dgm:resizeHandles/>
        </dgm:presLayoutVars>
      </dgm:prSet>
      <dgm:spPr/>
    </dgm:pt>
    <dgm:pt modelId="{3EEED104-48BF-4BAF-B74C-1C44E71FF591}" type="pres">
      <dgm:prSet presAssocID="{1CFC92FF-C250-4E92-A5D7-4A53F147A318}" presName="pyramid" presStyleLbl="node1" presStyleIdx="0" presStyleCnt="1" custScaleX="81675"/>
      <dgm:spPr/>
    </dgm:pt>
    <dgm:pt modelId="{3C83E91F-9898-4052-A776-3B97224D4EEF}" type="pres">
      <dgm:prSet presAssocID="{1CFC92FF-C250-4E92-A5D7-4A53F147A318}" presName="theList" presStyleCnt="0"/>
      <dgm:spPr/>
    </dgm:pt>
    <dgm:pt modelId="{571FF719-9BDD-41DA-9062-97B06D1BE9F8}" type="pres">
      <dgm:prSet presAssocID="{F4570069-C523-47E2-B6CE-19CCC833EF01}" presName="aNode" presStyleLbl="fgAcc1" presStyleIdx="0" presStyleCnt="4" custLinFactNeighborX="-525" custLinFactNeighborY="-32922">
        <dgm:presLayoutVars>
          <dgm:bulletEnabled val="1"/>
        </dgm:presLayoutVars>
      </dgm:prSet>
      <dgm:spPr/>
      <dgm:t>
        <a:bodyPr/>
        <a:lstStyle/>
        <a:p>
          <a:endParaRPr lang="en-US"/>
        </a:p>
      </dgm:t>
    </dgm:pt>
    <dgm:pt modelId="{C96203D1-21E5-4B14-B54B-DBB2046FC565}" type="pres">
      <dgm:prSet presAssocID="{F4570069-C523-47E2-B6CE-19CCC833EF01}" presName="aSpace" presStyleCnt="0"/>
      <dgm:spPr/>
    </dgm:pt>
    <dgm:pt modelId="{C56A17CA-584A-4D88-B93A-3ADF4F0EBF82}" type="pres">
      <dgm:prSet presAssocID="{16428DEC-1EC6-4042-A3A7-84EFEA011A42}" presName="aNode" presStyleLbl="fgAcc1" presStyleIdx="1" presStyleCnt="4">
        <dgm:presLayoutVars>
          <dgm:bulletEnabled val="1"/>
        </dgm:presLayoutVars>
      </dgm:prSet>
      <dgm:spPr/>
      <dgm:t>
        <a:bodyPr/>
        <a:lstStyle/>
        <a:p>
          <a:endParaRPr lang="en-US"/>
        </a:p>
      </dgm:t>
    </dgm:pt>
    <dgm:pt modelId="{7DA1AEF1-897B-493D-A250-E0BFFF47279C}" type="pres">
      <dgm:prSet presAssocID="{16428DEC-1EC6-4042-A3A7-84EFEA011A42}" presName="aSpace" presStyleCnt="0"/>
      <dgm:spPr/>
    </dgm:pt>
    <dgm:pt modelId="{F0216EE0-643B-412E-9183-4463A36FA849}" type="pres">
      <dgm:prSet presAssocID="{321F9CB2-9287-45DD-8201-5CC06F15A2EE}" presName="aNode" presStyleLbl="fgAcc1" presStyleIdx="2" presStyleCnt="4">
        <dgm:presLayoutVars>
          <dgm:bulletEnabled val="1"/>
        </dgm:presLayoutVars>
      </dgm:prSet>
      <dgm:spPr/>
      <dgm:t>
        <a:bodyPr/>
        <a:lstStyle/>
        <a:p>
          <a:endParaRPr lang="en-US"/>
        </a:p>
      </dgm:t>
    </dgm:pt>
    <dgm:pt modelId="{59FF5D96-025B-4E5A-9601-FB7070140960}" type="pres">
      <dgm:prSet presAssocID="{321F9CB2-9287-45DD-8201-5CC06F15A2EE}" presName="aSpace" presStyleCnt="0"/>
      <dgm:spPr/>
    </dgm:pt>
    <dgm:pt modelId="{2A460A46-153D-453E-81A0-9E77FBB12435}" type="pres">
      <dgm:prSet presAssocID="{3A9F9048-EC88-4B39-B764-3B303E573F86}" presName="aNode" presStyleLbl="fgAcc1" presStyleIdx="3" presStyleCnt="4">
        <dgm:presLayoutVars>
          <dgm:bulletEnabled val="1"/>
        </dgm:presLayoutVars>
      </dgm:prSet>
      <dgm:spPr/>
      <dgm:t>
        <a:bodyPr/>
        <a:lstStyle/>
        <a:p>
          <a:endParaRPr lang="en-US"/>
        </a:p>
      </dgm:t>
    </dgm:pt>
    <dgm:pt modelId="{8D56E47A-6C45-4980-BC09-EDE868C7F6BE}" type="pres">
      <dgm:prSet presAssocID="{3A9F9048-EC88-4B39-B764-3B303E573F86}" presName="aSpace" presStyleCnt="0"/>
      <dgm:spPr/>
    </dgm:pt>
  </dgm:ptLst>
  <dgm:cxnLst>
    <dgm:cxn modelId="{0048B377-A8B7-4A0E-AD02-E2CB6B816355}" type="presOf" srcId="{321F9CB2-9287-45DD-8201-5CC06F15A2EE}" destId="{F0216EE0-643B-412E-9183-4463A36FA849}" srcOrd="0" destOrd="0" presId="urn:microsoft.com/office/officeart/2005/8/layout/pyramid2"/>
    <dgm:cxn modelId="{7460A3BF-8EE8-4205-B226-A9F1C5AE963C}" type="presOf" srcId="{16428DEC-1EC6-4042-A3A7-84EFEA011A42}" destId="{C56A17CA-584A-4D88-B93A-3ADF4F0EBF82}" srcOrd="0" destOrd="0" presId="urn:microsoft.com/office/officeart/2005/8/layout/pyramid2"/>
    <dgm:cxn modelId="{5B3A9BAD-21E6-40A7-B1A0-788F769122BE}" srcId="{1CFC92FF-C250-4E92-A5D7-4A53F147A318}" destId="{321F9CB2-9287-45DD-8201-5CC06F15A2EE}" srcOrd="2" destOrd="0" parTransId="{21B4803A-13C4-44C3-808F-0E933BB84045}" sibTransId="{97E6F8CC-A8E9-41E7-97E7-9A79AB06F488}"/>
    <dgm:cxn modelId="{8575E8FF-D25E-4101-A250-124BA398CFEF}" type="presOf" srcId="{F4570069-C523-47E2-B6CE-19CCC833EF01}" destId="{571FF719-9BDD-41DA-9062-97B06D1BE9F8}" srcOrd="0" destOrd="0" presId="urn:microsoft.com/office/officeart/2005/8/layout/pyramid2"/>
    <dgm:cxn modelId="{B47B09A4-B445-47E0-BD6D-C46F1465CA7D}" srcId="{1CFC92FF-C250-4E92-A5D7-4A53F147A318}" destId="{F4570069-C523-47E2-B6CE-19CCC833EF01}" srcOrd="0" destOrd="0" parTransId="{973FE6AE-43CF-4AD4-B8EC-EA851D68BC46}" sibTransId="{5E94CA22-2E18-4A96-9031-0AF133ACB40B}"/>
    <dgm:cxn modelId="{F280BF14-025E-4344-A363-5C257E785AFF}" type="presOf" srcId="{1CFC92FF-C250-4E92-A5D7-4A53F147A318}" destId="{E2ED1635-A63A-460B-A5B9-BCADAB353D7D}" srcOrd="0" destOrd="0" presId="urn:microsoft.com/office/officeart/2005/8/layout/pyramid2"/>
    <dgm:cxn modelId="{F848D11F-71C6-4C3C-BB63-EEF3BE57DBFA}" srcId="{1CFC92FF-C250-4E92-A5D7-4A53F147A318}" destId="{16428DEC-1EC6-4042-A3A7-84EFEA011A42}" srcOrd="1" destOrd="0" parTransId="{05718300-AE1A-44BC-9834-6CD6D745AC20}" sibTransId="{2A537079-13CB-41C6-8D49-BD5EB73C0B7A}"/>
    <dgm:cxn modelId="{222A3E7B-AC0B-4652-9BD8-D9ADA0ECDB1B}" srcId="{1CFC92FF-C250-4E92-A5D7-4A53F147A318}" destId="{3A9F9048-EC88-4B39-B764-3B303E573F86}" srcOrd="3" destOrd="0" parTransId="{AA8DCD9E-8BEC-4E58-8716-5FF1C228B0B7}" sibTransId="{FD12EE62-970A-4D67-8E44-BB056EAAEDC9}"/>
    <dgm:cxn modelId="{F687A7FF-5DF6-491C-81B2-5B98A5E54904}" type="presOf" srcId="{3A9F9048-EC88-4B39-B764-3B303E573F86}" destId="{2A460A46-153D-453E-81A0-9E77FBB12435}" srcOrd="0" destOrd="0" presId="urn:microsoft.com/office/officeart/2005/8/layout/pyramid2"/>
    <dgm:cxn modelId="{41F4D884-397D-49AD-A062-113FE4E6C882}" type="presParOf" srcId="{E2ED1635-A63A-460B-A5B9-BCADAB353D7D}" destId="{3EEED104-48BF-4BAF-B74C-1C44E71FF591}" srcOrd="0" destOrd="0" presId="urn:microsoft.com/office/officeart/2005/8/layout/pyramid2"/>
    <dgm:cxn modelId="{51754FD6-B5E3-4D85-88C4-A907AE3AAD76}" type="presParOf" srcId="{E2ED1635-A63A-460B-A5B9-BCADAB353D7D}" destId="{3C83E91F-9898-4052-A776-3B97224D4EEF}" srcOrd="1" destOrd="0" presId="urn:microsoft.com/office/officeart/2005/8/layout/pyramid2"/>
    <dgm:cxn modelId="{9C9B31F3-2E74-4F0D-B468-1C1FB97C6CE0}" type="presParOf" srcId="{3C83E91F-9898-4052-A776-3B97224D4EEF}" destId="{571FF719-9BDD-41DA-9062-97B06D1BE9F8}" srcOrd="0" destOrd="0" presId="urn:microsoft.com/office/officeart/2005/8/layout/pyramid2"/>
    <dgm:cxn modelId="{764542FB-3CDB-4AA2-9E32-3E7392A8E313}" type="presParOf" srcId="{3C83E91F-9898-4052-A776-3B97224D4EEF}" destId="{C96203D1-21E5-4B14-B54B-DBB2046FC565}" srcOrd="1" destOrd="0" presId="urn:microsoft.com/office/officeart/2005/8/layout/pyramid2"/>
    <dgm:cxn modelId="{BCC1456F-2A5C-4DA4-A254-84E8C6058B34}" type="presParOf" srcId="{3C83E91F-9898-4052-A776-3B97224D4EEF}" destId="{C56A17CA-584A-4D88-B93A-3ADF4F0EBF82}" srcOrd="2" destOrd="0" presId="urn:microsoft.com/office/officeart/2005/8/layout/pyramid2"/>
    <dgm:cxn modelId="{30E6D29F-A10D-4791-AF6E-74AFB1CE3A70}" type="presParOf" srcId="{3C83E91F-9898-4052-A776-3B97224D4EEF}" destId="{7DA1AEF1-897B-493D-A250-E0BFFF47279C}" srcOrd="3" destOrd="0" presId="urn:microsoft.com/office/officeart/2005/8/layout/pyramid2"/>
    <dgm:cxn modelId="{8BB16BD9-3F37-4C53-961A-952079D13B07}" type="presParOf" srcId="{3C83E91F-9898-4052-A776-3B97224D4EEF}" destId="{F0216EE0-643B-412E-9183-4463A36FA849}" srcOrd="4" destOrd="0" presId="urn:microsoft.com/office/officeart/2005/8/layout/pyramid2"/>
    <dgm:cxn modelId="{BDD1C0C9-B181-44C2-9042-D253BD37943C}" type="presParOf" srcId="{3C83E91F-9898-4052-A776-3B97224D4EEF}" destId="{59FF5D96-025B-4E5A-9601-FB7070140960}" srcOrd="5" destOrd="0" presId="urn:microsoft.com/office/officeart/2005/8/layout/pyramid2"/>
    <dgm:cxn modelId="{66DAA12C-9CF7-4421-AC22-005BB59F1A80}" type="presParOf" srcId="{3C83E91F-9898-4052-A776-3B97224D4EEF}" destId="{2A460A46-153D-453E-81A0-9E77FBB12435}" srcOrd="6" destOrd="0" presId="urn:microsoft.com/office/officeart/2005/8/layout/pyramid2"/>
    <dgm:cxn modelId="{C79990B1-B089-40C8-9167-D7BEB1EE35FD}" type="presParOf" srcId="{3C83E91F-9898-4052-A776-3B97224D4EEF}" destId="{8D56E47A-6C45-4980-BC09-EDE868C7F6BE}"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a:p>
        </p:txBody>
      </p:sp>
      <p:sp>
        <p:nvSpPr>
          <p:cNvPr id="4" name="Espace réservé de la date 3"/>
          <p:cNvSpPr>
            <a:spLocks noGrp="1"/>
          </p:cNvSpPr>
          <p:nvPr>
            <p:ph type="dt" sz="half" idx="10"/>
          </p:nvPr>
        </p:nvSpPr>
        <p:spPr/>
        <p:txBody>
          <a:body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3114725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2565236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83538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1987615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1105186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33761954-FCE5-4A47-9FBD-C82C8F137B15}"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2540303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33761954-FCE5-4A47-9FBD-C82C8F137B15}" type="datetimeFigureOut">
              <a:rPr lang="en-US" smtClean="0"/>
              <a:t>12/24/2020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40971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en-US"/>
          </a:p>
        </p:txBody>
      </p:sp>
      <p:sp>
        <p:nvSpPr>
          <p:cNvPr id="3" name="Espace réservé de la date 2"/>
          <p:cNvSpPr>
            <a:spLocks noGrp="1"/>
          </p:cNvSpPr>
          <p:nvPr>
            <p:ph type="dt" sz="half" idx="10"/>
          </p:nvPr>
        </p:nvSpPr>
        <p:spPr/>
        <p:txBody>
          <a:bodyPr/>
          <a:lstStyle/>
          <a:p>
            <a:fld id="{33761954-FCE5-4A47-9FBD-C82C8F137B15}" type="datetimeFigureOut">
              <a:rPr lang="en-US" smtClean="0"/>
              <a:t>12/24/2020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37611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3761954-FCE5-4A47-9FBD-C82C8F137B15}" type="datetimeFigureOut">
              <a:rPr lang="en-US" smtClean="0"/>
              <a:t>12/24/2020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2059585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3761954-FCE5-4A47-9FBD-C82C8F137B15}"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3219462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3761954-FCE5-4A47-9FBD-C82C8F137B15}" type="datetimeFigureOut">
              <a:rPr lang="en-US" smtClean="0"/>
              <a:t>12/24/2020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FA6C08A-10B8-494D-B354-58AA5DC6A011}" type="slidenum">
              <a:rPr lang="en-US" smtClean="0"/>
              <a:t>‹N°›</a:t>
            </a:fld>
            <a:endParaRPr lang="en-US"/>
          </a:p>
        </p:txBody>
      </p:sp>
    </p:spTree>
    <p:extLst>
      <p:ext uri="{BB962C8B-B14F-4D97-AF65-F5344CB8AC3E}">
        <p14:creationId xmlns:p14="http://schemas.microsoft.com/office/powerpoint/2010/main" val="3180787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761954-FCE5-4A47-9FBD-C82C8F137B15}" type="datetimeFigureOut">
              <a:rPr lang="en-US" smtClean="0"/>
              <a:t>12/24/2020</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6C08A-10B8-494D-B354-58AA5DC6A011}" type="slidenum">
              <a:rPr lang="en-US" smtClean="0"/>
              <a:t>‹N°›</a:t>
            </a:fld>
            <a:endParaRPr lang="en-US"/>
          </a:p>
        </p:txBody>
      </p:sp>
    </p:spTree>
    <p:extLst>
      <p:ext uri="{BB962C8B-B14F-4D97-AF65-F5344CB8AC3E}">
        <p14:creationId xmlns:p14="http://schemas.microsoft.com/office/powerpoint/2010/main" val="13856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 descr="C:\Users\PCS\Documents\اللغة الاجنبية\Pictures\نتاتنننن.bmp"/>
          <p:cNvPicPr>
            <a:picLocks noChangeAspect="1" noChangeArrowheads="1"/>
          </p:cNvPicPr>
          <p:nvPr/>
        </p:nvPicPr>
        <p:blipFill>
          <a:blip r:embed="rId2" cstate="print"/>
          <a:srcRect/>
          <a:stretch>
            <a:fillRect/>
          </a:stretch>
        </p:blipFill>
        <p:spPr bwMode="auto">
          <a:xfrm>
            <a:off x="3275856" y="116632"/>
            <a:ext cx="2643206" cy="1357321"/>
          </a:xfrm>
          <a:prstGeom prst="rect">
            <a:avLst/>
          </a:prstGeom>
          <a:noFill/>
        </p:spPr>
      </p:pic>
      <p:pic>
        <p:nvPicPr>
          <p:cNvPr id="10" name="Picture 8" descr="C:\Users\PCS\Documents\اللغة الاجنبية\Pictures\ىرلاىرلاىر.bmp"/>
          <p:cNvPicPr>
            <a:picLocks noChangeAspect="1" noChangeArrowheads="1"/>
          </p:cNvPicPr>
          <p:nvPr/>
        </p:nvPicPr>
        <p:blipFill>
          <a:blip r:embed="rId3" cstate="print"/>
          <a:srcRect/>
          <a:stretch>
            <a:fillRect/>
          </a:stretch>
        </p:blipFill>
        <p:spPr bwMode="auto">
          <a:xfrm>
            <a:off x="6000760" y="188070"/>
            <a:ext cx="2786082" cy="1285883"/>
          </a:xfrm>
          <a:prstGeom prst="rect">
            <a:avLst/>
          </a:prstGeom>
          <a:noFill/>
        </p:spPr>
      </p:pic>
      <p:pic>
        <p:nvPicPr>
          <p:cNvPr id="11"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254026"/>
            <a:ext cx="3071834" cy="1374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Hexagone 12"/>
          <p:cNvSpPr/>
          <p:nvPr/>
        </p:nvSpPr>
        <p:spPr>
          <a:xfrm>
            <a:off x="6156176" y="1913000"/>
            <a:ext cx="2867780" cy="1224136"/>
          </a:xfrm>
          <a:prstGeom prst="hexagon">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4400" dirty="0" smtClean="0">
                <a:latin typeface="Arabic Typesetting" panose="03020402040406030203" pitchFamily="66" charset="-78"/>
                <a:cs typeface="Arabic Typesetting" panose="03020402040406030203" pitchFamily="66" charset="-78"/>
              </a:rPr>
              <a:t>مقياس</a:t>
            </a:r>
            <a:endParaRPr lang="en-US" sz="4400" dirty="0">
              <a:latin typeface="Arabic Typesetting" panose="03020402040406030203" pitchFamily="66" charset="-78"/>
              <a:cs typeface="Arabic Typesetting" panose="03020402040406030203" pitchFamily="66" charset="-78"/>
            </a:endParaRPr>
          </a:p>
        </p:txBody>
      </p:sp>
      <p:sp>
        <p:nvSpPr>
          <p:cNvPr id="14" name="Rectangle à coins arrondis 13"/>
          <p:cNvSpPr/>
          <p:nvPr/>
        </p:nvSpPr>
        <p:spPr>
          <a:xfrm>
            <a:off x="1691680" y="328498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تسيير المؤسسة</a:t>
            </a:r>
            <a:endParaRPr lang="en-US" sz="4000" dirty="0">
              <a:latin typeface="Arabic Typesetting" panose="03020402040406030203" pitchFamily="66" charset="-78"/>
              <a:cs typeface="Arabic Typesetting" panose="03020402040406030203" pitchFamily="66" charset="-78"/>
            </a:endParaRPr>
          </a:p>
        </p:txBody>
      </p:sp>
      <p:sp>
        <p:nvSpPr>
          <p:cNvPr id="7" name="Rectangle à coins arrondis 6"/>
          <p:cNvSpPr/>
          <p:nvPr/>
        </p:nvSpPr>
        <p:spPr>
          <a:xfrm>
            <a:off x="3979" y="5445224"/>
            <a:ext cx="4896544" cy="1152128"/>
          </a:xfrm>
          <a:prstGeom prst="roundRect">
            <a:avLst/>
          </a:prstGeom>
          <a:scene3d>
            <a:camera prst="isometricOffAxis2Left"/>
            <a:lightRig rig="threePt" dir="t"/>
          </a:scene3d>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smtClean="0">
                <a:latin typeface="Arabic Typesetting" panose="03020402040406030203" pitchFamily="66" charset="-78"/>
                <a:cs typeface="Arabic Typesetting" panose="03020402040406030203" pitchFamily="66" charset="-78"/>
              </a:rPr>
              <a:t>من إعداد الأستاذة  مريم قطوش</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65890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arn(inVertical)">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wipe(down)">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1000"/>
                                        <p:tgtEl>
                                          <p:spTgt spid="14"/>
                                        </p:tgtEl>
                                      </p:cBhvr>
                                    </p:animEffect>
                                    <p:anim calcmode="lin" valueType="num">
                                      <p:cBhvr>
                                        <p:cTn id="29" dur="1000" fill="hold"/>
                                        <p:tgtEl>
                                          <p:spTgt spid="14"/>
                                        </p:tgtEl>
                                        <p:attrNameLst>
                                          <p:attrName>ppt_x</p:attrName>
                                        </p:attrNameLst>
                                      </p:cBhvr>
                                      <p:tavLst>
                                        <p:tav tm="0">
                                          <p:val>
                                            <p:strVal val="#ppt_x"/>
                                          </p:val>
                                        </p:tav>
                                        <p:tav tm="100000">
                                          <p:val>
                                            <p:strVal val="#ppt_x"/>
                                          </p:val>
                                        </p:tav>
                                      </p:tavLst>
                                    </p:anim>
                                    <p:anim calcmode="lin" valueType="num">
                                      <p:cBhvr>
                                        <p:cTn id="30"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5181600" y="914400"/>
            <a:ext cx="3810000" cy="76200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latin typeface="Traditional Arabic" panose="02020603050405020304" pitchFamily="18" charset="-78"/>
                <a:cs typeface="Traditional Arabic" panose="02020603050405020304" pitchFamily="18" charset="-78"/>
              </a:rPr>
              <a:t>3. </a:t>
            </a:r>
            <a:r>
              <a:rPr lang="ar-SA" sz="2400" b="1" dirty="0" smtClean="0">
                <a:latin typeface="Traditional Arabic" panose="02020603050405020304" pitchFamily="18" charset="-78"/>
                <a:cs typeface="Traditional Arabic" panose="02020603050405020304" pitchFamily="18" charset="-78"/>
              </a:rPr>
              <a:t>نشر </a:t>
            </a:r>
            <a:r>
              <a:rPr lang="ar-SA" sz="2400" b="1" dirty="0">
                <a:latin typeface="Traditional Arabic" panose="02020603050405020304" pitchFamily="18" charset="-78"/>
                <a:cs typeface="Traditional Arabic" panose="02020603050405020304" pitchFamily="18" charset="-78"/>
              </a:rPr>
              <a:t>وتبليغ سياسة التنمية المستدامة</a:t>
            </a:r>
            <a:endParaRPr lang="en-US" sz="2400" dirty="0">
              <a:latin typeface="Traditional Arabic" panose="02020603050405020304" pitchFamily="18" charset="-78"/>
              <a:cs typeface="Traditional Arabic" panose="02020603050405020304" pitchFamily="18" charset="-78"/>
            </a:endParaRPr>
          </a:p>
        </p:txBody>
      </p:sp>
      <p:sp>
        <p:nvSpPr>
          <p:cNvPr id="4" name="Rectangle à coins arrondis 3"/>
          <p:cNvSpPr/>
          <p:nvPr/>
        </p:nvSpPr>
        <p:spPr>
          <a:xfrm>
            <a:off x="990600" y="2133600"/>
            <a:ext cx="7391400" cy="3505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lvl="0" indent="-342900" algn="r" rtl="1">
              <a:buFont typeface="Arial" panose="020B0604020202020204" pitchFamily="34" charset="0"/>
              <a:buChar char="•"/>
            </a:pPr>
            <a:r>
              <a:rPr lang="ar-SA" sz="2400" dirty="0">
                <a:latin typeface="Traditional Arabic" panose="02020603050405020304" pitchFamily="18" charset="-78"/>
                <a:cs typeface="Traditional Arabic" panose="02020603050405020304" pitchFamily="18" charset="-78"/>
              </a:rPr>
              <a:t>تحديد الموارد المادية والبشرية والأدوات اللازمة للتنمية المستدامة</a:t>
            </a:r>
            <a:r>
              <a:rPr lang="ar-DZ" sz="2400" dirty="0">
                <a:latin typeface="Traditional Arabic" panose="02020603050405020304" pitchFamily="18" charset="-78"/>
                <a:cs typeface="Traditional Arabic" panose="02020603050405020304" pitchFamily="18" charset="-78"/>
              </a:rPr>
              <a:t>؛</a:t>
            </a:r>
            <a:endParaRPr lang="en-US" sz="2400" dirty="0">
              <a:latin typeface="Traditional Arabic" panose="02020603050405020304" pitchFamily="18" charset="-78"/>
              <a:cs typeface="Traditional Arabic" panose="02020603050405020304" pitchFamily="18" charset="-78"/>
            </a:endParaRPr>
          </a:p>
          <a:p>
            <a:pPr marL="342900" lvl="0" indent="-342900" algn="r" rtl="1">
              <a:buFont typeface="Arial" panose="020B0604020202020204" pitchFamily="34" charset="0"/>
              <a:buChar char="•"/>
            </a:pPr>
            <a:r>
              <a:rPr lang="ar-DZ" sz="2400" dirty="0">
                <a:latin typeface="Traditional Arabic" panose="02020603050405020304" pitchFamily="18" charset="-78"/>
                <a:cs typeface="Traditional Arabic" panose="02020603050405020304" pitchFamily="18" charset="-78"/>
              </a:rPr>
              <a:t>التعرف على شبكة المراسلين داخل مختلف الكيانات ووحدات الأعمال؛</a:t>
            </a:r>
            <a:endParaRPr lang="en-US" sz="2400" dirty="0">
              <a:latin typeface="Traditional Arabic" panose="02020603050405020304" pitchFamily="18" charset="-78"/>
              <a:cs typeface="Traditional Arabic" panose="02020603050405020304" pitchFamily="18" charset="-78"/>
            </a:endParaRPr>
          </a:p>
          <a:p>
            <a:pPr marL="342900" lvl="0" indent="-342900" algn="r" rtl="1">
              <a:buFont typeface="Arial" panose="020B0604020202020204" pitchFamily="34" charset="0"/>
              <a:buChar char="•"/>
            </a:pPr>
            <a:r>
              <a:rPr lang="ar-DZ" sz="2400" dirty="0">
                <a:latin typeface="Traditional Arabic" panose="02020603050405020304" pitchFamily="18" charset="-78"/>
                <a:cs typeface="Traditional Arabic" panose="02020603050405020304" pitchFamily="18" charset="-78"/>
              </a:rPr>
              <a:t>معرفة الفاعلين الأساسيين ومدى الإسهامات المحتملة وأهدافها الفردية والجماعية</a:t>
            </a:r>
            <a:r>
              <a:rPr lang="ar-SA" sz="2400" dirty="0">
                <a:latin typeface="Traditional Arabic" panose="02020603050405020304" pitchFamily="18" charset="-78"/>
                <a:cs typeface="Traditional Arabic" panose="02020603050405020304" pitchFamily="18" charset="-78"/>
              </a:rPr>
              <a:t>؛</a:t>
            </a:r>
            <a:endParaRPr lang="en-US" sz="2400" dirty="0">
              <a:latin typeface="Traditional Arabic" panose="02020603050405020304" pitchFamily="18" charset="-78"/>
              <a:cs typeface="Traditional Arabic" panose="02020603050405020304" pitchFamily="18" charset="-78"/>
            </a:endParaRPr>
          </a:p>
          <a:p>
            <a:pPr marL="342900" lvl="0" indent="-342900" algn="r" rtl="1">
              <a:buFont typeface="Arial" panose="020B0604020202020204" pitchFamily="34" charset="0"/>
              <a:buChar char="•"/>
            </a:pPr>
            <a:r>
              <a:rPr lang="ar-DZ" sz="2400" dirty="0">
                <a:latin typeface="Traditional Arabic" panose="02020603050405020304" pitchFamily="18" charset="-78"/>
                <a:cs typeface="Traditional Arabic" panose="02020603050405020304" pitchFamily="18" charset="-78"/>
              </a:rPr>
              <a:t>تحديد</a:t>
            </a:r>
            <a:r>
              <a:rPr lang="ar-SA" sz="2400" dirty="0">
                <a:latin typeface="Traditional Arabic" panose="02020603050405020304" pitchFamily="18" charset="-78"/>
                <a:cs typeface="Traditional Arabic" panose="02020603050405020304" pitchFamily="18" charset="-78"/>
              </a:rPr>
              <a:t> الآثار والانعكاسات (إيجابية أو سلبية)؛</a:t>
            </a:r>
            <a:endParaRPr lang="en-US" sz="2400" dirty="0">
              <a:latin typeface="Traditional Arabic" panose="02020603050405020304" pitchFamily="18" charset="-78"/>
              <a:cs typeface="Traditional Arabic" panose="02020603050405020304" pitchFamily="18" charset="-78"/>
            </a:endParaRPr>
          </a:p>
          <a:p>
            <a:pPr marL="342900" lvl="0" indent="-342900" algn="r" rtl="1">
              <a:buFont typeface="Arial" panose="020B0604020202020204" pitchFamily="34" charset="0"/>
              <a:buChar char="•"/>
            </a:pPr>
            <a:r>
              <a:rPr lang="ar-SA" sz="2400" dirty="0">
                <a:latin typeface="Traditional Arabic" panose="02020603050405020304" pitchFamily="18" charset="-78"/>
                <a:cs typeface="Traditional Arabic" panose="02020603050405020304" pitchFamily="18" charset="-78"/>
              </a:rPr>
              <a:t>تدريب أعوان الشبكة على العملية وتحديد الأدوات؛</a:t>
            </a:r>
            <a:endParaRPr lang="en-US" sz="2400" dirty="0">
              <a:latin typeface="Traditional Arabic" panose="02020603050405020304" pitchFamily="18" charset="-78"/>
              <a:cs typeface="Traditional Arabic" panose="02020603050405020304" pitchFamily="18" charset="-78"/>
            </a:endParaRPr>
          </a:p>
          <a:p>
            <a:pPr marL="342900" lvl="0" indent="-342900" algn="r" rtl="1">
              <a:buFont typeface="Arial" panose="020B0604020202020204" pitchFamily="34" charset="0"/>
              <a:buChar char="•"/>
            </a:pPr>
            <a:r>
              <a:rPr lang="ar-SA" sz="2400" dirty="0">
                <a:latin typeface="Traditional Arabic" panose="02020603050405020304" pitchFamily="18" charset="-78"/>
                <a:cs typeface="Traditional Arabic" panose="02020603050405020304" pitchFamily="18" charset="-78"/>
              </a:rPr>
              <a:t>معرفة </a:t>
            </a:r>
            <a:r>
              <a:rPr lang="ar-DZ" sz="2400" dirty="0">
                <a:latin typeface="Traditional Arabic" panose="02020603050405020304" pitchFamily="18" charset="-78"/>
                <a:cs typeface="Traditional Arabic" panose="02020603050405020304" pitchFamily="18" charset="-78"/>
              </a:rPr>
              <a:t>وتحديد</a:t>
            </a:r>
            <a:r>
              <a:rPr lang="ar-SA" sz="2400" dirty="0">
                <a:latin typeface="Traditional Arabic" panose="02020603050405020304" pitchFamily="18" charset="-78"/>
                <a:cs typeface="Traditional Arabic" panose="02020603050405020304" pitchFamily="18" charset="-78"/>
              </a:rPr>
              <a:t> نوع عمل الشبكات وقنوات الاتصال من خلال تكرار اللقاءات، تبادل المعلومات والأفكار، والتعرف على أهم المواضيع المتعلقة بالمؤشرات التي تخص الممارسات الجيدة؛ ورصد التغذية العكسية،...الخ.</a:t>
            </a:r>
            <a:endParaRPr lang="en-US"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307280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barn(inVertical)">
                                      <p:cBhvr>
                                        <p:cTn id="18" dur="5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barn(inVertical)">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barn(inVertical)">
                                      <p:cBhvr>
                                        <p:cTn id="28" dur="500"/>
                                        <p:tgtEl>
                                          <p:spTgt spid="4">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barn(inVertical)">
                                      <p:cBhvr>
                                        <p:cTn id="33" dur="500"/>
                                        <p:tgtEl>
                                          <p:spTgt spid="4">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barn(inVertical)">
                                      <p:cBhvr>
                                        <p:cTn id="3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6032500" y="914400"/>
            <a:ext cx="2959100" cy="76200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latin typeface="Traditional Arabic" panose="02020603050405020304" pitchFamily="18" charset="-78"/>
                <a:cs typeface="Traditional Arabic" panose="02020603050405020304" pitchFamily="18" charset="-78"/>
              </a:rPr>
              <a:t>4. </a:t>
            </a:r>
            <a:r>
              <a:rPr lang="ar-SA" sz="2400" b="1" dirty="0" smtClean="0">
                <a:latin typeface="Traditional Arabic" panose="02020603050405020304" pitchFamily="18" charset="-78"/>
                <a:cs typeface="Traditional Arabic" panose="02020603050405020304" pitchFamily="18" charset="-78"/>
              </a:rPr>
              <a:t>مراقبة </a:t>
            </a:r>
            <a:r>
              <a:rPr lang="ar-SA" sz="2400" b="1" dirty="0">
                <a:latin typeface="Traditional Arabic" panose="02020603050405020304" pitchFamily="18" charset="-78"/>
                <a:cs typeface="Traditional Arabic" panose="02020603050405020304" pitchFamily="18" charset="-78"/>
              </a:rPr>
              <a:t>مختلف الخطوات</a:t>
            </a:r>
            <a:endParaRPr lang="en-US" sz="2400" dirty="0">
              <a:latin typeface="Traditional Arabic" panose="02020603050405020304" pitchFamily="18" charset="-78"/>
              <a:cs typeface="Traditional Arabic" panose="02020603050405020304" pitchFamily="18" charset="-78"/>
            </a:endParaRPr>
          </a:p>
        </p:txBody>
      </p:sp>
      <p:sp>
        <p:nvSpPr>
          <p:cNvPr id="4" name="Rectangle à coins arrondis 3"/>
          <p:cNvSpPr/>
          <p:nvPr/>
        </p:nvSpPr>
        <p:spPr>
          <a:xfrm>
            <a:off x="990600" y="2133600"/>
            <a:ext cx="7391400" cy="3505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457200" lvl="0" indent="-457200" algn="r" rtl="1">
              <a:buFont typeface="Arial" panose="020B0604020202020204" pitchFamily="34" charset="0"/>
              <a:buChar char="•"/>
            </a:pPr>
            <a:r>
              <a:rPr lang="ar-SA" sz="2800" dirty="0">
                <a:latin typeface="Traditional Arabic" panose="02020603050405020304" pitchFamily="18" charset="-78"/>
                <a:cs typeface="Traditional Arabic" panose="02020603050405020304" pitchFamily="18" charset="-78"/>
              </a:rPr>
              <a:t>تحديد </a:t>
            </a:r>
            <a:r>
              <a:rPr lang="ar-SA" sz="2800" dirty="0" smtClean="0">
                <a:latin typeface="Traditional Arabic" panose="02020603050405020304" pitchFamily="18" charset="-78"/>
                <a:cs typeface="Traditional Arabic" panose="02020603050405020304" pitchFamily="18" charset="-78"/>
              </a:rPr>
              <a:t>وتقديم </a:t>
            </a:r>
            <a:r>
              <a:rPr lang="ar-SA" sz="2800" dirty="0">
                <a:latin typeface="Traditional Arabic" panose="02020603050405020304" pitchFamily="18" charset="-78"/>
                <a:cs typeface="Traditional Arabic" panose="02020603050405020304" pitchFamily="18" charset="-78"/>
              </a:rPr>
              <a:t>التقارير؛</a:t>
            </a:r>
            <a:endParaRPr lang="en-US" sz="2800" dirty="0">
              <a:latin typeface="Traditional Arabic" panose="02020603050405020304" pitchFamily="18" charset="-78"/>
              <a:cs typeface="Traditional Arabic" panose="02020603050405020304" pitchFamily="18" charset="-78"/>
            </a:endParaRPr>
          </a:p>
          <a:p>
            <a:pPr marL="457200" lvl="0" indent="-457200" algn="r" rtl="1">
              <a:buFont typeface="Arial" panose="020B0604020202020204" pitchFamily="34" charset="0"/>
              <a:buChar char="•"/>
            </a:pPr>
            <a:r>
              <a:rPr lang="ar-SA" sz="2800" dirty="0">
                <a:latin typeface="Traditional Arabic" panose="02020603050405020304" pitchFamily="18" charset="-78"/>
                <a:cs typeface="Traditional Arabic" panose="02020603050405020304" pitchFamily="18" charset="-78"/>
              </a:rPr>
              <a:t>تقسيم وترقية </a:t>
            </a:r>
            <a:r>
              <a:rPr lang="ar-DZ" sz="2800" dirty="0">
                <a:latin typeface="Traditional Arabic" panose="02020603050405020304" pitchFamily="18" charset="-78"/>
                <a:cs typeface="Traditional Arabic" panose="02020603050405020304" pitchFamily="18" charset="-78"/>
              </a:rPr>
              <a:t>الشبكات</a:t>
            </a:r>
            <a:r>
              <a:rPr lang="ar-SA" sz="2800" dirty="0">
                <a:latin typeface="Traditional Arabic" panose="02020603050405020304" pitchFamily="18" charset="-78"/>
                <a:cs typeface="Traditional Arabic" panose="02020603050405020304" pitchFamily="18" charset="-78"/>
              </a:rPr>
              <a:t>؛</a:t>
            </a:r>
            <a:endParaRPr lang="en-US" sz="2800" dirty="0">
              <a:latin typeface="Traditional Arabic" panose="02020603050405020304" pitchFamily="18" charset="-78"/>
              <a:cs typeface="Traditional Arabic" panose="02020603050405020304" pitchFamily="18" charset="-78"/>
            </a:endParaRPr>
          </a:p>
          <a:p>
            <a:pPr marL="457200" lvl="0" indent="-457200" algn="r" rtl="1">
              <a:buFont typeface="Arial" panose="020B0604020202020204" pitchFamily="34" charset="0"/>
              <a:buChar char="•"/>
            </a:pPr>
            <a:r>
              <a:rPr lang="ar-SA" sz="2800" dirty="0" smtClean="0">
                <a:latin typeface="Traditional Arabic" panose="02020603050405020304" pitchFamily="18" charset="-78"/>
                <a:cs typeface="Traditional Arabic" panose="02020603050405020304" pitchFamily="18" charset="-78"/>
              </a:rPr>
              <a:t>جمع </a:t>
            </a:r>
            <a:r>
              <a:rPr lang="ar-DZ" sz="2800" dirty="0">
                <a:latin typeface="Traditional Arabic" panose="02020603050405020304" pitchFamily="18" charset="-78"/>
                <a:cs typeface="Traditional Arabic" panose="02020603050405020304" pitchFamily="18" charset="-78"/>
              </a:rPr>
              <a:t>البيانات</a:t>
            </a:r>
            <a:r>
              <a:rPr lang="ar-SA" sz="2800" dirty="0">
                <a:latin typeface="Traditional Arabic" panose="02020603050405020304" pitchFamily="18" charset="-78"/>
                <a:cs typeface="Traditional Arabic" panose="02020603050405020304" pitchFamily="18" charset="-78"/>
              </a:rPr>
              <a:t> بالاعتماد على  الشبكات وتوطيدها؛</a:t>
            </a:r>
            <a:endParaRPr lang="en-US" sz="2800" dirty="0">
              <a:latin typeface="Traditional Arabic" panose="02020603050405020304" pitchFamily="18" charset="-78"/>
              <a:cs typeface="Traditional Arabic" panose="02020603050405020304" pitchFamily="18" charset="-78"/>
            </a:endParaRPr>
          </a:p>
          <a:p>
            <a:pPr marL="457200" lvl="0" indent="-457200" algn="r" rtl="1">
              <a:buFont typeface="Arial" panose="020B0604020202020204" pitchFamily="34" charset="0"/>
              <a:buChar char="•"/>
            </a:pPr>
            <a:r>
              <a:rPr lang="ar-SA" sz="2800" dirty="0">
                <a:latin typeface="Traditional Arabic" panose="02020603050405020304" pitchFamily="18" charset="-78"/>
                <a:cs typeface="Traditional Arabic" panose="02020603050405020304" pitchFamily="18" charset="-78"/>
              </a:rPr>
              <a:t>قياس وتقييم الأداء وتعديل الأهداف؛</a:t>
            </a:r>
            <a:endParaRPr lang="en-US" sz="2800" dirty="0">
              <a:latin typeface="Traditional Arabic" panose="02020603050405020304" pitchFamily="18" charset="-78"/>
              <a:cs typeface="Traditional Arabic" panose="02020603050405020304" pitchFamily="18" charset="-78"/>
            </a:endParaRPr>
          </a:p>
          <a:p>
            <a:pPr marL="457200" lvl="0" indent="-457200" algn="r" rtl="1">
              <a:buFont typeface="Arial" panose="020B0604020202020204" pitchFamily="34" charset="0"/>
              <a:buChar char="•"/>
            </a:pPr>
            <a:r>
              <a:rPr lang="ar-SA" sz="2800" dirty="0">
                <a:latin typeface="Traditional Arabic" panose="02020603050405020304" pitchFamily="18" charset="-78"/>
                <a:cs typeface="Traditional Arabic" panose="02020603050405020304" pitchFamily="18" charset="-78"/>
              </a:rPr>
              <a:t>تفعيل إجراءات الثواب (الجزاء) والعقاب؛</a:t>
            </a:r>
            <a:endParaRPr lang="en-US" sz="2800" dirty="0">
              <a:latin typeface="Traditional Arabic" panose="02020603050405020304" pitchFamily="18" charset="-78"/>
              <a:cs typeface="Traditional Arabic" panose="02020603050405020304" pitchFamily="18" charset="-78"/>
            </a:endParaRPr>
          </a:p>
          <a:p>
            <a:pPr marL="457200" indent="-457200" algn="r" rtl="1">
              <a:buFont typeface="Arial" panose="020B0604020202020204" pitchFamily="34" charset="0"/>
              <a:buChar char="•"/>
            </a:pPr>
            <a:r>
              <a:rPr lang="ar-DZ" sz="2800" dirty="0">
                <a:latin typeface="Traditional Arabic" panose="02020603050405020304" pitchFamily="18" charset="-78"/>
                <a:cs typeface="Traditional Arabic" panose="02020603050405020304" pitchFamily="18" charset="-78"/>
              </a:rPr>
              <a:t>إعداد</a:t>
            </a:r>
            <a:r>
              <a:rPr lang="ar-SA" sz="2800" dirty="0">
                <a:latin typeface="Traditional Arabic" panose="02020603050405020304" pitchFamily="18" charset="-78"/>
                <a:cs typeface="Traditional Arabic" panose="02020603050405020304" pitchFamily="18" charset="-78"/>
              </a:rPr>
              <a:t> تقرير التنمية المستدامة ( أو تنسيق الإعداد خاصة مع مديريات الاتصال</a:t>
            </a:r>
            <a:r>
              <a:rPr lang="ar-SA" sz="2400" dirty="0"/>
              <a:t>)؛</a:t>
            </a:r>
            <a:endParaRPr lang="en-US" sz="24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10421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Effect transition="in" filter="barn(inVertical)">
                                      <p:cBhvr>
                                        <p:cTn id="18" dur="500"/>
                                        <p:tgtEl>
                                          <p:spTgt spid="4">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barn(inVertical)">
                                      <p:cBhvr>
                                        <p:cTn id="23" dur="5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barn(inVertical)">
                                      <p:cBhvr>
                                        <p:cTn id="28" dur="500"/>
                                        <p:tgtEl>
                                          <p:spTgt spid="4">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barn(inVertical)">
                                      <p:cBhvr>
                                        <p:cTn id="33" dur="500"/>
                                        <p:tgtEl>
                                          <p:spTgt spid="4">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barn(inVertical)">
                                      <p:cBhvr>
                                        <p:cTn id="3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850900" y="2387600"/>
            <a:ext cx="6781800" cy="3276600"/>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800" dirty="0" smtClean="0">
                <a:latin typeface="Traditional Arabic" panose="02020603050405020304" pitchFamily="18" charset="-78"/>
                <a:cs typeface="Traditional Arabic" panose="02020603050405020304" pitchFamily="18" charset="-78"/>
              </a:rPr>
              <a:t>1. </a:t>
            </a:r>
            <a:r>
              <a:rPr lang="ar-SA"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نادرا </a:t>
            </a:r>
            <a:r>
              <a:rPr lang="ar-SA"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ما </a:t>
            </a:r>
            <a:r>
              <a:rPr lang="ar-DZ"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ن</a:t>
            </a:r>
            <a:r>
              <a:rPr lang="ar-SA"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جد </a:t>
            </a:r>
            <a:r>
              <a:rPr lang="ar-SA"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وظيفة الاستدامة </a:t>
            </a:r>
            <a:r>
              <a:rPr lang="ar-SA"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مهيكلة</a:t>
            </a:r>
            <a:r>
              <a:rPr lang="ar-SA"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 في كيان أو وظيفة مستقلة في شكل مديرية التنمية المستدامة، وتعطى لها الوسائل والإمكانيات والصلاحيات والسلطات الضرورية لممارسة مهامها على مستوى </a:t>
            </a:r>
            <a:r>
              <a:rPr lang="ar-SA"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المؤسسة</a:t>
            </a:r>
            <a:r>
              <a:rPr lang="ar-DZ"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 وهي الحالة المفضلة، كما تجسده الهيكلة الموالية</a:t>
            </a:r>
            <a:r>
              <a:rPr lang="ar-DZ" sz="3600" dirty="0" smtClean="0">
                <a:latin typeface="Traditional Arabic" panose="02020603050405020304" pitchFamily="18" charset="-78"/>
                <a:cs typeface="Traditional Arabic" panose="02020603050405020304" pitchFamily="18" charset="-78"/>
              </a:rPr>
              <a:t>.</a:t>
            </a:r>
            <a:endParaRPr lang="en-US" sz="3600" dirty="0">
              <a:latin typeface="Traditional Arabic" panose="02020603050405020304" pitchFamily="18" charset="-78"/>
              <a:cs typeface="Traditional Arabic" panose="02020603050405020304" pitchFamily="18" charset="-78"/>
            </a:endParaRPr>
          </a:p>
        </p:txBody>
      </p:sp>
      <p:sp>
        <p:nvSpPr>
          <p:cNvPr id="5" name="Arrondir un rectangle avec un coin diagonal 4"/>
          <p:cNvSpPr/>
          <p:nvPr/>
        </p:nvSpPr>
        <p:spPr>
          <a:xfrm>
            <a:off x="5943600" y="914400"/>
            <a:ext cx="2628900" cy="91440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raditional Arabic" panose="02020603050405020304" pitchFamily="18" charset="-78"/>
                <a:cs typeface="Traditional Arabic" panose="02020603050405020304" pitchFamily="18" charset="-78"/>
              </a:rPr>
              <a:t>هيكلة وظيفة التنمية المستدامة</a:t>
            </a:r>
            <a:endParaRPr lang="en-US" sz="2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87348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arn(inVertical)">
                                      <p:cBhvr>
                                        <p:cTn id="12"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1"/>
          <p:cNvGrpSpPr>
            <a:grpSpLocks/>
          </p:cNvGrpSpPr>
          <p:nvPr/>
        </p:nvGrpSpPr>
        <p:grpSpPr bwMode="auto">
          <a:xfrm>
            <a:off x="762000" y="1524000"/>
            <a:ext cx="7924800" cy="4419600"/>
            <a:chOff x="122" y="7898"/>
            <a:chExt cx="10110" cy="3130"/>
          </a:xfrm>
        </p:grpSpPr>
        <p:sp>
          <p:nvSpPr>
            <p:cNvPr id="5" name="AutoShape 17"/>
            <p:cNvSpPr>
              <a:spLocks noChangeArrowheads="1"/>
            </p:cNvSpPr>
            <p:nvPr/>
          </p:nvSpPr>
          <p:spPr bwMode="auto">
            <a:xfrm>
              <a:off x="4232" y="7898"/>
              <a:ext cx="2280" cy="43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8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الإدارة العامة</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6" name="AutoShape 16"/>
            <p:cNvSpPr>
              <a:spLocks noChangeArrowheads="1"/>
            </p:cNvSpPr>
            <p:nvPr/>
          </p:nvSpPr>
          <p:spPr bwMode="auto">
            <a:xfrm>
              <a:off x="122"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 </a:t>
              </a: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a:t>
              </a:r>
              <a:r>
                <a:rPr kumimoji="0" lang="ar-DZ" altLang="en-US" sz="20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الإنتاج</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7" name="AutoShape 15"/>
            <p:cNvSpPr>
              <a:spLocks noChangeArrowheads="1"/>
            </p:cNvSpPr>
            <p:nvPr/>
          </p:nvSpPr>
          <p:spPr bwMode="auto">
            <a:xfrm>
              <a:off x="7202" y="10043"/>
              <a:ext cx="2235" cy="98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8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الجودة</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8" name="AutoShape 14"/>
            <p:cNvSpPr>
              <a:spLocks noChangeArrowheads="1"/>
            </p:cNvSpPr>
            <p:nvPr/>
          </p:nvSpPr>
          <p:spPr bwMode="auto">
            <a:xfrm>
              <a:off x="4577" y="10043"/>
              <a:ext cx="2235" cy="98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البحث و التطوير والتطوير</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9" name="AutoShape 13"/>
            <p:cNvSpPr>
              <a:spLocks noChangeArrowheads="1"/>
            </p:cNvSpPr>
            <p:nvPr/>
          </p:nvSpPr>
          <p:spPr bwMode="auto">
            <a:xfrm>
              <a:off x="1472" y="10043"/>
              <a:ext cx="2235" cy="865"/>
            </a:xfrm>
            <a:prstGeom prst="roundRect">
              <a:avLst>
                <a:gd name="adj" fmla="val 16667"/>
              </a:avLst>
            </a:prstGeom>
            <a:gradFill rotWithShape="0">
              <a:gsLst>
                <a:gs pos="0">
                  <a:srgbClr val="D99594"/>
                </a:gs>
                <a:gs pos="50000">
                  <a:srgbClr val="C0504D"/>
                </a:gs>
                <a:gs pos="100000">
                  <a:srgbClr val="D99594"/>
                </a:gs>
              </a:gsLst>
              <a:lin ang="5400000" scaled="1"/>
            </a:gradFill>
            <a:ln w="12700">
              <a:solidFill>
                <a:srgbClr val="C0504D"/>
              </a:solidFill>
              <a:round/>
              <a:headEnd/>
              <a:tailEnd/>
            </a:ln>
            <a:effectLst>
              <a:outerShdw dist="28398" dir="3806097" algn="ctr" rotWithShape="0">
                <a:srgbClr val="622423"/>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8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التنمية المستدامة</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0" name="AutoShape 12"/>
            <p:cNvSpPr>
              <a:spLocks noChangeArrowheads="1"/>
            </p:cNvSpPr>
            <p:nvPr/>
          </p:nvSpPr>
          <p:spPr bwMode="auto">
            <a:xfrm>
              <a:off x="5522"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0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الموارد</a:t>
              </a:r>
              <a:r>
                <a:rPr kumimoji="0" lang="ar-DZ" altLang="en-US" sz="2000" b="0" i="0" u="none" strike="noStrike" cap="none" normalizeH="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 البشرية</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1" name="AutoShape 11"/>
            <p:cNvSpPr>
              <a:spLocks noChangeArrowheads="1"/>
            </p:cNvSpPr>
            <p:nvPr/>
          </p:nvSpPr>
          <p:spPr bwMode="auto">
            <a:xfrm>
              <a:off x="3017"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التسويق</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2" name="AutoShape 10"/>
            <p:cNvSpPr>
              <a:spLocks noChangeArrowheads="1"/>
            </p:cNvSpPr>
            <p:nvPr/>
          </p:nvSpPr>
          <p:spPr bwMode="auto">
            <a:xfrm>
              <a:off x="7997"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المالية</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3" name="AutoShape 9"/>
            <p:cNvSpPr>
              <a:spLocks noChangeShapeType="1"/>
            </p:cNvSpPr>
            <p:nvPr/>
          </p:nvSpPr>
          <p:spPr bwMode="auto">
            <a:xfrm>
              <a:off x="5372" y="8333"/>
              <a:ext cx="0" cy="3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AutoShape 8"/>
            <p:cNvSpPr>
              <a:spLocks noChangeShapeType="1"/>
            </p:cNvSpPr>
            <p:nvPr/>
          </p:nvSpPr>
          <p:spPr bwMode="auto">
            <a:xfrm>
              <a:off x="123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AutoShape 7"/>
            <p:cNvSpPr>
              <a:spLocks noChangeShapeType="1"/>
            </p:cNvSpPr>
            <p:nvPr/>
          </p:nvSpPr>
          <p:spPr bwMode="auto">
            <a:xfrm>
              <a:off x="408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AutoShape 6"/>
            <p:cNvSpPr>
              <a:spLocks noChangeShapeType="1"/>
            </p:cNvSpPr>
            <p:nvPr/>
          </p:nvSpPr>
          <p:spPr bwMode="auto">
            <a:xfrm>
              <a:off x="6587"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AutoShape 5"/>
            <p:cNvSpPr>
              <a:spLocks noChangeShapeType="1"/>
            </p:cNvSpPr>
            <p:nvPr/>
          </p:nvSpPr>
          <p:spPr bwMode="auto">
            <a:xfrm>
              <a:off x="858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AutoShape 4"/>
            <p:cNvSpPr>
              <a:spLocks noChangeShapeType="1"/>
            </p:cNvSpPr>
            <p:nvPr/>
          </p:nvSpPr>
          <p:spPr bwMode="auto">
            <a:xfrm>
              <a:off x="2477" y="8723"/>
              <a:ext cx="30" cy="132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AutoShape 3"/>
            <p:cNvSpPr>
              <a:spLocks noChangeShapeType="1"/>
            </p:cNvSpPr>
            <p:nvPr/>
          </p:nvSpPr>
          <p:spPr bwMode="auto">
            <a:xfrm>
              <a:off x="5372" y="8723"/>
              <a:ext cx="0" cy="132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AutoShape 2"/>
            <p:cNvSpPr>
              <a:spLocks noChangeShapeType="1"/>
            </p:cNvSpPr>
            <p:nvPr/>
          </p:nvSpPr>
          <p:spPr bwMode="auto">
            <a:xfrm>
              <a:off x="7907" y="8723"/>
              <a:ext cx="0" cy="132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cxnSp>
        <p:nvCxnSpPr>
          <p:cNvPr id="21" name="Connecteur droit 20"/>
          <p:cNvCxnSpPr/>
          <p:nvPr/>
        </p:nvCxnSpPr>
        <p:spPr>
          <a:xfrm flipH="1">
            <a:off x="1637961" y="2677144"/>
            <a:ext cx="5755474"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6526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circle(in)">
                                      <p:cBhvr>
                                        <p:cTn id="10"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rrondir un rectangle avec un coin diagonal 5"/>
          <p:cNvSpPr/>
          <p:nvPr/>
        </p:nvSpPr>
        <p:spPr>
          <a:xfrm>
            <a:off x="1373790" y="762000"/>
            <a:ext cx="7261225" cy="1371600"/>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2. </a:t>
            </a:r>
            <a:r>
              <a:rPr lang="ar-SA"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نقوم </a:t>
            </a:r>
            <a:r>
              <a:rPr lang="ar-SA"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بإدماج كل من مهام وأبعادها ضمن مديرية من المديريات الأساسية للمؤسسة (مديرية الإنتاج، مديرية التسويق، مديرية الموارد البشرية،...،الخ)، وفي هذه الحالة لا تظهر كقسم أو مصلحة أو مديرية مستقلة لوحدها في </a:t>
            </a:r>
            <a:r>
              <a:rPr lang="ar-DZ"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الهيكلة التنظيمية ب</a:t>
            </a:r>
            <a:r>
              <a:rPr lang="ar-SA"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المؤسسة</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grpSp>
        <p:nvGrpSpPr>
          <p:cNvPr id="7" name="Group 1"/>
          <p:cNvGrpSpPr>
            <a:grpSpLocks/>
          </p:cNvGrpSpPr>
          <p:nvPr/>
        </p:nvGrpSpPr>
        <p:grpSpPr bwMode="auto">
          <a:xfrm>
            <a:off x="1047430" y="2209800"/>
            <a:ext cx="7620000" cy="3581400"/>
            <a:chOff x="122" y="7898"/>
            <a:chExt cx="10110" cy="3130"/>
          </a:xfrm>
        </p:grpSpPr>
        <p:sp>
          <p:nvSpPr>
            <p:cNvPr id="8" name="AutoShape 17"/>
            <p:cNvSpPr>
              <a:spLocks noChangeArrowheads="1"/>
            </p:cNvSpPr>
            <p:nvPr/>
          </p:nvSpPr>
          <p:spPr bwMode="auto">
            <a:xfrm>
              <a:off x="4232" y="7898"/>
              <a:ext cx="2280" cy="43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8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الإدارة العامة</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9" name="AutoShape 16"/>
            <p:cNvSpPr>
              <a:spLocks noChangeArrowheads="1"/>
            </p:cNvSpPr>
            <p:nvPr/>
          </p:nvSpPr>
          <p:spPr bwMode="auto">
            <a:xfrm>
              <a:off x="122"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 </a:t>
              </a: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a:t>
              </a:r>
              <a:r>
                <a:rPr kumimoji="0" lang="ar-DZ" altLang="en-US" sz="20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الإنتاج</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0" name="AutoShape 15"/>
            <p:cNvSpPr>
              <a:spLocks noChangeArrowheads="1"/>
            </p:cNvSpPr>
            <p:nvPr/>
          </p:nvSpPr>
          <p:spPr bwMode="auto">
            <a:xfrm>
              <a:off x="7202" y="10043"/>
              <a:ext cx="2235" cy="98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8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الجودة</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1" name="AutoShape 14"/>
            <p:cNvSpPr>
              <a:spLocks noChangeArrowheads="1"/>
            </p:cNvSpPr>
            <p:nvPr/>
          </p:nvSpPr>
          <p:spPr bwMode="auto">
            <a:xfrm>
              <a:off x="4577" y="10043"/>
              <a:ext cx="2235" cy="985"/>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البحث و التطوير والتطوير</a:t>
              </a:r>
              <a:endParaRPr kumimoji="0" lang="en-US" altLang="en-US" sz="40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3" name="AutoShape 12"/>
            <p:cNvSpPr>
              <a:spLocks noChangeArrowheads="1"/>
            </p:cNvSpPr>
            <p:nvPr/>
          </p:nvSpPr>
          <p:spPr bwMode="auto">
            <a:xfrm>
              <a:off x="5522"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0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الموارد</a:t>
              </a:r>
              <a:r>
                <a:rPr kumimoji="0" lang="ar-DZ" altLang="en-US" sz="2000" b="0" i="0" u="none" strike="noStrike" cap="none" normalizeH="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 البشرية</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4" name="AutoShape 11"/>
            <p:cNvSpPr>
              <a:spLocks noChangeArrowheads="1"/>
            </p:cNvSpPr>
            <p:nvPr/>
          </p:nvSpPr>
          <p:spPr bwMode="auto">
            <a:xfrm>
              <a:off x="3017"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التسويق</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5" name="AutoShape 10"/>
            <p:cNvSpPr>
              <a:spLocks noChangeArrowheads="1"/>
            </p:cNvSpPr>
            <p:nvPr/>
          </p:nvSpPr>
          <p:spPr bwMode="auto">
            <a:xfrm>
              <a:off x="7997" y="9008"/>
              <a:ext cx="2235" cy="580"/>
            </a:xfrm>
            <a:prstGeom prst="roundRect">
              <a:avLst>
                <a:gd name="adj" fmla="val 16667"/>
              </a:avLst>
            </a:prstGeom>
            <a:gradFill rotWithShape="0">
              <a:gsLst>
                <a:gs pos="0">
                  <a:srgbClr val="92CDDC"/>
                </a:gs>
                <a:gs pos="50000">
                  <a:srgbClr val="4BACC6"/>
                </a:gs>
                <a:gs pos="100000">
                  <a:srgbClr val="92CDDC"/>
                </a:gs>
              </a:gsLst>
              <a:lin ang="5400000" scaled="1"/>
            </a:gradFill>
            <a:ln w="12700">
              <a:solidFill>
                <a:srgbClr val="4BACC6"/>
              </a:solidFill>
              <a:round/>
              <a:headEnd/>
              <a:tailEnd/>
            </a:ln>
            <a:effectLst>
              <a:outerShdw dist="28398" dir="3806097" algn="ctr" rotWithShape="0">
                <a:srgbClr val="205867"/>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DZ" altLang="en-US" sz="2400" b="0" i="0" u="none" strike="noStrike" cap="none" normalizeH="0" baseline="0" dirty="0" smtClean="0">
                  <a:ln>
                    <a:noFill/>
                  </a:ln>
                  <a:solidFill>
                    <a:schemeClr val="tx1"/>
                  </a:solidFill>
                  <a:effectLst/>
                  <a:latin typeface="Traditional Arabic" panose="02020603050405020304" pitchFamily="18" charset="-78"/>
                  <a:ea typeface="Times New Roman" pitchFamily="18" charset="0"/>
                  <a:cs typeface="Traditional Arabic" panose="02020603050405020304" pitchFamily="18" charset="-78"/>
                </a:rPr>
                <a:t>مديرية المالية</a:t>
              </a:r>
              <a:endParaRPr kumimoji="0" lang="en-US" altLang="en-US" sz="36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endParaRPr>
            </a:p>
          </p:txBody>
        </p:sp>
        <p:sp>
          <p:nvSpPr>
            <p:cNvPr id="16" name="AutoShape 9"/>
            <p:cNvSpPr>
              <a:spLocks noChangeShapeType="1"/>
            </p:cNvSpPr>
            <p:nvPr/>
          </p:nvSpPr>
          <p:spPr bwMode="auto">
            <a:xfrm>
              <a:off x="5372" y="8333"/>
              <a:ext cx="0" cy="390"/>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AutoShape 8"/>
            <p:cNvSpPr>
              <a:spLocks noChangeShapeType="1"/>
            </p:cNvSpPr>
            <p:nvPr/>
          </p:nvSpPr>
          <p:spPr bwMode="auto">
            <a:xfrm>
              <a:off x="123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AutoShape 7"/>
            <p:cNvSpPr>
              <a:spLocks noChangeShapeType="1"/>
            </p:cNvSpPr>
            <p:nvPr/>
          </p:nvSpPr>
          <p:spPr bwMode="auto">
            <a:xfrm>
              <a:off x="408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AutoShape 6"/>
            <p:cNvSpPr>
              <a:spLocks noChangeShapeType="1"/>
            </p:cNvSpPr>
            <p:nvPr/>
          </p:nvSpPr>
          <p:spPr bwMode="auto">
            <a:xfrm>
              <a:off x="6587"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AutoShape 5"/>
            <p:cNvSpPr>
              <a:spLocks noChangeShapeType="1"/>
            </p:cNvSpPr>
            <p:nvPr/>
          </p:nvSpPr>
          <p:spPr bwMode="auto">
            <a:xfrm>
              <a:off x="8582" y="8723"/>
              <a:ext cx="0" cy="28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AutoShape 3"/>
            <p:cNvSpPr>
              <a:spLocks noChangeShapeType="1"/>
            </p:cNvSpPr>
            <p:nvPr/>
          </p:nvSpPr>
          <p:spPr bwMode="auto">
            <a:xfrm>
              <a:off x="5372" y="8723"/>
              <a:ext cx="0" cy="132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AutoShape 2"/>
            <p:cNvSpPr>
              <a:spLocks noChangeShapeType="1"/>
            </p:cNvSpPr>
            <p:nvPr/>
          </p:nvSpPr>
          <p:spPr bwMode="auto">
            <a:xfrm>
              <a:off x="7907" y="8723"/>
              <a:ext cx="0" cy="132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cxnSp>
        <p:nvCxnSpPr>
          <p:cNvPr id="24" name="Connecteur droit 23"/>
          <p:cNvCxnSpPr/>
          <p:nvPr/>
        </p:nvCxnSpPr>
        <p:spPr>
          <a:xfrm flipH="1">
            <a:off x="1884047" y="3142702"/>
            <a:ext cx="5534110"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Nuage 25"/>
          <p:cNvSpPr/>
          <p:nvPr/>
        </p:nvSpPr>
        <p:spPr>
          <a:xfrm>
            <a:off x="379417" y="4724400"/>
            <a:ext cx="3048000" cy="2133600"/>
          </a:xfrm>
          <a:prstGeom prst="cloud">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rPr>
              <a:t>إن مهام التنمية المستدامة تدمج ضمن كل وظيفة حسب الحالة</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Traditional Arabic" panose="02020603050405020304" pitchFamily="18" charset="-78"/>
              <a:cs typeface="Traditional Arabic" panose="02020603050405020304" pitchFamily="18" charset="-78"/>
            </a:endParaRPr>
          </a:p>
        </p:txBody>
      </p:sp>
      <p:sp>
        <p:nvSpPr>
          <p:cNvPr id="27" name="Rectangle à coins arrondis 26"/>
          <p:cNvSpPr/>
          <p:nvPr/>
        </p:nvSpPr>
        <p:spPr>
          <a:xfrm>
            <a:off x="0" y="127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4948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par>
                                <p:cTn id="15" presetID="16" presetClass="entr" presetSubtype="21"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barn(inVertical)">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 calcmode="lin" valueType="num">
                                      <p:cBhvr additive="base">
                                        <p:cTn id="22" dur="500" fill="hold"/>
                                        <p:tgtEl>
                                          <p:spTgt spid="26"/>
                                        </p:tgtEl>
                                        <p:attrNameLst>
                                          <p:attrName>ppt_x</p:attrName>
                                        </p:attrNameLst>
                                      </p:cBhvr>
                                      <p:tavLst>
                                        <p:tav tm="0">
                                          <p:val>
                                            <p:strVal val="#ppt_x"/>
                                          </p:val>
                                        </p:tav>
                                        <p:tav tm="100000">
                                          <p:val>
                                            <p:strVal val="#ppt_x"/>
                                          </p:val>
                                        </p:tav>
                                      </p:tavLst>
                                    </p:anim>
                                    <p:anim calcmode="lin" valueType="num">
                                      <p:cBhvr additive="base">
                                        <p:cTn id="2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762000" y="990600"/>
            <a:ext cx="7969250" cy="3124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SA" dirty="0"/>
              <a:t> </a:t>
            </a:r>
            <a:r>
              <a:rPr lang="ar-SA" sz="2400" b="1" dirty="0">
                <a:latin typeface="Traditional Arabic" panose="02020603050405020304" pitchFamily="18" charset="-78"/>
                <a:cs typeface="Traditional Arabic" panose="02020603050405020304" pitchFamily="18" charset="-78"/>
              </a:rPr>
              <a:t>ومن هنا يتوجب علينا تحديد المديريات الوظائفية الأساسية، ومحاوريهم الامتيازين للتأكد من أن وظيفة التنمية المستدامة في كل </a:t>
            </a:r>
            <a:r>
              <a:rPr lang="ar-DZ" sz="2400" b="1" dirty="0" smtClean="0">
                <a:latin typeface="Traditional Arabic" panose="02020603050405020304" pitchFamily="18" charset="-78"/>
                <a:cs typeface="Traditional Arabic" panose="02020603050405020304" pitchFamily="18" charset="-78"/>
              </a:rPr>
              <a:t>وظيفة</a:t>
            </a:r>
            <a:r>
              <a:rPr lang="ar-SA" sz="2400" b="1" dirty="0" smtClean="0">
                <a:latin typeface="Traditional Arabic" panose="02020603050405020304" pitchFamily="18" charset="-78"/>
                <a:cs typeface="Traditional Arabic" panose="02020603050405020304" pitchFamily="18" charset="-78"/>
              </a:rPr>
              <a:t>:</a:t>
            </a:r>
            <a:endParaRPr lang="en-US" sz="2400" b="1" dirty="0">
              <a:latin typeface="Traditional Arabic" panose="02020603050405020304" pitchFamily="18" charset="-78"/>
              <a:cs typeface="Traditional Arabic" panose="02020603050405020304" pitchFamily="18" charset="-78"/>
            </a:endParaRPr>
          </a:p>
          <a:p>
            <a:pPr lvl="0" algn="just" rtl="1"/>
            <a:r>
              <a:rPr lang="ar-SA" sz="2400" b="1" dirty="0">
                <a:latin typeface="Traditional Arabic" panose="02020603050405020304" pitchFamily="18" charset="-78"/>
                <a:cs typeface="Traditional Arabic" panose="02020603050405020304" pitchFamily="18" charset="-78"/>
              </a:rPr>
              <a:t>مديرية </a:t>
            </a:r>
            <a:r>
              <a:rPr lang="ar-SA" sz="2000" b="1" dirty="0">
                <a:latin typeface="Traditional Arabic" panose="02020603050405020304" pitchFamily="18" charset="-78"/>
                <a:cs typeface="Traditional Arabic" panose="02020603050405020304" pitchFamily="18" charset="-78"/>
              </a:rPr>
              <a:t>التسويق</a:t>
            </a:r>
            <a:r>
              <a:rPr lang="ar-SA" sz="2400" b="1" dirty="0">
                <a:latin typeface="Traditional Arabic" panose="02020603050405020304" pitchFamily="18" charset="-78"/>
                <a:cs typeface="Traditional Arabic" panose="02020603050405020304" pitchFamily="18" charset="-78"/>
              </a:rPr>
              <a:t> والعلاقات مع الزبائن؛</a:t>
            </a:r>
            <a:endParaRPr lang="en-US" sz="2400" b="1" dirty="0">
              <a:latin typeface="Traditional Arabic" panose="02020603050405020304" pitchFamily="18" charset="-78"/>
              <a:cs typeface="Traditional Arabic" panose="02020603050405020304" pitchFamily="18" charset="-78"/>
            </a:endParaRPr>
          </a:p>
          <a:p>
            <a:pPr lvl="0" algn="just" rtl="1"/>
            <a:r>
              <a:rPr lang="ar-SA" sz="2400" b="1" dirty="0">
                <a:latin typeface="Traditional Arabic" panose="02020603050405020304" pitchFamily="18" charset="-78"/>
                <a:cs typeface="Traditional Arabic" panose="02020603050405020304" pitchFamily="18" charset="-78"/>
              </a:rPr>
              <a:t>مديرية المشتريات والعلاقة مع الموردين،</a:t>
            </a:r>
            <a:endParaRPr lang="en-US" sz="2400" b="1" dirty="0">
              <a:latin typeface="Traditional Arabic" panose="02020603050405020304" pitchFamily="18" charset="-78"/>
              <a:cs typeface="Traditional Arabic" panose="02020603050405020304" pitchFamily="18" charset="-78"/>
            </a:endParaRPr>
          </a:p>
          <a:p>
            <a:pPr lvl="0" algn="just" rtl="1"/>
            <a:r>
              <a:rPr lang="ar-SA" sz="2400" b="1" dirty="0">
                <a:latin typeface="Traditional Arabic" panose="02020603050405020304" pitchFamily="18" charset="-78"/>
                <a:cs typeface="Traditional Arabic" panose="02020603050405020304" pitchFamily="18" charset="-78"/>
              </a:rPr>
              <a:t>مديرية الاتصال والعلاقة مع المجتمع المدني والإعلام؛</a:t>
            </a:r>
            <a:endParaRPr lang="en-US" sz="2400" b="1" dirty="0">
              <a:latin typeface="Traditional Arabic" panose="02020603050405020304" pitchFamily="18" charset="-78"/>
              <a:cs typeface="Traditional Arabic" panose="02020603050405020304" pitchFamily="18" charset="-78"/>
            </a:endParaRPr>
          </a:p>
          <a:p>
            <a:pPr lvl="0" algn="just" rtl="1"/>
            <a:r>
              <a:rPr lang="ar-SA" sz="2400" b="1" dirty="0">
                <a:latin typeface="Traditional Arabic" panose="02020603050405020304" pitchFamily="18" charset="-78"/>
                <a:cs typeface="Traditional Arabic" panose="02020603050405020304" pitchFamily="18" charset="-78"/>
              </a:rPr>
              <a:t>مديرية الموارد البشرية والاتصال الداخلي</a:t>
            </a:r>
            <a:r>
              <a:rPr lang="ar-SA" sz="2400" b="1" dirty="0" smtClean="0">
                <a:latin typeface="Traditional Arabic" panose="02020603050405020304" pitchFamily="18" charset="-78"/>
                <a:cs typeface="Traditional Arabic" panose="02020603050405020304" pitchFamily="18" charset="-78"/>
              </a:rPr>
              <a:t>،</a:t>
            </a:r>
            <a:r>
              <a:rPr lang="ar-DZ" sz="2400" b="1" dirty="0" smtClean="0">
                <a:latin typeface="Traditional Arabic" panose="02020603050405020304" pitchFamily="18" charset="-78"/>
                <a:cs typeface="Traditional Arabic" panose="02020603050405020304" pitchFamily="18" charset="-78"/>
              </a:rPr>
              <a:t> ظروف العمل، الأجور،</a:t>
            </a:r>
            <a:r>
              <a:rPr lang="ar-SA" sz="2400" b="1" dirty="0" smtClean="0">
                <a:latin typeface="Traditional Arabic" panose="02020603050405020304" pitchFamily="18" charset="-78"/>
                <a:cs typeface="Traditional Arabic" panose="02020603050405020304" pitchFamily="18" charset="-78"/>
              </a:rPr>
              <a:t> النقابات؛ </a:t>
            </a:r>
            <a:r>
              <a:rPr lang="ar-SA" sz="2400" b="1" dirty="0">
                <a:latin typeface="Traditional Arabic" panose="02020603050405020304" pitchFamily="18" charset="-78"/>
                <a:cs typeface="Traditional Arabic" panose="02020603050405020304" pitchFamily="18" charset="-78"/>
              </a:rPr>
              <a:t>الصحة، الأمن والسلامة وعلاقتها مع العمال والمجتمع المدني...</a:t>
            </a:r>
            <a:endParaRPr lang="en-US" sz="2400" b="1" dirty="0">
              <a:latin typeface="Traditional Arabic" panose="02020603050405020304" pitchFamily="18" charset="-78"/>
              <a:cs typeface="Traditional Arabic" panose="02020603050405020304" pitchFamily="18" charset="-78"/>
            </a:endParaRPr>
          </a:p>
          <a:p>
            <a:pPr lvl="0" algn="just" rtl="1"/>
            <a:r>
              <a:rPr lang="ar-SA" sz="2400" b="1" dirty="0">
                <a:latin typeface="Traditional Arabic" panose="02020603050405020304" pitchFamily="18" charset="-78"/>
                <a:cs typeface="Traditional Arabic" panose="02020603050405020304" pitchFamily="18" charset="-78"/>
              </a:rPr>
              <a:t>مديرية المالية والعلاقات مع المساهمين</a:t>
            </a:r>
            <a:endParaRPr lang="en-US" sz="2400" b="1" dirty="0">
              <a:latin typeface="Traditional Arabic" panose="02020603050405020304" pitchFamily="18" charset="-78"/>
              <a:cs typeface="Traditional Arabic" panose="02020603050405020304" pitchFamily="18" charset="-78"/>
            </a:endParaRPr>
          </a:p>
        </p:txBody>
      </p:sp>
      <p:sp>
        <p:nvSpPr>
          <p:cNvPr id="5" name="Arrondir un rectangle avec un coin diagonal 4"/>
          <p:cNvSpPr/>
          <p:nvPr/>
        </p:nvSpPr>
        <p:spPr>
          <a:xfrm>
            <a:off x="762000" y="4343400"/>
            <a:ext cx="6477000" cy="2286000"/>
          </a:xfrm>
          <a:prstGeom prst="round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3. إ</a:t>
            </a:r>
            <a:r>
              <a:rPr lang="ar-SA"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دماجها </a:t>
            </a:r>
            <a:r>
              <a:rPr lang="ar-SA"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ضمن </a:t>
            </a:r>
            <a:r>
              <a:rPr lang="ar-DZ"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a:t>
            </a:r>
            <a:r>
              <a:rPr lang="ar-SA"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مديرية </a:t>
            </a:r>
            <a:r>
              <a:rPr lang="ar-DZ"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العامة</a:t>
            </a:r>
            <a:r>
              <a:rPr lang="ar-SA" sz="3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 </a:t>
            </a:r>
            <a:r>
              <a:rPr lang="ar-SA"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يمكن إدماج أبعاد ومهام التنمية المستدامة ضمن مديرية مركزية للمؤسسة أو اعتبارها كاتساع لهذه المديرية.</a:t>
            </a:r>
            <a:endParaRPr lang="en-US" sz="3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12700" y="1651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4141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202784" y="1600200"/>
            <a:ext cx="7467600" cy="2001455"/>
            <a:chOff x="459898" y="0"/>
            <a:chExt cx="7893899" cy="2153855"/>
          </a:xfrm>
          <a:scene3d>
            <a:camera prst="orthographicFront"/>
            <a:lightRig rig="threePt" dir="t">
              <a:rot lat="0" lon="0" rev="7500000"/>
            </a:lightRig>
          </a:scene3d>
        </p:grpSpPr>
        <p:sp>
          <p:nvSpPr>
            <p:cNvPr id="5" name="Rectangle à coins arrondis 4"/>
            <p:cNvSpPr/>
            <p:nvPr/>
          </p:nvSpPr>
          <p:spPr>
            <a:xfrm>
              <a:off x="459898" y="0"/>
              <a:ext cx="7893899" cy="2153855"/>
            </a:xfrm>
            <a:prstGeom prst="roundRect">
              <a:avLst>
                <a:gd name="adj" fmla="val 10000"/>
              </a:avLst>
            </a:prstGeom>
            <a:sp3d prstMaterial="plastic">
              <a:bevelT w="127000" h="25400" prst="relaxedInset"/>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6" name="Rectangle 5"/>
            <p:cNvSpPr/>
            <p:nvPr/>
          </p:nvSpPr>
          <p:spPr>
            <a:xfrm>
              <a:off x="522982" y="63084"/>
              <a:ext cx="5667721" cy="202768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endParaRPr lang="fr-FR" sz="2400" b="1" kern="1200" dirty="0">
                <a:solidFill>
                  <a:schemeClr val="accent1">
                    <a:lumMod val="50000"/>
                  </a:schemeClr>
                </a:solidFill>
                <a:latin typeface="Traditional Arabic" pitchFamily="18" charset="-78"/>
                <a:cs typeface="Traditional Arabic" pitchFamily="18" charset="-78"/>
              </a:endParaRPr>
            </a:p>
          </p:txBody>
        </p:sp>
      </p:grpSp>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8" name="Rectangle 7"/>
          <p:cNvSpPr/>
          <p:nvPr/>
        </p:nvSpPr>
        <p:spPr>
          <a:xfrm>
            <a:off x="533400" y="1981200"/>
            <a:ext cx="6553200" cy="1384995"/>
          </a:xfrm>
          <a:prstGeom prst="rect">
            <a:avLst/>
          </a:prstGeom>
        </p:spPr>
        <p:txBody>
          <a:bodyPr wrap="square">
            <a:spAutoFit/>
          </a:bodyPr>
          <a:lstStyle/>
          <a:p>
            <a:pPr algn="ctr"/>
            <a:r>
              <a:rPr lang="ar-SA" sz="2800" dirty="0" smtClean="0">
                <a:latin typeface="Traditional Arabic" panose="02020603050405020304" pitchFamily="18" charset="-78"/>
                <a:cs typeface="Traditional Arabic" panose="02020603050405020304" pitchFamily="18" charset="-78"/>
              </a:rPr>
              <a:t>مجموعة من المهام والنشاطات والعمليات التي ينبغي أن تقوم بها المؤسسة مراعية في ذلك ضرورة إدماج الأبعاد الاقتصادية والاجتماعية والسياسية والبيئية، ضمن نشاطاتها التقليدية"</a:t>
            </a:r>
            <a:endParaRPr lang="en-US" sz="2800" dirty="0">
              <a:latin typeface="Traditional Arabic" panose="02020603050405020304" pitchFamily="18" charset="-78"/>
              <a:cs typeface="Traditional Arabic" panose="02020603050405020304" pitchFamily="18" charset="-78"/>
            </a:endParaRPr>
          </a:p>
        </p:txBody>
      </p:sp>
      <p:grpSp>
        <p:nvGrpSpPr>
          <p:cNvPr id="9" name="Groupe 8"/>
          <p:cNvGrpSpPr/>
          <p:nvPr/>
        </p:nvGrpSpPr>
        <p:grpSpPr>
          <a:xfrm>
            <a:off x="488099" y="3810000"/>
            <a:ext cx="7893899" cy="2895599"/>
            <a:chOff x="459898" y="0"/>
            <a:chExt cx="7893899" cy="2153855"/>
          </a:xfrm>
          <a:scene3d>
            <a:camera prst="orthographicFront"/>
            <a:lightRig rig="threePt" dir="t">
              <a:rot lat="0" lon="0" rev="7500000"/>
            </a:lightRig>
          </a:scene3d>
        </p:grpSpPr>
        <p:sp>
          <p:nvSpPr>
            <p:cNvPr id="10" name="Rectangle à coins arrondis 9"/>
            <p:cNvSpPr/>
            <p:nvPr/>
          </p:nvSpPr>
          <p:spPr>
            <a:xfrm>
              <a:off x="459898" y="0"/>
              <a:ext cx="7893899" cy="2153855"/>
            </a:xfrm>
            <a:prstGeom prst="roundRect">
              <a:avLst>
                <a:gd name="adj" fmla="val 10000"/>
              </a:avLst>
            </a:prstGeom>
            <a:sp3d prstMaterial="plastic">
              <a:bevelT w="127000" h="25400" prst="relaxedInset"/>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11" name="Rectangle 10"/>
            <p:cNvSpPr/>
            <p:nvPr/>
          </p:nvSpPr>
          <p:spPr>
            <a:xfrm>
              <a:off x="522982" y="63084"/>
              <a:ext cx="5667721" cy="202768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endParaRPr lang="fr-FR" sz="2400" b="1" kern="1200" dirty="0">
                <a:solidFill>
                  <a:schemeClr val="accent1">
                    <a:lumMod val="50000"/>
                  </a:schemeClr>
                </a:solidFill>
                <a:latin typeface="Traditional Arabic" pitchFamily="18" charset="-78"/>
                <a:cs typeface="Traditional Arabic" pitchFamily="18" charset="-78"/>
              </a:endParaRPr>
            </a:p>
          </p:txBody>
        </p:sp>
      </p:grpSp>
      <p:sp>
        <p:nvSpPr>
          <p:cNvPr id="12" name="Rectangle 11"/>
          <p:cNvSpPr/>
          <p:nvPr/>
        </p:nvSpPr>
        <p:spPr>
          <a:xfrm>
            <a:off x="800100" y="4038600"/>
            <a:ext cx="7543799" cy="2308324"/>
          </a:xfrm>
          <a:prstGeom prst="rect">
            <a:avLst/>
          </a:prstGeom>
        </p:spPr>
        <p:txBody>
          <a:bodyPr wrap="square">
            <a:spAutoFit/>
          </a:bodyPr>
          <a:lstStyle/>
          <a:p>
            <a:pPr algn="r" rtl="1"/>
            <a:r>
              <a:rPr lang="ar-DZ" sz="2400" dirty="0" smtClean="0">
                <a:latin typeface="Traditional Arabic" panose="02020603050405020304" pitchFamily="18" charset="-78"/>
                <a:cs typeface="Traditional Arabic" panose="02020603050405020304" pitchFamily="18" charset="-78"/>
              </a:rPr>
              <a:t>مج</a:t>
            </a:r>
            <a:r>
              <a:rPr lang="ar-SA" sz="2400" dirty="0" err="1" smtClean="0">
                <a:latin typeface="Traditional Arabic" panose="02020603050405020304" pitchFamily="18" charset="-78"/>
                <a:cs typeface="Traditional Arabic" panose="02020603050405020304" pitchFamily="18" charset="-78"/>
              </a:rPr>
              <a:t>موعة</a:t>
            </a:r>
            <a:r>
              <a:rPr lang="ar-SA" sz="2400" dirty="0" smtClean="0">
                <a:latin typeface="Traditional Arabic" panose="02020603050405020304" pitchFamily="18" charset="-78"/>
                <a:cs typeface="Traditional Arabic" panose="02020603050405020304" pitchFamily="18" charset="-78"/>
              </a:rPr>
              <a:t> من النشاطات والعمليات التي </a:t>
            </a:r>
            <a:r>
              <a:rPr lang="ar-SA" sz="2400" dirty="0" smtClean="0">
                <a:solidFill>
                  <a:srgbClr val="FF0000"/>
                </a:solidFill>
                <a:latin typeface="Traditional Arabic" panose="02020603050405020304" pitchFamily="18" charset="-78"/>
                <a:cs typeface="Traditional Arabic" panose="02020603050405020304" pitchFamily="18" charset="-78"/>
              </a:rPr>
              <a:t>لا تضر بالبيئة وتحافظ على الموارد الطبيعية </a:t>
            </a:r>
            <a:r>
              <a:rPr lang="ar-SA" sz="2400" dirty="0" smtClean="0">
                <a:latin typeface="Traditional Arabic" panose="02020603050405020304" pitchFamily="18" charset="-78"/>
                <a:cs typeface="Traditional Arabic" panose="02020603050405020304" pitchFamily="18" charset="-78"/>
              </a:rPr>
              <a:t>وعدم استنزافها </a:t>
            </a:r>
            <a:r>
              <a:rPr lang="ar-SA" sz="2400" dirty="0" smtClean="0">
                <a:solidFill>
                  <a:srgbClr val="FF0000"/>
                </a:solidFill>
                <a:latin typeface="Traditional Arabic" panose="02020603050405020304" pitchFamily="18" charset="-78"/>
                <a:cs typeface="Traditional Arabic" panose="02020603050405020304" pitchFamily="18" charset="-78"/>
              </a:rPr>
              <a:t>وترك حصة الأجيال المقبلة منها</a:t>
            </a:r>
            <a:r>
              <a:rPr lang="ar-SA" sz="2400" dirty="0" smtClean="0">
                <a:latin typeface="Traditional Arabic" panose="02020603050405020304" pitchFamily="18" charset="-78"/>
                <a:cs typeface="Traditional Arabic" panose="02020603050405020304" pitchFamily="18" charset="-78"/>
              </a:rPr>
              <a:t>، وإنتاج </a:t>
            </a:r>
            <a:r>
              <a:rPr lang="ar-SA" sz="2400" dirty="0" smtClean="0">
                <a:solidFill>
                  <a:srgbClr val="FF0000"/>
                </a:solidFill>
                <a:latin typeface="Traditional Arabic" panose="02020603050405020304" pitchFamily="18" charset="-78"/>
                <a:cs typeface="Traditional Arabic" panose="02020603050405020304" pitchFamily="18" charset="-78"/>
              </a:rPr>
              <a:t>منتجات صحية وصديقة للبيئة</a:t>
            </a:r>
            <a:r>
              <a:rPr lang="ar-SA" sz="2400" dirty="0" smtClean="0">
                <a:latin typeface="Traditional Arabic" panose="02020603050405020304" pitchFamily="18" charset="-78"/>
                <a:cs typeface="Traditional Arabic" panose="02020603050405020304" pitchFamily="18" charset="-78"/>
              </a:rPr>
              <a:t>،</a:t>
            </a:r>
            <a:r>
              <a:rPr lang="ar-DZ" sz="2400" dirty="0" smtClean="0">
                <a:latin typeface="Traditional Arabic" panose="02020603050405020304" pitchFamily="18" charset="-78"/>
                <a:cs typeface="Traditional Arabic" panose="02020603050405020304" pitchFamily="18" charset="-78"/>
              </a:rPr>
              <a:t> </a:t>
            </a:r>
            <a:r>
              <a:rPr lang="ar-SA" sz="2400" dirty="0" smtClean="0">
                <a:latin typeface="Traditional Arabic" panose="02020603050405020304" pitchFamily="18" charset="-78"/>
                <a:cs typeface="Traditional Arabic" panose="02020603050405020304" pitchFamily="18" charset="-78"/>
              </a:rPr>
              <a:t>وذلك من خلال استخدام </a:t>
            </a:r>
            <a:r>
              <a:rPr lang="ar-SA" sz="2400" dirty="0" smtClean="0">
                <a:solidFill>
                  <a:srgbClr val="FF0000"/>
                </a:solidFill>
                <a:latin typeface="Traditional Arabic" panose="02020603050405020304" pitchFamily="18" charset="-78"/>
                <a:cs typeface="Traditional Arabic" panose="02020603050405020304" pitchFamily="18" charset="-78"/>
              </a:rPr>
              <a:t>تكنولوجيا نظيفة غير ملوثة للبيئة</a:t>
            </a:r>
            <a:r>
              <a:rPr lang="ar-SA" sz="2400" dirty="0" smtClean="0">
                <a:latin typeface="Traditional Arabic" panose="02020603050405020304" pitchFamily="18" charset="-78"/>
                <a:cs typeface="Traditional Arabic" panose="02020603050405020304" pitchFamily="18" charset="-78"/>
              </a:rPr>
              <a:t>، مع تصريف منتجاتها عن طريق </a:t>
            </a:r>
            <a:r>
              <a:rPr lang="ar-SA" sz="2400" dirty="0" smtClean="0">
                <a:solidFill>
                  <a:srgbClr val="FF0000"/>
                </a:solidFill>
                <a:latin typeface="Traditional Arabic" panose="02020603050405020304" pitchFamily="18" charset="-78"/>
                <a:cs typeface="Traditional Arabic" panose="02020603050405020304" pitchFamily="18" charset="-78"/>
              </a:rPr>
              <a:t>التسويق الأخضر </a:t>
            </a:r>
            <a:r>
              <a:rPr lang="ar-SA" sz="2400" dirty="0" smtClean="0">
                <a:latin typeface="Traditional Arabic" panose="02020603050405020304" pitchFamily="18" charset="-78"/>
                <a:cs typeface="Traditional Arabic" panose="02020603050405020304" pitchFamily="18" charset="-78"/>
              </a:rPr>
              <a:t>أو البيئي أو المستدام عن طريق التزامها بالتعامل مع </a:t>
            </a:r>
            <a:r>
              <a:rPr lang="ar-SA" sz="2400" dirty="0" smtClean="0">
                <a:solidFill>
                  <a:srgbClr val="FF0000"/>
                </a:solidFill>
                <a:latin typeface="Traditional Arabic" panose="02020603050405020304" pitchFamily="18" charset="-78"/>
                <a:cs typeface="Traditional Arabic" panose="02020603050405020304" pitchFamily="18" charset="-78"/>
              </a:rPr>
              <a:t>السلع الصديقة للبيئة</a:t>
            </a:r>
            <a:r>
              <a:rPr lang="ar-SA" sz="2400" dirty="0" smtClean="0">
                <a:latin typeface="Traditional Arabic" panose="02020603050405020304" pitchFamily="18" charset="-78"/>
                <a:cs typeface="Traditional Arabic" panose="02020603050405020304" pitchFamily="18" charset="-78"/>
              </a:rPr>
              <a:t> التي لا تضر بصحة أفراد المجتمع وبالبيئة الطبيعية والقيام بالأنشطة التسويقية في إطار </a:t>
            </a:r>
            <a:r>
              <a:rPr lang="ar-SA" sz="2400" dirty="0" smtClean="0">
                <a:solidFill>
                  <a:srgbClr val="FF0000"/>
                </a:solidFill>
                <a:latin typeface="Traditional Arabic" panose="02020603050405020304" pitchFamily="18" charset="-78"/>
                <a:cs typeface="Traditional Arabic" panose="02020603050405020304" pitchFamily="18" charset="-78"/>
              </a:rPr>
              <a:t>الالتزام القوي بالمسؤولية البيئية </a:t>
            </a:r>
            <a:r>
              <a:rPr lang="ar-SA" sz="2400" dirty="0" smtClean="0">
                <a:latin typeface="Traditional Arabic" panose="02020603050405020304" pitchFamily="18" charset="-78"/>
                <a:cs typeface="Traditional Arabic" panose="02020603050405020304" pitchFamily="18" charset="-78"/>
              </a:rPr>
              <a:t>وضمن ضوابط محددة لضمان المحافظة  على البيئة الطبيعية وعدم الإضرار بها.</a:t>
            </a:r>
            <a:endParaRPr lang="en-US" sz="2400" dirty="0">
              <a:latin typeface="Traditional Arabic" panose="02020603050405020304" pitchFamily="18" charset="-78"/>
              <a:cs typeface="Traditional Arabic" panose="02020603050405020304" pitchFamily="18" charset="-78"/>
            </a:endParaRPr>
          </a:p>
        </p:txBody>
      </p:sp>
      <p:grpSp>
        <p:nvGrpSpPr>
          <p:cNvPr id="14" name="Groupe 13"/>
          <p:cNvGrpSpPr/>
          <p:nvPr/>
        </p:nvGrpSpPr>
        <p:grpSpPr>
          <a:xfrm>
            <a:off x="6019800" y="762000"/>
            <a:ext cx="3124200" cy="685801"/>
            <a:chOff x="459898" y="0"/>
            <a:chExt cx="7893899" cy="2153855"/>
          </a:xfrm>
          <a:scene3d>
            <a:camera prst="orthographicFront"/>
            <a:lightRig rig="threePt" dir="t">
              <a:rot lat="0" lon="0" rev="7500000"/>
            </a:lightRig>
          </a:scene3d>
        </p:grpSpPr>
        <p:sp>
          <p:nvSpPr>
            <p:cNvPr id="15" name="Rectangle à coins arrondis 14"/>
            <p:cNvSpPr/>
            <p:nvPr/>
          </p:nvSpPr>
          <p:spPr>
            <a:xfrm>
              <a:off x="459898" y="0"/>
              <a:ext cx="7893899" cy="2153855"/>
            </a:xfrm>
            <a:prstGeom prst="roundRect">
              <a:avLst>
                <a:gd name="adj" fmla="val 10000"/>
              </a:avLst>
            </a:prstGeom>
            <a:sp3d prstMaterial="plastic">
              <a:bevelT w="127000" h="25400" prst="relaxedInset"/>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txBody>
            <a:bodyPr/>
            <a:lstStyle/>
            <a:p>
              <a:r>
                <a:rPr lang="ar-DZ" sz="2800" dirty="0" smtClean="0">
                  <a:latin typeface="Traditional Arabic" panose="02020603050405020304" pitchFamily="18" charset="-78"/>
                  <a:cs typeface="Traditional Arabic" panose="02020603050405020304" pitchFamily="18" charset="-78"/>
                </a:rPr>
                <a:t>تعريف وظيفة التنمية المستدامة</a:t>
              </a:r>
              <a:endParaRPr lang="en-US" sz="2800" dirty="0">
                <a:latin typeface="Traditional Arabic" panose="02020603050405020304" pitchFamily="18" charset="-78"/>
                <a:cs typeface="Traditional Arabic" panose="02020603050405020304" pitchFamily="18" charset="-78"/>
              </a:endParaRPr>
            </a:p>
          </p:txBody>
        </p:sp>
        <p:sp>
          <p:nvSpPr>
            <p:cNvPr id="16" name="Rectangle 15"/>
            <p:cNvSpPr/>
            <p:nvPr/>
          </p:nvSpPr>
          <p:spPr>
            <a:xfrm>
              <a:off x="522982" y="63084"/>
              <a:ext cx="5667721" cy="202768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endParaRPr lang="fr-FR" sz="2400" b="1" kern="1200" dirty="0">
                <a:solidFill>
                  <a:schemeClr val="accent1">
                    <a:lumMod val="50000"/>
                  </a:schemeClr>
                </a:solidFill>
                <a:latin typeface="Traditional Arabic" pitchFamily="18" charset="-78"/>
                <a:cs typeface="Traditional Arabic" pitchFamily="18" charset="-78"/>
              </a:endParaRPr>
            </a:p>
          </p:txBody>
        </p:sp>
      </p:grpSp>
    </p:spTree>
    <p:extLst>
      <p:ext uri="{BB962C8B-B14F-4D97-AF65-F5344CB8AC3E}">
        <p14:creationId xmlns:p14="http://schemas.microsoft.com/office/powerpoint/2010/main" val="2787877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barn(inVertical)">
                                      <p:cBhvr>
                                        <p:cTn id="1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e 3"/>
          <p:cNvGrpSpPr/>
          <p:nvPr/>
        </p:nvGrpSpPr>
        <p:grpSpPr>
          <a:xfrm>
            <a:off x="406400" y="994146"/>
            <a:ext cx="8001000" cy="1676399"/>
            <a:chOff x="522982" y="-246007"/>
            <a:chExt cx="8583055" cy="2336778"/>
          </a:xfrm>
          <a:scene3d>
            <a:camera prst="orthographicFront"/>
            <a:lightRig rig="threePt" dir="t">
              <a:rot lat="0" lon="0" rev="7500000"/>
            </a:lightRig>
          </a:scene3d>
        </p:grpSpPr>
        <p:sp>
          <p:nvSpPr>
            <p:cNvPr id="5" name="Rectangle à coins arrondis 4"/>
            <p:cNvSpPr/>
            <p:nvPr/>
          </p:nvSpPr>
          <p:spPr>
            <a:xfrm>
              <a:off x="1212138" y="-246007"/>
              <a:ext cx="7893899" cy="2153855"/>
            </a:xfrm>
            <a:prstGeom prst="roundRect">
              <a:avLst>
                <a:gd name="adj" fmla="val 10000"/>
              </a:avLst>
            </a:prstGeom>
            <a:sp3d prstMaterial="plastic">
              <a:bevelT w="127000" h="25400" prst="relaxedInset"/>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6" name="Rectangle 5"/>
            <p:cNvSpPr/>
            <p:nvPr/>
          </p:nvSpPr>
          <p:spPr>
            <a:xfrm>
              <a:off x="522982" y="63084"/>
              <a:ext cx="5667721" cy="202768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endParaRPr lang="fr-FR" sz="2400" b="1" kern="1200" dirty="0">
                <a:solidFill>
                  <a:schemeClr val="accent1">
                    <a:lumMod val="50000"/>
                  </a:schemeClr>
                </a:solidFill>
                <a:latin typeface="Traditional Arabic" pitchFamily="18" charset="-78"/>
                <a:cs typeface="Traditional Arabic" pitchFamily="18" charset="-78"/>
              </a:endParaRPr>
            </a:p>
          </p:txBody>
        </p:sp>
      </p:grpSp>
      <p:sp>
        <p:nvSpPr>
          <p:cNvPr id="7" name="Arrondir un rectangle avec un coin diagonal 6"/>
          <p:cNvSpPr/>
          <p:nvPr/>
        </p:nvSpPr>
        <p:spPr>
          <a:xfrm>
            <a:off x="5918368" y="0"/>
            <a:ext cx="3212932" cy="685800"/>
          </a:xfrm>
          <a:prstGeom prst="round2Diag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تعريف إدارة التنمية المستدامة</a:t>
            </a:r>
            <a:endParaRPr lang="en-US" sz="2800" dirty="0">
              <a:latin typeface="Traditional Arabic" panose="02020603050405020304" pitchFamily="18" charset="-78"/>
              <a:cs typeface="Traditional Arabic" panose="02020603050405020304" pitchFamily="18" charset="-78"/>
            </a:endParaRPr>
          </a:p>
        </p:txBody>
      </p:sp>
      <p:sp>
        <p:nvSpPr>
          <p:cNvPr id="8" name="ZoneTexte 7"/>
          <p:cNvSpPr txBox="1"/>
          <p:nvPr/>
        </p:nvSpPr>
        <p:spPr>
          <a:xfrm>
            <a:off x="1413410" y="1074233"/>
            <a:ext cx="6629400" cy="1384995"/>
          </a:xfrm>
          <a:prstGeom prst="rect">
            <a:avLst/>
          </a:prstGeom>
          <a:noFill/>
        </p:spPr>
        <p:txBody>
          <a:bodyPr wrap="square" rtlCol="0">
            <a:spAutoFit/>
          </a:bodyPr>
          <a:lstStyle/>
          <a:p>
            <a:pPr algn="just" rtl="1"/>
            <a:r>
              <a:rPr lang="ar-DZ" sz="2800" dirty="0" smtClean="0">
                <a:latin typeface="Traditional Arabic" panose="02020603050405020304" pitchFamily="18" charset="-78"/>
                <a:cs typeface="Traditional Arabic" panose="02020603050405020304" pitchFamily="18" charset="-78"/>
              </a:rPr>
              <a:t>إدارة التنمية المستدامة داخل المؤسسة هي تلك الإدارة المسؤولة عن ضرورة التوليف بين مختلف الأبعاد الاقتصادية، الاجتماعية والبيئية عن طريق ممارسة نشاط التخطيط، التنظيم، التوجيه والرقابة.</a:t>
            </a:r>
            <a:endParaRPr lang="en-US" sz="2800" dirty="0">
              <a:latin typeface="Traditional Arabic" panose="02020603050405020304" pitchFamily="18" charset="-78"/>
              <a:cs typeface="Traditional Arabic" panose="02020603050405020304" pitchFamily="18" charset="-78"/>
            </a:endParaRPr>
          </a:p>
        </p:txBody>
      </p:sp>
      <p:sp>
        <p:nvSpPr>
          <p:cNvPr id="9" name="Arrondir un rectangle avec un coin diagonal 8"/>
          <p:cNvSpPr/>
          <p:nvPr/>
        </p:nvSpPr>
        <p:spPr>
          <a:xfrm>
            <a:off x="5931068" y="2670545"/>
            <a:ext cx="3212932" cy="685800"/>
          </a:xfrm>
          <a:prstGeom prst="round2Diag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ar-DZ" sz="2800" dirty="0" smtClean="0">
                <a:latin typeface="Traditional Arabic" panose="02020603050405020304" pitchFamily="18" charset="-78"/>
                <a:cs typeface="Traditional Arabic" panose="02020603050405020304" pitchFamily="18" charset="-78"/>
              </a:rPr>
              <a:t>أهمية التنمية المستدامة</a:t>
            </a:r>
            <a:endParaRPr lang="en-US" sz="2800" dirty="0">
              <a:latin typeface="Traditional Arabic" panose="02020603050405020304" pitchFamily="18" charset="-78"/>
              <a:cs typeface="Traditional Arabic" panose="02020603050405020304" pitchFamily="18" charset="-78"/>
            </a:endParaRPr>
          </a:p>
        </p:txBody>
      </p:sp>
      <p:grpSp>
        <p:nvGrpSpPr>
          <p:cNvPr id="10" name="Groupe 9"/>
          <p:cNvGrpSpPr/>
          <p:nvPr/>
        </p:nvGrpSpPr>
        <p:grpSpPr>
          <a:xfrm>
            <a:off x="406400" y="3581400"/>
            <a:ext cx="8001000" cy="3276600"/>
            <a:chOff x="522982" y="-246007"/>
            <a:chExt cx="8583055" cy="2336778"/>
          </a:xfrm>
          <a:scene3d>
            <a:camera prst="orthographicFront"/>
            <a:lightRig rig="threePt" dir="t">
              <a:rot lat="0" lon="0" rev="7500000"/>
            </a:lightRig>
          </a:scene3d>
        </p:grpSpPr>
        <p:sp>
          <p:nvSpPr>
            <p:cNvPr id="11" name="Rectangle à coins arrondis 10"/>
            <p:cNvSpPr/>
            <p:nvPr/>
          </p:nvSpPr>
          <p:spPr>
            <a:xfrm>
              <a:off x="1212138" y="-246007"/>
              <a:ext cx="7893899" cy="2153855"/>
            </a:xfrm>
            <a:prstGeom prst="roundRect">
              <a:avLst>
                <a:gd name="adj" fmla="val 10000"/>
              </a:avLst>
            </a:prstGeom>
            <a:sp3d prstMaterial="plastic">
              <a:bevelT w="127000" h="25400" prst="relaxedInset"/>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12" name="Rectangle 11"/>
            <p:cNvSpPr/>
            <p:nvPr/>
          </p:nvSpPr>
          <p:spPr>
            <a:xfrm>
              <a:off x="522982" y="63084"/>
              <a:ext cx="5667721" cy="202768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91440" tIns="91440" rIns="91440" bIns="91440" numCol="1" spcCol="1270" anchor="ctr" anchorCtr="0">
              <a:noAutofit/>
            </a:bodyPr>
            <a:lstStyle/>
            <a:p>
              <a:pPr marL="0" lvl="0" indent="265113" algn="just" defTabSz="1066800" rtl="1">
                <a:lnSpc>
                  <a:spcPct val="90000"/>
                </a:lnSpc>
                <a:spcBef>
                  <a:spcPct val="0"/>
                </a:spcBef>
                <a:spcAft>
                  <a:spcPct val="35000"/>
                </a:spcAft>
              </a:pPr>
              <a:endParaRPr lang="fr-FR" sz="2400" b="1" kern="1200" dirty="0">
                <a:solidFill>
                  <a:schemeClr val="accent1">
                    <a:lumMod val="50000"/>
                  </a:schemeClr>
                </a:solidFill>
                <a:latin typeface="Traditional Arabic" pitchFamily="18" charset="-78"/>
                <a:cs typeface="Traditional Arabic" pitchFamily="18" charset="-78"/>
              </a:endParaRPr>
            </a:p>
          </p:txBody>
        </p:sp>
      </p:grpSp>
      <p:sp>
        <p:nvSpPr>
          <p:cNvPr id="13" name="ZoneTexte 12"/>
          <p:cNvSpPr txBox="1"/>
          <p:nvPr/>
        </p:nvSpPr>
        <p:spPr>
          <a:xfrm>
            <a:off x="1219200" y="3733800"/>
            <a:ext cx="7010400" cy="3231654"/>
          </a:xfrm>
          <a:prstGeom prst="rect">
            <a:avLst/>
          </a:prstGeom>
          <a:noFill/>
        </p:spPr>
        <p:txBody>
          <a:bodyPr wrap="square" rtlCol="0">
            <a:spAutoFit/>
          </a:bodyPr>
          <a:lstStyle/>
          <a:p>
            <a:pPr algn="r" rtl="1"/>
            <a:r>
              <a:rPr lang="ar-DZ" dirty="0" smtClean="0"/>
              <a:t>-   </a:t>
            </a:r>
            <a:r>
              <a:rPr lang="ar-DZ" sz="2400" dirty="0" smtClean="0">
                <a:latin typeface="Traditional Arabic" panose="02020603050405020304" pitchFamily="18" charset="-78"/>
                <a:cs typeface="Traditional Arabic" panose="02020603050405020304" pitchFamily="18" charset="-78"/>
              </a:rPr>
              <a:t>عدم الافراط أو المبالغة في استغلال الموارد والثروات الناضبة والعمل على التركيز على المتجددة منها فقط.</a:t>
            </a:r>
          </a:p>
          <a:p>
            <a:pPr marL="285750" indent="-285750" algn="r" rtl="1">
              <a:buFontTx/>
              <a:buChar char="-"/>
            </a:pPr>
            <a:r>
              <a:rPr lang="ar-DZ" sz="2400" dirty="0" smtClean="0">
                <a:latin typeface="Traditional Arabic" panose="02020603050405020304" pitchFamily="18" charset="-78"/>
                <a:cs typeface="Traditional Arabic" panose="02020603050405020304" pitchFamily="18" charset="-78"/>
              </a:rPr>
              <a:t>عدم الاكتفاء بالبعد الاقتصادي في تحديد أداء المؤسسات  والعمل على الأخذ بعين الاعتبار البعد البيئي والاجتماعي في قياس وتقييم أداء المؤسسة.</a:t>
            </a:r>
          </a:p>
          <a:p>
            <a:pPr marL="285750" indent="-285750" algn="r" rtl="1">
              <a:buFontTx/>
              <a:buChar char="-"/>
            </a:pPr>
            <a:r>
              <a:rPr lang="ar-DZ" sz="2400" dirty="0" smtClean="0">
                <a:latin typeface="Traditional Arabic" panose="02020603050405020304" pitchFamily="18" charset="-78"/>
                <a:cs typeface="Traditional Arabic" panose="02020603050405020304" pitchFamily="18" charset="-78"/>
              </a:rPr>
              <a:t>مساهمة المؤسسة في تحقيق التنمية المستدامة من خلال تبنيها للمسؤولية البيئية والاجتماعية والمجتمعية.</a:t>
            </a:r>
          </a:p>
          <a:p>
            <a:pPr marL="285750" indent="-285750" algn="r" rtl="1">
              <a:buFontTx/>
              <a:buChar char="-"/>
            </a:pPr>
            <a:r>
              <a:rPr lang="ar-DZ" sz="2400" dirty="0" smtClean="0">
                <a:latin typeface="Traditional Arabic" panose="02020603050405020304" pitchFamily="18" charset="-78"/>
                <a:cs typeface="Traditional Arabic" panose="02020603050405020304" pitchFamily="18" charset="-78"/>
              </a:rPr>
              <a:t>المحافظة على البيئة وعدم الاضرار بها.</a:t>
            </a:r>
          </a:p>
          <a:p>
            <a:pPr marL="285750" indent="-285750" algn="r" rtl="1">
              <a:buFontTx/>
              <a:buChar char="-"/>
            </a:pPr>
            <a:endParaRPr lang="ar-DZ" dirty="0" smtClean="0"/>
          </a:p>
          <a:p>
            <a:pPr algn="r" rtl="1"/>
            <a:r>
              <a:rPr lang="ar-DZ" dirty="0" smtClean="0"/>
              <a:t>  </a:t>
            </a:r>
            <a:endParaRPr lang="en-US" dirty="0"/>
          </a:p>
        </p:txBody>
      </p:sp>
    </p:spTree>
    <p:extLst>
      <p:ext uri="{BB962C8B-B14F-4D97-AF65-F5344CB8AC3E}">
        <p14:creationId xmlns:p14="http://schemas.microsoft.com/office/powerpoint/2010/main" val="1384662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p:bldP spid="9"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324600" y="1371600"/>
            <a:ext cx="2819400" cy="9144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dirty="0" smtClean="0">
                <a:latin typeface="Traditional Arabic" panose="02020603050405020304" pitchFamily="18" charset="-78"/>
                <a:cs typeface="Traditional Arabic" panose="02020603050405020304" pitchFamily="18" charset="-78"/>
              </a:rPr>
              <a:t>أهداف وظيفة التنمية المستدامة</a:t>
            </a:r>
            <a:endParaRPr lang="en-US" sz="2400" dirty="0">
              <a:latin typeface="Traditional Arabic" panose="02020603050405020304" pitchFamily="18" charset="-78"/>
              <a:cs typeface="Traditional Arabic" panose="02020603050405020304" pitchFamily="18" charset="-78"/>
            </a:endParaRPr>
          </a:p>
        </p:txBody>
      </p:sp>
      <p:sp>
        <p:nvSpPr>
          <p:cNvPr id="5" name="Rectangle à coins arrondis 4"/>
          <p:cNvSpPr/>
          <p:nvPr/>
        </p:nvSpPr>
        <p:spPr>
          <a:xfrm>
            <a:off x="838200" y="2514600"/>
            <a:ext cx="7200900" cy="4191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marL="285750" indent="-285750" algn="just" rtl="1">
              <a:buFont typeface="Arial" panose="020B0604020202020204" pitchFamily="34" charset="0"/>
              <a:buChar char="•"/>
            </a:pPr>
            <a:r>
              <a:rPr lang="ar-DZ" sz="2800" dirty="0" smtClean="0">
                <a:latin typeface="Traditional Arabic" panose="02020603050405020304" pitchFamily="18" charset="-78"/>
                <a:cs typeface="Traditional Arabic" panose="02020603050405020304" pitchFamily="18" charset="-78"/>
              </a:rPr>
              <a:t>القيام بمجموعة من النشاطات التي تراعي مختلف متغيرات البيئة، وإنتاجها منتجات صحية وصديقة للبيئة مع ضرورة القيام بإدارة سليمة للنفايات والمخلفات.</a:t>
            </a:r>
          </a:p>
          <a:p>
            <a:pPr marL="285750" indent="-285750" algn="just" rtl="1">
              <a:buFont typeface="Arial" panose="020B0604020202020204" pitchFamily="34" charset="0"/>
              <a:buChar char="•"/>
            </a:pPr>
            <a:r>
              <a:rPr lang="ar-DZ" sz="2800" dirty="0">
                <a:latin typeface="Traditional Arabic" panose="02020603050405020304" pitchFamily="18" charset="-78"/>
                <a:cs typeface="Traditional Arabic" panose="02020603050405020304" pitchFamily="18" charset="-78"/>
              </a:rPr>
              <a:t>ت</a:t>
            </a:r>
            <a:r>
              <a:rPr lang="ar-DZ" sz="2800" dirty="0" smtClean="0">
                <a:latin typeface="Traditional Arabic" panose="02020603050405020304" pitchFamily="18" charset="-78"/>
                <a:cs typeface="Traditional Arabic" panose="02020603050405020304" pitchFamily="18" charset="-78"/>
              </a:rPr>
              <a:t>هدف إلى المساهمة في تحقيق التنمية البشرية  من خلال مساهمة المؤسسة في تحسين مستويات المعيشة والتعليم والتثقيف والتدريب والقضاء على الفقر والبطالة لأفراد المجتمع الذي تعمل فيه.</a:t>
            </a:r>
          </a:p>
          <a:p>
            <a:pPr marL="285750" indent="-285750" algn="just" rtl="1">
              <a:buFont typeface="Arial" panose="020B0604020202020204" pitchFamily="34" charset="0"/>
              <a:buChar char="•"/>
            </a:pPr>
            <a:r>
              <a:rPr lang="ar-DZ" sz="2800" dirty="0" smtClean="0">
                <a:latin typeface="Traditional Arabic" panose="02020603050405020304" pitchFamily="18" charset="-78"/>
                <a:cs typeface="Traditional Arabic" panose="02020603050405020304" pitchFamily="18" charset="-78"/>
              </a:rPr>
              <a:t>توفير ظروف عمل آمنة وصحية وتعمل على تدريب العمال وعدم الحاق الأذى بالموارد البشرية في المؤسسة والتعامل مع العمال بكل عدالة ومساواة وإنصاف.</a:t>
            </a:r>
            <a:endParaRPr lang="en-US" sz="2800" dirty="0">
              <a:latin typeface="Traditional Arabic" panose="02020603050405020304" pitchFamily="18" charset="-78"/>
              <a:cs typeface="Traditional Arabic" panose="02020603050405020304" pitchFamily="18" charset="-78"/>
            </a:endParaRPr>
          </a:p>
        </p:txBody>
      </p:sp>
      <p:sp>
        <p:nvSpPr>
          <p:cNvPr id="6" name="Rectangle à coins arrondis 5"/>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747602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6248400" y="1447800"/>
            <a:ext cx="25908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latin typeface="Traditional Arabic" panose="02020603050405020304" pitchFamily="18" charset="-78"/>
                <a:cs typeface="Traditional Arabic" panose="02020603050405020304" pitchFamily="18" charset="-78"/>
              </a:rPr>
              <a:t>أبعاد التنمية المستدامة</a:t>
            </a:r>
            <a:endParaRPr lang="en-US" sz="2800" dirty="0">
              <a:latin typeface="Traditional Arabic" panose="02020603050405020304" pitchFamily="18" charset="-78"/>
              <a:cs typeface="Traditional Arabic" panose="02020603050405020304" pitchFamily="18" charset="-78"/>
            </a:endParaRPr>
          </a:p>
        </p:txBody>
      </p:sp>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4" name="Organigramme : Connecteur 3"/>
          <p:cNvSpPr/>
          <p:nvPr/>
        </p:nvSpPr>
        <p:spPr>
          <a:xfrm>
            <a:off x="1676400" y="1447800"/>
            <a:ext cx="4724400" cy="4876800"/>
          </a:xfrm>
          <a:prstGeom prst="flowChartConnector">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aphicFrame>
        <p:nvGraphicFramePr>
          <p:cNvPr id="8" name="Diagramme 7"/>
          <p:cNvGraphicFramePr/>
          <p:nvPr>
            <p:extLst>
              <p:ext uri="{D42A27DB-BD31-4B8C-83A1-F6EECF244321}">
                <p14:modId xmlns:p14="http://schemas.microsoft.com/office/powerpoint/2010/main" val="3905040663"/>
              </p:ext>
            </p:extLst>
          </p:nvPr>
        </p:nvGraphicFramePr>
        <p:xfrm>
          <a:off x="914401" y="1962150"/>
          <a:ext cx="6119812" cy="36766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ZoneTexte 8"/>
          <p:cNvSpPr txBox="1"/>
          <p:nvPr/>
        </p:nvSpPr>
        <p:spPr>
          <a:xfrm>
            <a:off x="2438400" y="1524000"/>
            <a:ext cx="2133600" cy="584775"/>
          </a:xfrm>
          <a:prstGeom prst="rect">
            <a:avLst/>
          </a:prstGeom>
          <a:noFill/>
        </p:spPr>
        <p:txBody>
          <a:bodyPr wrap="square" rtlCol="0">
            <a:spAutoFit/>
          </a:bodyPr>
          <a:lstStyle/>
          <a:p>
            <a:pPr algn="r"/>
            <a:r>
              <a:rPr lang="ar-DZ" sz="3200" b="1" dirty="0" smtClean="0">
                <a:latin typeface="Arabic Typesetting" panose="03020402040406030203" pitchFamily="66" charset="-78"/>
                <a:cs typeface="Arabic Typesetting" panose="03020402040406030203" pitchFamily="66" charset="-78"/>
              </a:rPr>
              <a:t>البعد السياسي</a:t>
            </a:r>
            <a:endParaRPr lang="en-US" sz="3200" b="1"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0663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Graphic spid="8" grpId="0">
        <p:bldAsOne/>
      </p:bldGraphic>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graphicFrame>
        <p:nvGraphicFramePr>
          <p:cNvPr id="3" name="Diagramme 2"/>
          <p:cNvGraphicFramePr/>
          <p:nvPr>
            <p:extLst>
              <p:ext uri="{D42A27DB-BD31-4B8C-83A1-F6EECF244321}">
                <p14:modId xmlns:p14="http://schemas.microsoft.com/office/powerpoint/2010/main" val="234166153"/>
              </p:ext>
            </p:extLst>
          </p:nvPr>
        </p:nvGraphicFramePr>
        <p:xfrm>
          <a:off x="723900" y="1437620"/>
          <a:ext cx="670560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 name="ZoneTexte 13"/>
          <p:cNvSpPr txBox="1"/>
          <p:nvPr/>
        </p:nvSpPr>
        <p:spPr>
          <a:xfrm>
            <a:off x="1828800" y="914400"/>
            <a:ext cx="4495800" cy="523220"/>
          </a:xfrm>
          <a:prstGeom prst="rect">
            <a:avLst/>
          </a:prstGeom>
          <a:noFill/>
        </p:spPr>
        <p:txBody>
          <a:bodyPr wrap="square" rtlCol="0">
            <a:spAutoFit/>
          </a:bodyPr>
          <a:lstStyle/>
          <a:p>
            <a:pPr algn="r" rtl="1"/>
            <a:r>
              <a:rPr lang="ar-DZ" sz="2800" b="1" dirty="0" smtClean="0">
                <a:latin typeface="Traditional Arabic" panose="02020603050405020304" pitchFamily="18" charset="-78"/>
                <a:cs typeface="Traditional Arabic" panose="02020603050405020304" pitchFamily="18" charset="-78"/>
              </a:rPr>
              <a:t>المهام الرئيسية لوظيفة التنمية المستدامة</a:t>
            </a:r>
            <a:endParaRPr lang="en-US" sz="28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374247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in)">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2" name="Rogner un rectangle avec un coin diagonal 1"/>
          <p:cNvSpPr/>
          <p:nvPr/>
        </p:nvSpPr>
        <p:spPr>
          <a:xfrm>
            <a:off x="2819400" y="838200"/>
            <a:ext cx="2971800" cy="990600"/>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1. أصحاب </a:t>
            </a:r>
            <a:r>
              <a:rPr lang="ar-DZ"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المصالح </a:t>
            </a:r>
            <a:r>
              <a:rPr lang="fr-FR"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Stakeholders </a:t>
            </a:r>
            <a:endPar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
        <p:nvSpPr>
          <p:cNvPr id="6" name="Rogner un rectangle avec un coin diagonal 5"/>
          <p:cNvSpPr/>
          <p:nvPr/>
        </p:nvSpPr>
        <p:spPr>
          <a:xfrm>
            <a:off x="457200" y="2324100"/>
            <a:ext cx="2971800" cy="1231900"/>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وأصحاب المصالح الثانويين (الحكومة –المنافسون - المجتمع- جماعات الضغط)</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
        <p:nvSpPr>
          <p:cNvPr id="8" name="Rogner un rectangle avec un coin diagonal 7"/>
          <p:cNvSpPr/>
          <p:nvPr/>
        </p:nvSpPr>
        <p:spPr>
          <a:xfrm>
            <a:off x="5257800" y="2336800"/>
            <a:ext cx="2971800" cy="1231900"/>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أصحاب المصالح الأساسين </a:t>
            </a:r>
            <a:r>
              <a:rPr lang="ar-DZ"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(المساهمون </a:t>
            </a:r>
            <a:r>
              <a:rPr lang="ar-DZ"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 العمال - الزبائن - الموردون)</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
        <p:nvSpPr>
          <p:cNvPr id="4" name="Flèche courbée vers la gauche 3"/>
          <p:cNvSpPr/>
          <p:nvPr/>
        </p:nvSpPr>
        <p:spPr>
          <a:xfrm>
            <a:off x="5791200" y="1346200"/>
            <a:ext cx="609600" cy="9779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Flèche courbée vers la droite 4"/>
          <p:cNvSpPr/>
          <p:nvPr/>
        </p:nvSpPr>
        <p:spPr>
          <a:xfrm>
            <a:off x="2120900" y="1333500"/>
            <a:ext cx="685800" cy="9779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Accolade ouvrante 11"/>
          <p:cNvSpPr/>
          <p:nvPr/>
        </p:nvSpPr>
        <p:spPr>
          <a:xfrm rot="16200000">
            <a:off x="3879477" y="1250577"/>
            <a:ext cx="508746" cy="5219700"/>
          </a:xfrm>
          <a:prstGeom prst="leftBrace">
            <a:avLst>
              <a:gd name="adj1" fmla="val 8333"/>
              <a:gd name="adj2" fmla="val 49206"/>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Rogner et arrondir un rectangle à un seul coin 12"/>
          <p:cNvSpPr/>
          <p:nvPr/>
        </p:nvSpPr>
        <p:spPr>
          <a:xfrm>
            <a:off x="1943100" y="4191000"/>
            <a:ext cx="4089400" cy="1524000"/>
          </a:xfrm>
          <a:prstGeom prst="snip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rPr>
              <a:t>وتتم عملية الحوار مع مختلف هذه الأطراف من خلال:</a:t>
            </a:r>
            <a:endParaRPr lang="en-US"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953352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down)">
                                      <p:cBhvr>
                                        <p:cTn id="31" dur="5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down)">
                                      <p:cBhvr>
                                        <p:cTn id="4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8" grpId="0" animBg="1"/>
      <p:bldP spid="4" grpId="0" animBg="1"/>
      <p:bldP spid="5" grpId="0" animBg="1"/>
      <p:bldP spid="12"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3" name="Arrondir un rectangle avec un coin diagonal 2"/>
          <p:cNvSpPr/>
          <p:nvPr/>
        </p:nvSpPr>
        <p:spPr>
          <a:xfrm>
            <a:off x="3416300" y="1143000"/>
            <a:ext cx="5715000" cy="762000"/>
          </a:xfrm>
          <a:prstGeom prst="round2Diag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800" b="1" dirty="0" smtClean="0">
                <a:latin typeface="Traditional Arabic" panose="02020603050405020304" pitchFamily="18" charset="-78"/>
                <a:cs typeface="Traditional Arabic" panose="02020603050405020304" pitchFamily="18" charset="-78"/>
              </a:rPr>
              <a:t>تحديد وتصنيف مختلف </a:t>
            </a:r>
            <a:r>
              <a:rPr lang="ar-DZ" sz="2800" b="1" dirty="0">
                <a:latin typeface="Traditional Arabic" panose="02020603050405020304" pitchFamily="18" charset="-78"/>
                <a:cs typeface="Traditional Arabic" panose="02020603050405020304" pitchFamily="18" charset="-78"/>
              </a:rPr>
              <a:t>الأطراف ذات المصلحة بالمؤسسة؛</a:t>
            </a:r>
            <a:endParaRPr lang="en-US" sz="2800" b="1" dirty="0">
              <a:latin typeface="Traditional Arabic" panose="02020603050405020304" pitchFamily="18" charset="-78"/>
              <a:cs typeface="Traditional Arabic" panose="02020603050405020304" pitchFamily="18" charset="-78"/>
            </a:endParaRPr>
          </a:p>
        </p:txBody>
      </p:sp>
      <p:sp>
        <p:nvSpPr>
          <p:cNvPr id="11" name="Arrondir un rectangle avec un coin diagonal 10"/>
          <p:cNvSpPr/>
          <p:nvPr/>
        </p:nvSpPr>
        <p:spPr>
          <a:xfrm>
            <a:off x="12700" y="5562600"/>
            <a:ext cx="5715000" cy="914400"/>
          </a:xfrm>
          <a:prstGeom prst="round2Diag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DZ" sz="2800" b="1" dirty="0">
                <a:latin typeface="Traditional Arabic" panose="02020603050405020304" pitchFamily="18" charset="-78"/>
                <a:cs typeface="Traditional Arabic" panose="02020603050405020304" pitchFamily="18" charset="-78"/>
              </a:rPr>
              <a:t>عقد شراكات وتحالفات من أجل التعاون الإيجابي مع الأطراف ذات المصلحة</a:t>
            </a:r>
            <a:r>
              <a:rPr lang="ar-SA" sz="2800" b="1" dirty="0">
                <a:latin typeface="Traditional Arabic" panose="02020603050405020304" pitchFamily="18" charset="-78"/>
                <a:cs typeface="Traditional Arabic" panose="02020603050405020304" pitchFamily="18" charset="-78"/>
              </a:rPr>
              <a:t>.</a:t>
            </a:r>
            <a:endParaRPr lang="en-US" sz="2800" b="1" dirty="0">
              <a:latin typeface="Traditional Arabic" panose="02020603050405020304" pitchFamily="18" charset="-78"/>
              <a:cs typeface="Traditional Arabic" panose="02020603050405020304" pitchFamily="18" charset="-78"/>
            </a:endParaRPr>
          </a:p>
        </p:txBody>
      </p:sp>
      <p:sp>
        <p:nvSpPr>
          <p:cNvPr id="14" name="Arrondir un rectangle avec un coin diagonal 13"/>
          <p:cNvSpPr/>
          <p:nvPr/>
        </p:nvSpPr>
        <p:spPr>
          <a:xfrm>
            <a:off x="2743200" y="2133600"/>
            <a:ext cx="5715000" cy="838200"/>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800" b="1" dirty="0">
                <a:latin typeface="Traditional Arabic" panose="02020603050405020304" pitchFamily="18" charset="-78"/>
                <a:cs typeface="Traditional Arabic" panose="02020603050405020304" pitchFamily="18" charset="-78"/>
              </a:rPr>
              <a:t>تحديد الانشغالات  الرئيسية ومعرفة تطلعات وآمال الأطراف ذات المصلحة؛</a:t>
            </a:r>
            <a:endParaRPr lang="en-US" sz="2800" b="1" dirty="0">
              <a:latin typeface="Traditional Arabic" panose="02020603050405020304" pitchFamily="18" charset="-78"/>
              <a:cs typeface="Traditional Arabic" panose="02020603050405020304" pitchFamily="18" charset="-78"/>
            </a:endParaRPr>
          </a:p>
        </p:txBody>
      </p:sp>
      <p:sp>
        <p:nvSpPr>
          <p:cNvPr id="15" name="Arrondir un rectangle avec un coin diagonal 14"/>
          <p:cNvSpPr/>
          <p:nvPr/>
        </p:nvSpPr>
        <p:spPr>
          <a:xfrm>
            <a:off x="1714500" y="3276600"/>
            <a:ext cx="5715000" cy="838200"/>
          </a:xfrm>
          <a:prstGeom prst="round2Diag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DZ" sz="2800" b="1" dirty="0">
                <a:latin typeface="Traditional Arabic" panose="02020603050405020304" pitchFamily="18" charset="-78"/>
                <a:cs typeface="Traditional Arabic" panose="02020603050405020304" pitchFamily="18" charset="-78"/>
              </a:rPr>
              <a:t>إنشاء قنوات وعلاقات وأدوات للحوار والتفاوض مع جميع الأطراف التي لها مصلحة بالمؤسسة؛</a:t>
            </a:r>
            <a:endParaRPr lang="en-US" sz="2800" b="1" dirty="0">
              <a:latin typeface="Traditional Arabic" panose="02020603050405020304" pitchFamily="18" charset="-78"/>
              <a:cs typeface="Traditional Arabic" panose="02020603050405020304" pitchFamily="18" charset="-78"/>
            </a:endParaRPr>
          </a:p>
        </p:txBody>
      </p:sp>
      <p:sp>
        <p:nvSpPr>
          <p:cNvPr id="16" name="Arrondir un rectangle avec un coin diagonal 15"/>
          <p:cNvSpPr/>
          <p:nvPr/>
        </p:nvSpPr>
        <p:spPr>
          <a:xfrm>
            <a:off x="914400" y="4419600"/>
            <a:ext cx="5715000" cy="762000"/>
          </a:xfrm>
          <a:prstGeom prst="round2Diag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rtl="1"/>
            <a:r>
              <a:rPr lang="ar-DZ" sz="2800" b="1" dirty="0">
                <a:latin typeface="Traditional Arabic" panose="02020603050405020304" pitchFamily="18" charset="-78"/>
                <a:cs typeface="Traditional Arabic" panose="02020603050405020304" pitchFamily="18" charset="-78"/>
              </a:rPr>
              <a:t>دعم وتشجيع وهيكلة الحوار مع الأطراف ذات المصلحة؛</a:t>
            </a:r>
            <a:endParaRPr lang="en-US" sz="28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381376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4"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0" y="152400"/>
            <a:ext cx="9144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smtClean="0">
                <a:latin typeface="Traditional Arabic" panose="02020603050405020304" pitchFamily="18" charset="-78"/>
                <a:cs typeface="Traditional Arabic" panose="02020603050405020304" pitchFamily="18" charset="-78"/>
              </a:rPr>
              <a:t>الفصل الحادي عشر: نحو وظيفة للتنمية المستدامة داخل المؤسسة</a:t>
            </a:r>
            <a:endParaRPr lang="en-US" sz="3600" dirty="0">
              <a:latin typeface="Traditional Arabic" panose="02020603050405020304" pitchFamily="18" charset="-78"/>
              <a:cs typeface="Traditional Arabic" panose="02020603050405020304" pitchFamily="18" charset="-78"/>
            </a:endParaRPr>
          </a:p>
        </p:txBody>
      </p:sp>
      <p:sp>
        <p:nvSpPr>
          <p:cNvPr id="2" name="Arrondir un rectangle avec un coin diagonal 1"/>
          <p:cNvSpPr/>
          <p:nvPr/>
        </p:nvSpPr>
        <p:spPr>
          <a:xfrm>
            <a:off x="3581400" y="914400"/>
            <a:ext cx="5410200" cy="1219200"/>
          </a:xfrm>
          <a:prstGeom prst="round2DiagRect">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000" b="1" dirty="0" smtClean="0">
                <a:latin typeface="Traditional Arabic" panose="02020603050405020304" pitchFamily="18" charset="-78"/>
                <a:cs typeface="Traditional Arabic" panose="02020603050405020304" pitchFamily="18" charset="-78"/>
              </a:rPr>
              <a:t>2. </a:t>
            </a:r>
            <a:r>
              <a:rPr lang="ar-SA" sz="2000" b="1" dirty="0" smtClean="0">
                <a:latin typeface="Traditional Arabic" panose="02020603050405020304" pitchFamily="18" charset="-78"/>
                <a:cs typeface="Traditional Arabic" panose="02020603050405020304" pitchFamily="18" charset="-78"/>
              </a:rPr>
              <a:t>العمل </a:t>
            </a:r>
            <a:r>
              <a:rPr lang="ar-SA" sz="2000" b="1" dirty="0">
                <a:latin typeface="Traditional Arabic" panose="02020603050405020304" pitchFamily="18" charset="-78"/>
                <a:cs typeface="Traditional Arabic" panose="02020603050405020304" pitchFamily="18" charset="-78"/>
              </a:rPr>
              <a:t>على تحديد سياسة واضحة للتنمية </a:t>
            </a:r>
            <a:r>
              <a:rPr lang="ar-SA" sz="2000" b="1" dirty="0" smtClean="0">
                <a:latin typeface="Traditional Arabic" panose="02020603050405020304" pitchFamily="18" charset="-78"/>
                <a:cs typeface="Traditional Arabic" panose="02020603050405020304" pitchFamily="18" charset="-78"/>
              </a:rPr>
              <a:t>المستدامة</a:t>
            </a:r>
            <a:r>
              <a:rPr lang="ar-DZ" sz="2000" b="1" dirty="0" smtClean="0">
                <a:latin typeface="Traditional Arabic" panose="02020603050405020304" pitchFamily="18" charset="-78"/>
                <a:cs typeface="Traditional Arabic" panose="02020603050405020304" pitchFamily="18" charset="-78"/>
              </a:rPr>
              <a:t>: </a:t>
            </a:r>
            <a:r>
              <a:rPr lang="ar-SA" sz="2000" dirty="0" smtClean="0">
                <a:latin typeface="Traditional Arabic" panose="02020603050405020304" pitchFamily="18" charset="-78"/>
                <a:cs typeface="Traditional Arabic" panose="02020603050405020304" pitchFamily="18" charset="-78"/>
              </a:rPr>
              <a:t>وهذا </a:t>
            </a:r>
            <a:r>
              <a:rPr lang="ar-SA" sz="2000" dirty="0">
                <a:latin typeface="Traditional Arabic" panose="02020603050405020304" pitchFamily="18" charset="-78"/>
                <a:cs typeface="Traditional Arabic" panose="02020603050405020304" pitchFamily="18" charset="-78"/>
              </a:rPr>
              <a:t>من أجل تلبية التطلعات والآمال الخاصة بمختلف الأطراف ذات المصلحة بالمؤسسة ويتم ذلك من </a:t>
            </a:r>
            <a:r>
              <a:rPr lang="ar-SA" sz="2000" dirty="0" smtClean="0">
                <a:latin typeface="Traditional Arabic" panose="02020603050405020304" pitchFamily="18" charset="-78"/>
                <a:cs typeface="Traditional Arabic" panose="02020603050405020304" pitchFamily="18" charset="-78"/>
              </a:rPr>
              <a:t>خلال</a:t>
            </a:r>
            <a:endParaRPr lang="en-US" sz="2000" dirty="0">
              <a:latin typeface="Traditional Arabic" panose="02020603050405020304" pitchFamily="18" charset="-78"/>
              <a:cs typeface="Traditional Arabic" panose="02020603050405020304" pitchFamily="18" charset="-78"/>
            </a:endParaRPr>
          </a:p>
        </p:txBody>
      </p:sp>
      <p:sp>
        <p:nvSpPr>
          <p:cNvPr id="4" name="Rectangle à coins arrondis 3"/>
          <p:cNvSpPr/>
          <p:nvPr/>
        </p:nvSpPr>
        <p:spPr>
          <a:xfrm>
            <a:off x="990600" y="2514600"/>
            <a:ext cx="7391400" cy="3124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lvl="0" indent="-285750" algn="r" rtl="1">
              <a:buFont typeface="Wingdings" panose="05000000000000000000" pitchFamily="2" charset="2"/>
              <a:buChar char="q"/>
            </a:pPr>
            <a:r>
              <a:rPr lang="ar-SA" sz="2800" dirty="0">
                <a:latin typeface="Traditional Arabic" panose="02020603050405020304" pitchFamily="18" charset="-78"/>
                <a:cs typeface="Traditional Arabic" panose="02020603050405020304" pitchFamily="18" charset="-78"/>
              </a:rPr>
              <a:t>تحديد </a:t>
            </a:r>
            <a:r>
              <a:rPr lang="ar-DZ" sz="2800" dirty="0">
                <a:latin typeface="Traditional Arabic" panose="02020603050405020304" pitchFamily="18" charset="-78"/>
                <a:cs typeface="Traditional Arabic" panose="02020603050405020304" pitchFamily="18" charset="-78"/>
              </a:rPr>
              <a:t>سلوك</a:t>
            </a:r>
            <a:r>
              <a:rPr lang="ar-SA" sz="2800" dirty="0">
                <a:latin typeface="Traditional Arabic" panose="02020603050405020304" pitchFamily="18" charset="-78"/>
                <a:cs typeface="Traditional Arabic" panose="02020603050405020304" pitchFamily="18" charset="-78"/>
              </a:rPr>
              <a:t> الفاعلين الأساسيين في هذا القطاع؛</a:t>
            </a:r>
            <a:endParaRPr lang="en-US" sz="2800" dirty="0">
              <a:latin typeface="Traditional Arabic" panose="02020603050405020304" pitchFamily="18" charset="-78"/>
              <a:cs typeface="Traditional Arabic" panose="02020603050405020304" pitchFamily="18" charset="-78"/>
            </a:endParaRPr>
          </a:p>
          <a:p>
            <a:pPr marL="285750" lvl="0" indent="-285750" algn="r" rtl="1">
              <a:buFont typeface="Wingdings" panose="05000000000000000000" pitchFamily="2" charset="2"/>
              <a:buChar char="q"/>
            </a:pPr>
            <a:r>
              <a:rPr lang="ar-SA" sz="2800" dirty="0">
                <a:latin typeface="Traditional Arabic" panose="02020603050405020304" pitchFamily="18" charset="-78"/>
                <a:cs typeface="Traditional Arabic" panose="02020603050405020304" pitchFamily="18" charset="-78"/>
              </a:rPr>
              <a:t>تشخيص </a:t>
            </a:r>
            <a:r>
              <a:rPr lang="ar-DZ" sz="2800" dirty="0">
                <a:latin typeface="Traditional Arabic" panose="02020603050405020304" pitchFamily="18" charset="-78"/>
                <a:cs typeface="Traditional Arabic" panose="02020603050405020304" pitchFamily="18" charset="-78"/>
              </a:rPr>
              <a:t>الوضعية الحالية للمؤسسة (العوامل الداخلية والخارجية)، مع التمييز بين التشخيص الفعلي والتشخيص النظري؛</a:t>
            </a:r>
            <a:endParaRPr lang="en-US" sz="2800" dirty="0">
              <a:latin typeface="Traditional Arabic" panose="02020603050405020304" pitchFamily="18" charset="-78"/>
              <a:cs typeface="Traditional Arabic" panose="02020603050405020304" pitchFamily="18" charset="-78"/>
            </a:endParaRPr>
          </a:p>
          <a:p>
            <a:pPr marL="285750" lvl="0" indent="-285750" algn="r" rtl="1">
              <a:buFont typeface="Wingdings" panose="05000000000000000000" pitchFamily="2" charset="2"/>
              <a:buChar char="q"/>
            </a:pPr>
            <a:r>
              <a:rPr lang="ar-DZ" sz="2800" dirty="0">
                <a:latin typeface="Traditional Arabic" panose="02020603050405020304" pitchFamily="18" charset="-78"/>
                <a:cs typeface="Traditional Arabic" panose="02020603050405020304" pitchFamily="18" charset="-78"/>
              </a:rPr>
              <a:t>تحديد الإجراءات  التصحيحية التي تسمح بعدم إظهار جوانب النقص والقصور؛</a:t>
            </a:r>
            <a:endParaRPr lang="en-US" sz="2800" dirty="0">
              <a:latin typeface="Traditional Arabic" panose="02020603050405020304" pitchFamily="18" charset="-78"/>
              <a:cs typeface="Traditional Arabic" panose="02020603050405020304" pitchFamily="18" charset="-78"/>
            </a:endParaRPr>
          </a:p>
          <a:p>
            <a:pPr marL="285750" lvl="0" indent="-285750" algn="r" rtl="1">
              <a:buFont typeface="Wingdings" panose="05000000000000000000" pitchFamily="2" charset="2"/>
              <a:buChar char="q"/>
            </a:pPr>
            <a:r>
              <a:rPr lang="ar-DZ" sz="2800" dirty="0">
                <a:latin typeface="Traditional Arabic" panose="02020603050405020304" pitchFamily="18" charset="-78"/>
                <a:cs typeface="Traditional Arabic" panose="02020603050405020304" pitchFamily="18" charset="-78"/>
              </a:rPr>
              <a:t>التعرف على جوانب القوة واغتنامها من أجل التميز في بعض المجالات.</a:t>
            </a:r>
            <a:endParaRPr lang="en-US" sz="28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07806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barn(inVertical)">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barn(inVertical)">
                                      <p:cBhvr>
                                        <p:cTn id="19" dur="500"/>
                                        <p:tgtEl>
                                          <p:spTgt spid="4">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barn(inVertical)">
                                      <p:cBhvr>
                                        <p:cTn id="24" dur="500"/>
                                        <p:tgtEl>
                                          <p:spTgt spid="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barn(inVertical)">
                                      <p:cBhvr>
                                        <p:cTn id="29"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994</Words>
  <Application>Microsoft Office PowerPoint</Application>
  <PresentationFormat>Affichage à l'écran (4:3)</PresentationFormat>
  <Paragraphs>95</Paragraphs>
  <Slides>15</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Arabic Typesetting</vt:lpstr>
      <vt:lpstr>Arial</vt:lpstr>
      <vt:lpstr>Calibri</vt:lpstr>
      <vt:lpstr>Times New Roman</vt:lpstr>
      <vt:lpstr>Traditional Arabic</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BOUREGHDA</dc:creator>
  <cp:lastModifiedBy>HP</cp:lastModifiedBy>
  <cp:revision>35</cp:revision>
  <dcterms:created xsi:type="dcterms:W3CDTF">2014-01-10T15:42:42Z</dcterms:created>
  <dcterms:modified xsi:type="dcterms:W3CDTF">2020-12-24T13:50:12Z</dcterms:modified>
</cp:coreProperties>
</file>