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9"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80F1CC8B-F3CB-43F6-808C-05218DEC3B54}"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1513627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80F1CC8B-F3CB-43F6-808C-05218DEC3B54}"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362938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80F1CC8B-F3CB-43F6-808C-05218DEC3B54}"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3081251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80F1CC8B-F3CB-43F6-808C-05218DEC3B54}"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3947787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0F1CC8B-F3CB-43F6-808C-05218DEC3B54}"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40567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80F1CC8B-F3CB-43F6-808C-05218DEC3B54}"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180186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80F1CC8B-F3CB-43F6-808C-05218DEC3B54}" type="datetimeFigureOut">
              <a:rPr lang="en-US" smtClean="0"/>
              <a:t>12/24/2020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178631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80F1CC8B-F3CB-43F6-808C-05218DEC3B54}" type="datetimeFigureOut">
              <a:rPr lang="en-US" smtClean="0"/>
              <a:t>12/24/2020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2509777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0F1CC8B-F3CB-43F6-808C-05218DEC3B54}" type="datetimeFigureOut">
              <a:rPr lang="en-US" smtClean="0"/>
              <a:t>12/24/2020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2416861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0F1CC8B-F3CB-43F6-808C-05218DEC3B54}"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191777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0F1CC8B-F3CB-43F6-808C-05218DEC3B54}"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67D0BD0-D7DB-47B1-A527-B45427E80746}" type="slidenum">
              <a:rPr lang="en-US" smtClean="0"/>
              <a:t>‹N°›</a:t>
            </a:fld>
            <a:endParaRPr lang="en-US"/>
          </a:p>
        </p:txBody>
      </p:sp>
    </p:spTree>
    <p:extLst>
      <p:ext uri="{BB962C8B-B14F-4D97-AF65-F5344CB8AC3E}">
        <p14:creationId xmlns:p14="http://schemas.microsoft.com/office/powerpoint/2010/main" val="61785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1CC8B-F3CB-43F6-808C-05218DEC3B54}" type="datetimeFigureOut">
              <a:rPr lang="en-US" smtClean="0"/>
              <a:t>12/24/2020</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7D0BD0-D7DB-47B1-A527-B45427E80746}" type="slidenum">
              <a:rPr lang="en-US" smtClean="0"/>
              <a:t>‹N°›</a:t>
            </a:fld>
            <a:endParaRPr lang="en-US"/>
          </a:p>
        </p:txBody>
      </p:sp>
    </p:spTree>
    <p:extLst>
      <p:ext uri="{BB962C8B-B14F-4D97-AF65-F5344CB8AC3E}">
        <p14:creationId xmlns:p14="http://schemas.microsoft.com/office/powerpoint/2010/main" val="2141403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الأستاذة  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3147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6" name="Arrondir un rectangle avec un coin diagonal 5"/>
          <p:cNvSpPr/>
          <p:nvPr/>
        </p:nvSpPr>
        <p:spPr>
          <a:xfrm>
            <a:off x="6299200" y="914400"/>
            <a:ext cx="2667000" cy="7620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مقياس المدخلات</a:t>
            </a:r>
            <a:endParaRPr lang="en-US" sz="2400" b="1" dirty="0">
              <a:latin typeface="Traditional Arabic" panose="02020603050405020304" pitchFamily="18" charset="-78"/>
              <a:cs typeface="Traditional Arabic" panose="02020603050405020304" pitchFamily="18" charset="-78"/>
            </a:endParaRPr>
          </a:p>
        </p:txBody>
      </p:sp>
      <p:sp>
        <p:nvSpPr>
          <p:cNvPr id="2" name="ZoneTexte 1"/>
          <p:cNvSpPr txBox="1"/>
          <p:nvPr/>
        </p:nvSpPr>
        <p:spPr>
          <a:xfrm>
            <a:off x="279400" y="1753293"/>
            <a:ext cx="8686800" cy="1815882"/>
          </a:xfrm>
          <a:prstGeom prst="rect">
            <a:avLst/>
          </a:prstGeom>
          <a:noFill/>
        </p:spPr>
        <p:txBody>
          <a:bodyPr wrap="square" rtlCol="0">
            <a:spAutoFit/>
          </a:bodyPr>
          <a:lstStyle/>
          <a:p>
            <a:pPr algn="just" rtl="1"/>
            <a:r>
              <a:rPr lang="ar-DZ" dirty="0" smtClean="0"/>
              <a:t>1. </a:t>
            </a:r>
            <a:r>
              <a:rPr lang="ar-DZ" sz="2800" b="1" dirty="0" smtClean="0">
                <a:latin typeface="Traditional Arabic" panose="02020603050405020304" pitchFamily="18" charset="-78"/>
                <a:cs typeface="Traditional Arabic" panose="02020603050405020304" pitchFamily="18" charset="-78"/>
              </a:rPr>
              <a:t>الاستثمار أو الإنفاق على نشاطات البحث والتطوير: </a:t>
            </a:r>
            <a:r>
              <a:rPr lang="ar-DZ" sz="2800" dirty="0" smtClean="0">
                <a:latin typeface="Traditional Arabic" panose="02020603050405020304" pitchFamily="18" charset="-78"/>
                <a:cs typeface="Traditional Arabic" panose="02020603050405020304" pitchFamily="18" charset="-78"/>
              </a:rPr>
              <a:t>نسبة البحث والتطوير إلى المبيعات أو نسبة الأموال المخصصة للبحث والتطوير إلى الناتج الداخلي الخام في كل دولة.</a:t>
            </a:r>
          </a:p>
          <a:p>
            <a:pPr algn="just" rtl="1"/>
            <a:endParaRPr lang="ar-DZ" sz="2800" dirty="0">
              <a:latin typeface="Traditional Arabic" panose="02020603050405020304" pitchFamily="18" charset="-78"/>
              <a:cs typeface="Traditional Arabic" panose="02020603050405020304" pitchFamily="18" charset="-78"/>
            </a:endParaRPr>
          </a:p>
          <a:p>
            <a:pPr algn="just" rtl="1"/>
            <a:endParaRPr lang="en-US" sz="2800" dirty="0">
              <a:latin typeface="Traditional Arabic" panose="02020603050405020304" pitchFamily="18" charset="-78"/>
              <a:cs typeface="Traditional Arabic" panose="02020603050405020304" pitchFamily="18" charset="-78"/>
            </a:endParaRPr>
          </a:p>
        </p:txBody>
      </p:sp>
      <p:sp>
        <p:nvSpPr>
          <p:cNvPr id="3" name="ZoneTexte 2"/>
          <p:cNvSpPr txBox="1"/>
          <p:nvPr/>
        </p:nvSpPr>
        <p:spPr>
          <a:xfrm>
            <a:off x="330200" y="2692656"/>
            <a:ext cx="8382000" cy="954107"/>
          </a:xfrm>
          <a:prstGeom prst="rect">
            <a:avLst/>
          </a:prstGeom>
          <a:noFill/>
        </p:spPr>
        <p:txBody>
          <a:bodyPr wrap="square" rtlCol="0">
            <a:spAutoFit/>
          </a:bodyPr>
          <a:lstStyle/>
          <a:p>
            <a:pPr algn="r" rtl="1"/>
            <a:r>
              <a:rPr lang="ar-DZ" dirty="0" smtClean="0"/>
              <a:t>2. </a:t>
            </a:r>
            <a:r>
              <a:rPr lang="ar-DZ" sz="2800" b="1" dirty="0" smtClean="0">
                <a:latin typeface="Traditional Arabic" panose="02020603050405020304" pitchFamily="18" charset="-78"/>
                <a:cs typeface="Traditional Arabic" panose="02020603050405020304" pitchFamily="18" charset="-78"/>
              </a:rPr>
              <a:t>نسبة عدد الموارد البشرية</a:t>
            </a:r>
            <a:r>
              <a:rPr lang="ar-DZ" sz="2800" dirty="0" smtClean="0">
                <a:latin typeface="Traditional Arabic" panose="02020603050405020304" pitchFamily="18" charset="-78"/>
                <a:cs typeface="Traditional Arabic" panose="02020603050405020304" pitchFamily="18" charset="-78"/>
              </a:rPr>
              <a:t>: قياس عدد المهندسين والباحثين في المؤسسة مع بقية العاملين</a:t>
            </a:r>
          </a:p>
          <a:p>
            <a:pPr algn="r" rtl="1"/>
            <a:r>
              <a:rPr lang="ar-DZ" sz="2800" dirty="0" smtClean="0">
                <a:latin typeface="Traditional Arabic" panose="02020603050405020304" pitchFamily="18" charset="-78"/>
                <a:cs typeface="Traditional Arabic" panose="02020603050405020304" pitchFamily="18" charset="-78"/>
              </a:rPr>
              <a:t>و عدد الباحثين لكل مليون ساكن (على المستوى الكلي).</a:t>
            </a:r>
            <a:endParaRPr lang="en-US" sz="2800" dirty="0">
              <a:latin typeface="Traditional Arabic" panose="02020603050405020304" pitchFamily="18" charset="-78"/>
              <a:cs typeface="Traditional Arabic" panose="02020603050405020304" pitchFamily="18" charset="-78"/>
            </a:endParaRPr>
          </a:p>
        </p:txBody>
      </p:sp>
      <p:sp>
        <p:nvSpPr>
          <p:cNvPr id="13" name="Arrondir un rectangle avec un coin diagonal 12"/>
          <p:cNvSpPr/>
          <p:nvPr/>
        </p:nvSpPr>
        <p:spPr>
          <a:xfrm>
            <a:off x="6400800" y="3672163"/>
            <a:ext cx="2565400" cy="7620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مقياس المخرجات</a:t>
            </a:r>
            <a:endParaRPr lang="en-US" sz="2400" b="1" dirty="0">
              <a:latin typeface="Traditional Arabic" panose="02020603050405020304" pitchFamily="18" charset="-78"/>
              <a:cs typeface="Traditional Arabic" panose="02020603050405020304" pitchFamily="18" charset="-78"/>
            </a:endParaRPr>
          </a:p>
        </p:txBody>
      </p:sp>
      <p:sp>
        <p:nvSpPr>
          <p:cNvPr id="10" name="ZoneTexte 9"/>
          <p:cNvSpPr txBox="1"/>
          <p:nvPr/>
        </p:nvSpPr>
        <p:spPr>
          <a:xfrm>
            <a:off x="457200" y="4572000"/>
            <a:ext cx="8458200" cy="2092881"/>
          </a:xfrm>
          <a:prstGeom prst="rect">
            <a:avLst/>
          </a:prstGeom>
          <a:noFill/>
        </p:spPr>
        <p:txBody>
          <a:bodyPr wrap="square" rtlCol="0">
            <a:spAutoFit/>
          </a:bodyPr>
          <a:lstStyle/>
          <a:p>
            <a:pPr algn="r"/>
            <a:r>
              <a:rPr lang="ar-DZ" sz="2800" dirty="0" smtClean="0">
                <a:latin typeface="Traditional Arabic" panose="02020603050405020304" pitchFamily="18" charset="-78"/>
                <a:cs typeface="Traditional Arabic" panose="02020603050405020304" pitchFamily="18" charset="-78"/>
              </a:rPr>
              <a:t>ويشمل معظم نتائج البحث والتطوير المطبقة والمتمثلة أساسا في: </a:t>
            </a:r>
          </a:p>
          <a:p>
            <a:pPr marL="342900" indent="-342900" algn="r" rtl="1">
              <a:buAutoNum type="arabicPeriod"/>
            </a:pPr>
            <a:r>
              <a:rPr lang="ar-DZ" sz="2800" dirty="0" smtClean="0">
                <a:latin typeface="Traditional Arabic" panose="02020603050405020304" pitchFamily="18" charset="-78"/>
                <a:cs typeface="Traditional Arabic" panose="02020603050405020304" pitchFamily="18" charset="-78"/>
              </a:rPr>
              <a:t>عدد براءات الاختراع.</a:t>
            </a:r>
          </a:p>
          <a:p>
            <a:pPr marL="342900" indent="-342900" algn="r" rtl="1">
              <a:buAutoNum type="arabicPeriod"/>
            </a:pPr>
            <a:r>
              <a:rPr lang="ar-DZ" sz="2800" dirty="0" smtClean="0">
                <a:latin typeface="Traditional Arabic" panose="02020603050405020304" pitchFamily="18" charset="-78"/>
                <a:cs typeface="Traditional Arabic" panose="02020603050405020304" pitchFamily="18" charset="-78"/>
              </a:rPr>
              <a:t>كمية المبيعات من المنتج الجديد.</a:t>
            </a:r>
          </a:p>
          <a:p>
            <a:pPr marL="342900" indent="-342900" algn="r" rtl="1">
              <a:buAutoNum type="arabicPeriod"/>
            </a:pPr>
            <a:r>
              <a:rPr lang="ar-DZ" sz="2800" dirty="0" smtClean="0">
                <a:latin typeface="Traditional Arabic" panose="02020603050405020304" pitchFamily="18" charset="-78"/>
                <a:cs typeface="Traditional Arabic" panose="02020603050405020304" pitchFamily="18" charset="-78"/>
              </a:rPr>
              <a:t>نتائج النشر العلمي ( كتب، مجلات، دوريات، البحوث العلمية. ).</a:t>
            </a:r>
          </a:p>
          <a:p>
            <a:pPr marL="342900" indent="-342900" algn="r" rtl="1">
              <a:buAutoNum type="arabicPeriod"/>
            </a:pPr>
            <a:endParaRPr lang="en-US" dirty="0"/>
          </a:p>
        </p:txBody>
      </p:sp>
    </p:spTree>
    <p:extLst>
      <p:ext uri="{BB962C8B-B14F-4D97-AF65-F5344CB8AC3E}">
        <p14:creationId xmlns:p14="http://schemas.microsoft.com/office/powerpoint/2010/main" val="2291885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wipe(down)">
                                      <p:cBhvr>
                                        <p:cTn id="13" dur="500"/>
                                        <p:tgtEl>
                                          <p:spTgt spid="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down)">
                                      <p:cBhvr>
                                        <p:cTn id="18" dur="500"/>
                                        <p:tgtEl>
                                          <p:spTgt spid="3">
                                            <p:txEl>
                                              <p:pRg st="0" end="0"/>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wipe(down)">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anim calcmode="lin" valueType="num">
                                      <p:cBhvr>
                                        <p:cTn id="27" dur="1000" fill="hold"/>
                                        <p:tgtEl>
                                          <p:spTgt spid="13"/>
                                        </p:tgtEl>
                                        <p:attrNameLst>
                                          <p:attrName>ppt_x</p:attrName>
                                        </p:attrNameLst>
                                      </p:cBhvr>
                                      <p:tavLst>
                                        <p:tav tm="0">
                                          <p:val>
                                            <p:strVal val="#ppt_x"/>
                                          </p:val>
                                        </p:tav>
                                        <p:tav tm="100000">
                                          <p:val>
                                            <p:strVal val="#ppt_x"/>
                                          </p:val>
                                        </p:tav>
                                      </p:tavLst>
                                    </p:anim>
                                    <p:anim calcmode="lin" valueType="num">
                                      <p:cBhvr>
                                        <p:cTn id="2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0">
                                            <p:txEl>
                                              <p:pRg st="0" end="0"/>
                                            </p:txEl>
                                          </p:spTgt>
                                        </p:tgtEl>
                                        <p:attrNameLst>
                                          <p:attrName>style.visibility</p:attrName>
                                        </p:attrNameLst>
                                      </p:cBhvr>
                                      <p:to>
                                        <p:strVal val="visible"/>
                                      </p:to>
                                    </p:set>
                                    <p:animEffect transition="in" filter="fade">
                                      <p:cBhvr>
                                        <p:cTn id="33" dur="500"/>
                                        <p:tgtEl>
                                          <p:spTgt spid="10">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10">
                                            <p:txEl>
                                              <p:pRg st="1" end="1"/>
                                            </p:txEl>
                                          </p:spTgt>
                                        </p:tgtEl>
                                        <p:attrNameLst>
                                          <p:attrName>style.visibility</p:attrName>
                                        </p:attrNameLst>
                                      </p:cBhvr>
                                      <p:to>
                                        <p:strVal val="visible"/>
                                      </p:to>
                                    </p:set>
                                    <p:animEffect transition="in" filter="circle(in)">
                                      <p:cBhvr>
                                        <p:cTn id="38" dur="2000"/>
                                        <p:tgtEl>
                                          <p:spTgt spid="10">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10">
                                            <p:txEl>
                                              <p:pRg st="2" end="2"/>
                                            </p:txEl>
                                          </p:spTgt>
                                        </p:tgtEl>
                                        <p:attrNameLst>
                                          <p:attrName>style.visibility</p:attrName>
                                        </p:attrNameLst>
                                      </p:cBhvr>
                                      <p:to>
                                        <p:strVal val="visible"/>
                                      </p:to>
                                    </p:set>
                                    <p:animEffect transition="in" filter="circle(in)">
                                      <p:cBhvr>
                                        <p:cTn id="43" dur="2000"/>
                                        <p:tgtEl>
                                          <p:spTgt spid="10">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10">
                                            <p:txEl>
                                              <p:pRg st="3" end="3"/>
                                            </p:txEl>
                                          </p:spTgt>
                                        </p:tgtEl>
                                        <p:attrNameLst>
                                          <p:attrName>style.visibility</p:attrName>
                                        </p:attrNameLst>
                                      </p:cBhvr>
                                      <p:to>
                                        <p:strVal val="visible"/>
                                      </p:to>
                                    </p:set>
                                    <p:animEffect transition="in" filter="circle(in)">
                                      <p:cBhvr>
                                        <p:cTn id="48" dur="20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6" name="Arrondir un rectangle avec un coin diagonal 5"/>
          <p:cNvSpPr/>
          <p:nvPr/>
        </p:nvSpPr>
        <p:spPr>
          <a:xfrm>
            <a:off x="5638800" y="914400"/>
            <a:ext cx="3251200" cy="7620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وضعية البحث والتطوير في الجزائر</a:t>
            </a:r>
            <a:endParaRPr lang="en-US" sz="2400" b="1" dirty="0">
              <a:latin typeface="Traditional Arabic" panose="02020603050405020304" pitchFamily="18" charset="-78"/>
              <a:cs typeface="Traditional Arabic" panose="02020603050405020304" pitchFamily="18" charset="-78"/>
            </a:endParaRPr>
          </a:p>
        </p:txBody>
      </p:sp>
      <p:sp>
        <p:nvSpPr>
          <p:cNvPr id="4" name="ZoneTexte 3"/>
          <p:cNvSpPr txBox="1"/>
          <p:nvPr/>
        </p:nvSpPr>
        <p:spPr>
          <a:xfrm>
            <a:off x="152400" y="1981200"/>
            <a:ext cx="8991600" cy="3970318"/>
          </a:xfrm>
          <a:prstGeom prst="rect">
            <a:avLst/>
          </a:prstGeom>
          <a:noFill/>
        </p:spPr>
        <p:txBody>
          <a:bodyPr wrap="square" rtlCol="0">
            <a:spAutoFit/>
          </a:bodyPr>
          <a:lstStyle/>
          <a:p>
            <a:pPr algn="r" rtl="1"/>
            <a:r>
              <a:rPr lang="ar-DZ" sz="2800" dirty="0" smtClean="0">
                <a:latin typeface="Traditional Arabic" panose="02020603050405020304" pitchFamily="18" charset="-78"/>
                <a:cs typeface="Traditional Arabic" panose="02020603050405020304" pitchFamily="18" charset="-78"/>
              </a:rPr>
              <a:t>خلال الفترة التي سبقت سنة 1998 كانت وضعية البحث والتطوير في الجزائر كما يلي: </a:t>
            </a:r>
          </a:p>
          <a:p>
            <a:pPr marL="285750" indent="-285750" algn="r" rtl="1">
              <a:buFontTx/>
              <a:buChar char="-"/>
            </a:pPr>
            <a:r>
              <a:rPr lang="ar-DZ" sz="2800" dirty="0" smtClean="0">
                <a:latin typeface="Traditional Arabic" panose="02020603050405020304" pitchFamily="18" charset="-78"/>
                <a:cs typeface="Traditional Arabic" panose="02020603050405020304" pitchFamily="18" charset="-78"/>
              </a:rPr>
              <a:t>فيما يخص التمويل أو الانفاق: كانت الحكومة الجزائرية تخصص ما مقداره 0,28 بالمائة من الناتج الداخلي الخام.</a:t>
            </a:r>
          </a:p>
          <a:p>
            <a:pPr algn="r" rtl="1"/>
            <a:r>
              <a:rPr lang="ar-DZ" sz="2800" dirty="0" smtClean="0">
                <a:latin typeface="Traditional Arabic" panose="02020603050405020304" pitchFamily="18" charset="-78"/>
                <a:cs typeface="Traditional Arabic" panose="02020603050405020304" pitchFamily="18" charset="-78"/>
              </a:rPr>
              <a:t>- عدد الباحثين كان يقدر ب 116 باحث لكل مليون ساكن ( 3257 باحث)  . تميزت هذه الفترة بعدم استقرار أجهزة وهياكل البحث العلمي وكان نتاج ذلك ما يلي: </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قلة الإنتاج العلمي من منشورات ومجلات ودراسات علمية.</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قلة براءات الاختراع المسجلة من طرف الباحثين لدى المعهد الوطني للملكية الصناعية.</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ضعف النتائج المبتكرة في مراكز البحث والتطوير.</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ضعف علاقات التعاون بين قطاعي البحث والإنتاج.</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11239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 calcmode="lin" valueType="num">
                                      <p:cBhvr additive="base">
                                        <p:cTn id="20"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 calcmode="lin" valueType="num">
                                      <p:cBhvr additive="base">
                                        <p:cTn id="2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down)">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wipe(down)">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wipe(down)">
                                      <p:cBhvr>
                                        <p:cTn id="42" dur="5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wipe(down)">
                                      <p:cBhvr>
                                        <p:cTn id="4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2" name="ZoneTexte 1"/>
          <p:cNvSpPr txBox="1"/>
          <p:nvPr/>
        </p:nvSpPr>
        <p:spPr>
          <a:xfrm>
            <a:off x="228600" y="1066800"/>
            <a:ext cx="8686800" cy="1200329"/>
          </a:xfrm>
          <a:prstGeom prst="rect">
            <a:avLst/>
          </a:prstGeom>
          <a:noFill/>
        </p:spPr>
        <p:txBody>
          <a:bodyPr wrap="square" rtlCol="0">
            <a:spAutoFit/>
          </a:bodyPr>
          <a:lstStyle/>
          <a:p>
            <a:pPr algn="just" rtl="1"/>
            <a:r>
              <a:rPr lang="ar-DZ" dirty="0" smtClean="0"/>
              <a:t>   </a:t>
            </a:r>
            <a:r>
              <a:rPr lang="ar-DZ" sz="2400" dirty="0" smtClean="0">
                <a:latin typeface="Traditional Arabic" panose="02020603050405020304" pitchFamily="18" charset="-78"/>
                <a:cs typeface="Traditional Arabic" panose="02020603050405020304" pitchFamily="18" charset="-78"/>
              </a:rPr>
              <a:t>أما الفترة ما بين 1998- 2002 فقد خصصت ما مقداره 1 بالمائة من الناتج الداخلي الخام لتمويل نشاطات البحث والتطوير، كما ارتفع عدد الباحثين من 3257 باحث سنة 1998 إلى حوالي 8000 باحث سنة 2000 و 11500 باحث سنة 2002  </a:t>
            </a:r>
            <a:endParaRPr lang="en-US" dirty="0">
              <a:latin typeface="Traditional Arabic" panose="02020603050405020304" pitchFamily="18" charset="-78"/>
              <a:cs typeface="Traditional Arabic" panose="02020603050405020304" pitchFamily="18" charset="-78"/>
            </a:endParaRPr>
          </a:p>
        </p:txBody>
      </p:sp>
      <p:sp>
        <p:nvSpPr>
          <p:cNvPr id="3" name="Arrondir un rectangle avec un coin diagonal 2"/>
          <p:cNvSpPr/>
          <p:nvPr/>
        </p:nvSpPr>
        <p:spPr>
          <a:xfrm>
            <a:off x="6324600" y="2438400"/>
            <a:ext cx="2590800" cy="762000"/>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ar-DZ" sz="2800" dirty="0" smtClean="0">
                <a:latin typeface="Traditional Arabic" panose="02020603050405020304" pitchFamily="18" charset="-78"/>
                <a:cs typeface="Traditional Arabic" panose="02020603050405020304" pitchFamily="18" charset="-78"/>
              </a:rPr>
              <a:t>معوقات البحث والتطوير</a:t>
            </a:r>
            <a:endParaRPr lang="en-US" sz="2800" dirty="0">
              <a:latin typeface="Traditional Arabic" panose="02020603050405020304" pitchFamily="18" charset="-78"/>
              <a:cs typeface="Traditional Arabic" panose="02020603050405020304" pitchFamily="18" charset="-78"/>
            </a:endParaRPr>
          </a:p>
        </p:txBody>
      </p:sp>
      <p:sp>
        <p:nvSpPr>
          <p:cNvPr id="8" name="Arrondir un rectangle avec un coin diagonal 7"/>
          <p:cNvSpPr/>
          <p:nvPr/>
        </p:nvSpPr>
        <p:spPr>
          <a:xfrm>
            <a:off x="571500" y="3429000"/>
            <a:ext cx="8001000" cy="3429000"/>
          </a:xfrm>
          <a:prstGeom prst="round2DiagRect">
            <a:avLst/>
          </a:prstGeom>
          <a:ln/>
        </p:spPr>
        <p:style>
          <a:lnRef idx="1">
            <a:schemeClr val="accent3"/>
          </a:lnRef>
          <a:fillRef idx="2">
            <a:schemeClr val="accent3"/>
          </a:fillRef>
          <a:effectRef idx="1">
            <a:schemeClr val="accent3"/>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marL="285750" indent="-285750" algn="r" rtl="1">
              <a:buFontTx/>
              <a:buChar char="-"/>
            </a:pPr>
            <a:r>
              <a:rPr lang="ar-DZ" sz="2800" b="1" dirty="0"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معوقات اقتصادية: </a:t>
            </a:r>
          </a:p>
          <a:p>
            <a:pPr marL="285750" indent="-285750" algn="r" rtl="1">
              <a:buFontTx/>
              <a:buChar char="-"/>
            </a:pPr>
            <a:r>
              <a:rPr lang="ar-DZ" sz="2800" b="1" dirty="0"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اتباع النظام الاشتراكي الذي قتل روح المنافسة بين المؤسسات.</a:t>
            </a:r>
          </a:p>
          <a:p>
            <a:pPr marL="285750" indent="-285750" algn="r" rtl="1">
              <a:buFontTx/>
              <a:buChar char="-"/>
            </a:pPr>
            <a:r>
              <a:rPr lang="ar-DZ" sz="2800" b="1" dirty="0"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الاعتماد على الريع البترولي لتمويل التنمية </a:t>
            </a:r>
            <a:r>
              <a:rPr lang="ar-DZ" sz="2800" b="1" dirty="0" err="1"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بمافيها</a:t>
            </a:r>
            <a:r>
              <a:rPr lang="ar-DZ" sz="2800" b="1" dirty="0"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 تمويل المؤسسات الاقتصادية.</a:t>
            </a:r>
          </a:p>
          <a:p>
            <a:pPr marL="285750" indent="-285750" algn="r" rtl="1">
              <a:buFontTx/>
              <a:buChar char="-"/>
            </a:pPr>
            <a:r>
              <a:rPr lang="ar-DZ" sz="2800" b="1" dirty="0"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ضعف سياسة الحوافز والتشجيعات بالنسبة للباحثين.</a:t>
            </a:r>
          </a:p>
          <a:p>
            <a:pPr marL="285750" indent="-285750" algn="r" rtl="1">
              <a:buFontTx/>
              <a:buChar char="-"/>
            </a:pPr>
            <a:r>
              <a:rPr lang="ar-DZ" sz="2800" b="1" dirty="0" smtClean="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ضعف الارتباطات والعلاقات بين الجامعات ومراكز البحث والمؤسسات الاقتصادية.</a:t>
            </a:r>
          </a:p>
          <a:p>
            <a:pPr marL="285750" indent="-285750" algn="r" rtl="1">
              <a:buFontTx/>
              <a:buChar char="-"/>
            </a:pPr>
            <a:endParaRPr lang="en-US" sz="2800" b="1" dirty="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776132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wipe(down)">
                                      <p:cBhvr>
                                        <p:cTn id="18" dur="500"/>
                                        <p:tgtEl>
                                          <p:spTgt spid="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animEffect transition="in" filter="wipe(down)">
                                      <p:cBhvr>
                                        <p:cTn id="23" dur="500"/>
                                        <p:tgtEl>
                                          <p:spTgt spid="8">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8">
                                            <p:txEl>
                                              <p:pRg st="2" end="2"/>
                                            </p:txEl>
                                          </p:spTgt>
                                        </p:tgtEl>
                                        <p:attrNameLst>
                                          <p:attrName>style.visibility</p:attrName>
                                        </p:attrNameLst>
                                      </p:cBhvr>
                                      <p:to>
                                        <p:strVal val="visible"/>
                                      </p:to>
                                    </p:set>
                                    <p:animEffect transition="in" filter="wipe(down)">
                                      <p:cBhvr>
                                        <p:cTn id="28" dur="500"/>
                                        <p:tgtEl>
                                          <p:spTgt spid="8">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8">
                                            <p:txEl>
                                              <p:pRg st="3" end="3"/>
                                            </p:txEl>
                                          </p:spTgt>
                                        </p:tgtEl>
                                        <p:attrNameLst>
                                          <p:attrName>style.visibility</p:attrName>
                                        </p:attrNameLst>
                                      </p:cBhvr>
                                      <p:to>
                                        <p:strVal val="visible"/>
                                      </p:to>
                                    </p:set>
                                    <p:animEffect transition="in" filter="wipe(down)">
                                      <p:cBhvr>
                                        <p:cTn id="33" dur="500"/>
                                        <p:tgtEl>
                                          <p:spTgt spid="8">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8">
                                            <p:txEl>
                                              <p:pRg st="4" end="4"/>
                                            </p:txEl>
                                          </p:spTgt>
                                        </p:tgtEl>
                                        <p:attrNameLst>
                                          <p:attrName>style.visibility</p:attrName>
                                        </p:attrNameLst>
                                      </p:cBhvr>
                                      <p:to>
                                        <p:strVal val="visible"/>
                                      </p:to>
                                    </p:set>
                                    <p:animEffect transition="in" filter="wipe(down)">
                                      <p:cBhvr>
                                        <p:cTn id="38"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9" name="Arrondir un rectangle avec un coin diagonal 8"/>
          <p:cNvSpPr/>
          <p:nvPr/>
        </p:nvSpPr>
        <p:spPr>
          <a:xfrm>
            <a:off x="762000" y="1066800"/>
            <a:ext cx="8001000" cy="2819400"/>
          </a:xfrm>
          <a:prstGeom prst="round2DiagRect">
            <a:avLst/>
          </a:prstGeom>
        </p:spPr>
        <p:style>
          <a:lnRef idx="1">
            <a:schemeClr val="accent3"/>
          </a:lnRef>
          <a:fillRef idx="2">
            <a:schemeClr val="accent3"/>
          </a:fillRef>
          <a:effectRef idx="1">
            <a:schemeClr val="accent3"/>
          </a:effectRef>
          <a:fontRef idx="minor">
            <a:schemeClr val="dk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marL="285750" indent="-285750" algn="r" rtl="1">
              <a:buFontTx/>
              <a:buChar char="-"/>
            </a:pPr>
            <a:r>
              <a:rPr lang="ar-DZ" sz="2800" b="1" dirty="0" smtClean="0">
                <a:ln w="11430"/>
                <a:solidFill>
                  <a:schemeClr val="tx1"/>
                </a:solidFill>
                <a:effectLst>
                  <a:outerShdw blurRad="80000" dist="40000" dir="5040000" algn="tl">
                    <a:srgbClr val="000000">
                      <a:alpha val="30000"/>
                    </a:srgbClr>
                  </a:outerShdw>
                </a:effectLst>
                <a:latin typeface="Traditional Arabic" panose="02020603050405020304" pitchFamily="18" charset="-78"/>
                <a:cs typeface="Traditional Arabic" panose="02020603050405020304" pitchFamily="18" charset="-78"/>
              </a:rPr>
              <a:t>معوقات ثقافية واجتماعية:  </a:t>
            </a:r>
          </a:p>
          <a:p>
            <a:pPr marL="285750" indent="-285750" algn="r" rtl="1">
              <a:buFontTx/>
              <a:buChar char="-"/>
            </a:pPr>
            <a:r>
              <a:rPr lang="ar-DZ" sz="2800" b="1" dirty="0" smtClean="0">
                <a:ln w="11430"/>
                <a:solidFill>
                  <a:schemeClr val="tx1"/>
                </a:solidFill>
                <a:effectLst>
                  <a:outerShdw blurRad="80000" dist="40000" dir="5040000" algn="tl">
                    <a:srgbClr val="000000">
                      <a:alpha val="30000"/>
                    </a:srgbClr>
                  </a:outerShdw>
                </a:effectLst>
                <a:latin typeface="Traditional Arabic" panose="02020603050405020304" pitchFamily="18" charset="-78"/>
                <a:cs typeface="Traditional Arabic" panose="02020603050405020304" pitchFamily="18" charset="-78"/>
              </a:rPr>
              <a:t>ارتفاع معدلات الأمية.</a:t>
            </a:r>
          </a:p>
          <a:p>
            <a:pPr marL="285750" indent="-285750" algn="r" rtl="1">
              <a:buFontTx/>
              <a:buChar char="-"/>
            </a:pPr>
            <a:r>
              <a:rPr lang="ar-DZ" sz="2800" b="1" dirty="0" smtClean="0">
                <a:ln w="11430"/>
                <a:solidFill>
                  <a:schemeClr val="tx1"/>
                </a:solidFill>
                <a:effectLst>
                  <a:outerShdw blurRad="80000" dist="40000" dir="5040000" algn="tl">
                    <a:srgbClr val="000000">
                      <a:alpha val="30000"/>
                    </a:srgbClr>
                  </a:outerShdw>
                </a:effectLst>
                <a:latin typeface="Traditional Arabic" panose="02020603050405020304" pitchFamily="18" charset="-78"/>
                <a:cs typeface="Traditional Arabic" panose="02020603050405020304" pitchFamily="18" charset="-78"/>
              </a:rPr>
              <a:t>هجرة الأدمغة إلى الخارج.</a:t>
            </a:r>
          </a:p>
          <a:p>
            <a:pPr marL="285750" indent="-285750" algn="r" rtl="1">
              <a:buFontTx/>
              <a:buChar char="-"/>
            </a:pPr>
            <a:r>
              <a:rPr lang="ar-DZ" sz="2800" b="1" dirty="0" smtClean="0">
                <a:ln w="11430"/>
                <a:solidFill>
                  <a:schemeClr val="tx1"/>
                </a:solidFill>
                <a:effectLst>
                  <a:outerShdw blurRad="80000" dist="40000" dir="5040000" algn="tl">
                    <a:srgbClr val="000000">
                      <a:alpha val="30000"/>
                    </a:srgbClr>
                  </a:outerShdw>
                </a:effectLst>
                <a:latin typeface="Traditional Arabic" panose="02020603050405020304" pitchFamily="18" charset="-78"/>
                <a:cs typeface="Traditional Arabic" panose="02020603050405020304" pitchFamily="18" charset="-78"/>
              </a:rPr>
              <a:t>انقلاب سلم القيم الاجتماعية.</a:t>
            </a:r>
          </a:p>
          <a:p>
            <a:pPr marL="285750" indent="-285750" algn="r" rtl="1">
              <a:buFontTx/>
              <a:buChar char="-"/>
            </a:pPr>
            <a:r>
              <a:rPr lang="ar-DZ" sz="2800" b="1" dirty="0" smtClean="0">
                <a:ln w="11430"/>
                <a:solidFill>
                  <a:schemeClr val="tx1"/>
                </a:solidFill>
                <a:effectLst>
                  <a:outerShdw blurRad="80000" dist="40000" dir="5040000" algn="tl">
                    <a:srgbClr val="000000">
                      <a:alpha val="30000"/>
                    </a:srgbClr>
                  </a:outerShdw>
                </a:effectLst>
                <a:latin typeface="Traditional Arabic" panose="02020603050405020304" pitchFamily="18" charset="-78"/>
                <a:cs typeface="Traditional Arabic" panose="02020603050405020304" pitchFamily="18" charset="-78"/>
              </a:rPr>
              <a:t>ارتباط الباحثين بمشكلات شركات ودول أجنبية واهمال المشاكل المحلية و نشر البحوث في دوريات أجنبية </a:t>
            </a:r>
          </a:p>
          <a:p>
            <a:pPr marL="285750" indent="-285750" algn="r" rtl="1">
              <a:buFontTx/>
              <a:buChar char="-"/>
            </a:pPr>
            <a:endParaRPr lang="ar-DZ"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7" name="Arrondir un rectangle avec un coin diagonal 6"/>
          <p:cNvSpPr/>
          <p:nvPr/>
        </p:nvSpPr>
        <p:spPr>
          <a:xfrm>
            <a:off x="762000" y="4267200"/>
            <a:ext cx="8001000" cy="2286000"/>
          </a:xfrm>
          <a:prstGeom prst="round2DiagRect">
            <a:avLst/>
          </a:prstGeom>
        </p:spPr>
        <p:style>
          <a:lnRef idx="1">
            <a:schemeClr val="accent3"/>
          </a:lnRef>
          <a:fillRef idx="2">
            <a:schemeClr val="accent3"/>
          </a:fillRef>
          <a:effectRef idx="1">
            <a:schemeClr val="accent3"/>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marL="285750" indent="-285750" algn="r" rtl="1">
              <a:buFontTx/>
              <a:buChar char="-"/>
            </a:pPr>
            <a:r>
              <a:rPr lang="ar-DZ" sz="2800" b="1" dirty="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معوقات سياسية:  </a:t>
            </a:r>
          </a:p>
          <a:p>
            <a:pPr marL="285750" indent="-285750" algn="r" rtl="1">
              <a:buFontTx/>
              <a:buChar char="-"/>
            </a:pPr>
            <a:r>
              <a:rPr lang="ar-DZ" sz="2800" b="1" dirty="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ارتباط القرارات الاقتصادية بالقرارات السياسية.</a:t>
            </a:r>
          </a:p>
          <a:p>
            <a:pPr marL="285750" indent="-285750" algn="r" rtl="1">
              <a:buFontTx/>
              <a:buChar char="-"/>
            </a:pPr>
            <a:r>
              <a:rPr lang="ar-DZ" sz="2800" b="1" dirty="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ارتباط القرارات السياسية بجهات خارجية.</a:t>
            </a:r>
          </a:p>
          <a:p>
            <a:pPr marL="285750" indent="-285750" algn="r" rtl="1">
              <a:buFontTx/>
              <a:buChar char="-"/>
            </a:pPr>
            <a:r>
              <a:rPr lang="ar-DZ" sz="2800" b="1" dirty="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عدم الاستقرار السياسي.</a:t>
            </a:r>
          </a:p>
          <a:p>
            <a:pPr marL="285750" indent="-285750" algn="r" rtl="1">
              <a:buFontTx/>
              <a:buChar char="-"/>
            </a:pPr>
            <a:r>
              <a:rPr lang="ar-DZ" sz="2800" b="1" dirty="0">
                <a:ln w="11430"/>
                <a:solidFill>
                  <a:schemeClr val="tx1"/>
                </a:soli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البيروقراطية الادارية</a:t>
            </a:r>
            <a:r>
              <a:rPr lang="ar-DZ"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raditional Arabic" panose="02020603050405020304" pitchFamily="18" charset="-78"/>
                <a:cs typeface="Traditional Arabic" panose="02020603050405020304" pitchFamily="18" charset="-78"/>
              </a:rPr>
              <a:t>.</a:t>
            </a:r>
          </a:p>
        </p:txBody>
      </p:sp>
    </p:spTree>
    <p:extLst>
      <p:ext uri="{BB962C8B-B14F-4D97-AF65-F5344CB8AC3E}">
        <p14:creationId xmlns:p14="http://schemas.microsoft.com/office/powerpoint/2010/main" val="298073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wipe(down)">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wipe(down)">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wipe(down)">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wipe(down)">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wipe(down)">
                                      <p:cBhvr>
                                        <p:cTn id="32" dur="500"/>
                                        <p:tgtEl>
                                          <p:spTgt spid="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Effect transition="in" filter="wipe(down)">
                                      <p:cBhvr>
                                        <p:cTn id="37" dur="500"/>
                                        <p:tgtEl>
                                          <p:spTgt spid="7">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Effect transition="in" filter="wipe(down)">
                                      <p:cBhvr>
                                        <p:cTn id="42" dur="500"/>
                                        <p:tgtEl>
                                          <p:spTgt spid="7">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animEffect transition="in" filter="wipe(down)">
                                      <p:cBhvr>
                                        <p:cTn id="47" dur="500"/>
                                        <p:tgtEl>
                                          <p:spTgt spid="7">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7">
                                            <p:txEl>
                                              <p:pRg st="4" end="4"/>
                                            </p:txEl>
                                          </p:spTgt>
                                        </p:tgtEl>
                                        <p:attrNameLst>
                                          <p:attrName>style.visibility</p:attrName>
                                        </p:attrNameLst>
                                      </p:cBhvr>
                                      <p:to>
                                        <p:strVal val="visible"/>
                                      </p:to>
                                    </p:set>
                                    <p:animEffect transition="in" filter="wipe(down)">
                                      <p:cBhvr>
                                        <p:cTn id="5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5" name="Rectangle à coins arrondis 4"/>
          <p:cNvSpPr/>
          <p:nvPr/>
        </p:nvSpPr>
        <p:spPr>
          <a:xfrm>
            <a:off x="6604000" y="990600"/>
            <a:ext cx="2362200" cy="762000"/>
          </a:xfrm>
          <a:prstGeom prst="wedgeRoundRectCallout">
            <a:avLst>
              <a:gd name="adj1" fmla="val -38489"/>
              <a:gd name="adj2" fmla="val 195556"/>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تعريف البحث والتطوير كنشاط</a:t>
            </a:r>
            <a:endParaRPr lang="en-US" sz="2800" dirty="0">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457200" y="3200400"/>
            <a:ext cx="7467600" cy="243840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marL="457200" indent="-457200" algn="r" rtl="1">
              <a:buFont typeface="Wingdings" panose="05000000000000000000" pitchFamily="2" charset="2"/>
              <a:buChar char="§"/>
            </a:pPr>
            <a:r>
              <a:rPr lang="ar-DZ" sz="2800" dirty="0">
                <a:latin typeface="Traditional Arabic" panose="02020603050405020304" pitchFamily="18" charset="-78"/>
                <a:cs typeface="Traditional Arabic" panose="02020603050405020304" pitchFamily="18" charset="-78"/>
              </a:rPr>
              <a:t>نشاط مقترن بالإبداع </a:t>
            </a:r>
            <a:r>
              <a:rPr lang="ar-DZ" sz="2800" dirty="0" smtClean="0">
                <a:latin typeface="Traditional Arabic" panose="02020603050405020304" pitchFamily="18" charset="-78"/>
                <a:cs typeface="Traditional Arabic" panose="02020603050405020304" pitchFamily="18" charset="-78"/>
              </a:rPr>
              <a:t>و المعرفة </a:t>
            </a:r>
            <a:r>
              <a:rPr lang="ar-DZ" sz="2800" dirty="0">
                <a:latin typeface="Traditional Arabic" panose="02020603050405020304" pitchFamily="18" charset="-78"/>
                <a:cs typeface="Traditional Arabic" panose="02020603050405020304" pitchFamily="18" charset="-78"/>
              </a:rPr>
              <a:t>وتحويل النتائج التي يتم التوصل إليها إلى سلع وخدمات، مع العمل على تطوير العمليات والمنتجات بالشكل الذي يكسب المؤسسة مميزات تنافسية. </a:t>
            </a:r>
            <a:endParaRPr lang="ar-DZ" sz="2800" dirty="0" smtClean="0">
              <a:latin typeface="Traditional Arabic" panose="02020603050405020304" pitchFamily="18" charset="-78"/>
              <a:cs typeface="Traditional Arabic" panose="02020603050405020304" pitchFamily="18" charset="-78"/>
            </a:endParaRPr>
          </a:p>
          <a:p>
            <a:pPr marL="457200" indent="-45720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كما </a:t>
            </a:r>
            <a:r>
              <a:rPr lang="ar-DZ" sz="2800" dirty="0">
                <a:latin typeface="Traditional Arabic" panose="02020603050405020304" pitchFamily="18" charset="-78"/>
                <a:cs typeface="Traditional Arabic" panose="02020603050405020304" pitchFamily="18" charset="-78"/>
              </a:rPr>
              <a:t>يمكن اعتبار البحث والتطوير ذلك النشاط المنهجي والمبدع، الذي يهدف إلى زيادة رصيد المعرفة في جميع حقول العلم.</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81017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2" name="Rectangle à coins arrondis 1"/>
          <p:cNvSpPr/>
          <p:nvPr/>
        </p:nvSpPr>
        <p:spPr>
          <a:xfrm>
            <a:off x="3263900" y="2209800"/>
            <a:ext cx="2209800" cy="11430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أنواع البحث والتطوير</a:t>
            </a:r>
            <a:endParaRPr lang="en-US" sz="2800" dirty="0">
              <a:latin typeface="Traditional Arabic" panose="02020603050405020304" pitchFamily="18" charset="-78"/>
              <a:cs typeface="Traditional Arabic" panose="02020603050405020304" pitchFamily="18" charset="-78"/>
            </a:endParaRPr>
          </a:p>
        </p:txBody>
      </p:sp>
      <p:sp>
        <p:nvSpPr>
          <p:cNvPr id="7" name="Rectangle avec flèche vers la gauche 6"/>
          <p:cNvSpPr/>
          <p:nvPr/>
        </p:nvSpPr>
        <p:spPr>
          <a:xfrm>
            <a:off x="5473700" y="2209800"/>
            <a:ext cx="2832100" cy="1143000"/>
          </a:xfrm>
          <a:prstGeom prst="leftArrowCallou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3200" dirty="0" smtClean="0">
                <a:latin typeface="Traditional Arabic" panose="02020603050405020304" pitchFamily="18" charset="-78"/>
                <a:cs typeface="Traditional Arabic" panose="02020603050405020304" pitchFamily="18" charset="-78"/>
              </a:rPr>
              <a:t>البحث</a:t>
            </a:r>
            <a:endParaRPr lang="en-US" sz="3200" dirty="0">
              <a:latin typeface="Traditional Arabic" panose="02020603050405020304" pitchFamily="18" charset="-78"/>
              <a:cs typeface="Traditional Arabic" panose="02020603050405020304" pitchFamily="18" charset="-78"/>
            </a:endParaRPr>
          </a:p>
        </p:txBody>
      </p:sp>
      <p:sp>
        <p:nvSpPr>
          <p:cNvPr id="8" name="Rectangle avec flèche vers la droite 7"/>
          <p:cNvSpPr/>
          <p:nvPr/>
        </p:nvSpPr>
        <p:spPr>
          <a:xfrm>
            <a:off x="609600" y="2362200"/>
            <a:ext cx="2654300" cy="990600"/>
          </a:xfrm>
          <a:prstGeom prst="rightArrowCallou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3200" dirty="0" smtClean="0">
                <a:latin typeface="Traditional Arabic" panose="02020603050405020304" pitchFamily="18" charset="-78"/>
                <a:cs typeface="Traditional Arabic" panose="02020603050405020304" pitchFamily="18" charset="-78"/>
              </a:rPr>
              <a:t>التطوير</a:t>
            </a:r>
            <a:endParaRPr lang="en-US" sz="3200" dirty="0">
              <a:latin typeface="Traditional Arabic" panose="02020603050405020304" pitchFamily="18" charset="-78"/>
              <a:cs typeface="Traditional Arabic" panose="02020603050405020304" pitchFamily="18" charset="-78"/>
            </a:endParaRPr>
          </a:p>
        </p:txBody>
      </p:sp>
      <p:cxnSp>
        <p:nvCxnSpPr>
          <p:cNvPr id="11" name="Connecteur droit avec flèche 10"/>
          <p:cNvCxnSpPr>
            <a:stCxn id="7" idx="2"/>
          </p:cNvCxnSpPr>
          <p:nvPr/>
        </p:nvCxnSpPr>
        <p:spPr>
          <a:xfrm>
            <a:off x="7385693" y="3352800"/>
            <a:ext cx="5707"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Ellipse 11"/>
          <p:cNvSpPr/>
          <p:nvPr/>
        </p:nvSpPr>
        <p:spPr>
          <a:xfrm>
            <a:off x="6210300" y="4267200"/>
            <a:ext cx="2362200" cy="685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البحث الأساسي</a:t>
            </a:r>
            <a:endParaRPr lang="en-US" sz="2400" dirty="0">
              <a:latin typeface="Traditional Arabic" panose="02020603050405020304" pitchFamily="18" charset="-78"/>
              <a:cs typeface="Traditional Arabic" panose="02020603050405020304" pitchFamily="18" charset="-78"/>
            </a:endParaRPr>
          </a:p>
        </p:txBody>
      </p:sp>
      <p:sp>
        <p:nvSpPr>
          <p:cNvPr id="13" name="Ellipse 12"/>
          <p:cNvSpPr/>
          <p:nvPr/>
        </p:nvSpPr>
        <p:spPr>
          <a:xfrm>
            <a:off x="6293493" y="5562600"/>
            <a:ext cx="2362200" cy="685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البحث التطبيقي</a:t>
            </a:r>
            <a:endParaRPr lang="en-US" sz="2400" dirty="0">
              <a:latin typeface="Traditional Arabic" panose="02020603050405020304" pitchFamily="18" charset="-78"/>
              <a:cs typeface="Traditional Arabic" panose="02020603050405020304" pitchFamily="18" charset="-78"/>
            </a:endParaRPr>
          </a:p>
        </p:txBody>
      </p:sp>
      <p:cxnSp>
        <p:nvCxnSpPr>
          <p:cNvPr id="14" name="Connecteur droit avec flèche 13"/>
          <p:cNvCxnSpPr/>
          <p:nvPr/>
        </p:nvCxnSpPr>
        <p:spPr>
          <a:xfrm>
            <a:off x="7474593" y="4953000"/>
            <a:ext cx="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560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down)">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down)">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down)">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down)">
                                      <p:cBhvr>
                                        <p:cTn id="3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12" name="Ellipse 11"/>
          <p:cNvSpPr/>
          <p:nvPr/>
        </p:nvSpPr>
        <p:spPr>
          <a:xfrm>
            <a:off x="6781800" y="927100"/>
            <a:ext cx="2362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البحث الأساسي</a:t>
            </a:r>
            <a:endParaRPr lang="en-US" sz="2400" dirty="0">
              <a:latin typeface="Traditional Arabic" panose="02020603050405020304" pitchFamily="18" charset="-78"/>
              <a:cs typeface="Traditional Arabic" panose="02020603050405020304" pitchFamily="18" charset="-78"/>
            </a:endParaRPr>
          </a:p>
        </p:txBody>
      </p:sp>
      <p:sp>
        <p:nvSpPr>
          <p:cNvPr id="13" name="Ellipse 12"/>
          <p:cNvSpPr/>
          <p:nvPr/>
        </p:nvSpPr>
        <p:spPr>
          <a:xfrm>
            <a:off x="6781800" y="3937000"/>
            <a:ext cx="2362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البحث التطبيقي</a:t>
            </a:r>
            <a:endParaRPr lang="en-US" sz="2400" dirty="0">
              <a:latin typeface="Traditional Arabic" panose="02020603050405020304" pitchFamily="18" charset="-78"/>
              <a:cs typeface="Traditional Arabic" panose="02020603050405020304" pitchFamily="18" charset="-78"/>
            </a:endParaRPr>
          </a:p>
        </p:txBody>
      </p:sp>
      <p:sp>
        <p:nvSpPr>
          <p:cNvPr id="3" name="Ellipse 2"/>
          <p:cNvSpPr/>
          <p:nvPr/>
        </p:nvSpPr>
        <p:spPr>
          <a:xfrm>
            <a:off x="266700" y="1270000"/>
            <a:ext cx="8153400" cy="2667000"/>
          </a:xfrm>
          <a:prstGeom prst="ellipse">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lang="ar-DZ"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rPr>
              <a:t>وهو الجهود المبذولة بهدف الحصول على المعرفة العلمية المحددة وغير الموجهة بالضرورة إلى هدف محدد، أو تطبيقات محددة ولا يكون القصد منها الربح التجاري بل تستهدف بالأساس استكشاف وتفهم الظواهر والقوانين الطبيعية وعلى الرغم من أن هذه البحوث العلمية الأساسية لا تهدف بالضرورة إلى إيجاد تقنيات جديدة أو تحسين تقنيات قائمة إلا أنها تساهم بشكل كبير في إبداع هذه التقنيات</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endParaRPr>
          </a:p>
        </p:txBody>
      </p:sp>
      <p:sp>
        <p:nvSpPr>
          <p:cNvPr id="15" name="Ellipse 14"/>
          <p:cNvSpPr/>
          <p:nvPr/>
        </p:nvSpPr>
        <p:spPr>
          <a:xfrm>
            <a:off x="330200" y="4279900"/>
            <a:ext cx="8153400" cy="257810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rPr>
              <a:t>يتمثل في الأعمال الأصلية المنجزة لحصر التطبيقات الممكنة والناجمة عن البحث الأساسي، أو من أجل إيجاد حلول جديدة تسمح بالوصول إلى هدف محدد سلفا، ويتطلب البحث التطبيقي الأخذ بعين الاعتبار المعارف الموجودة وتوسيعها لحل مشاكل بعينها</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049177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fill="hold"/>
                                        <p:tgtEl>
                                          <p:spTgt spid="13"/>
                                        </p:tgtEl>
                                        <p:attrNameLst>
                                          <p:attrName>ppt_x</p:attrName>
                                        </p:attrNameLst>
                                      </p:cBhvr>
                                      <p:tavLst>
                                        <p:tav tm="0">
                                          <p:val>
                                            <p:strVal val="#ppt_x"/>
                                          </p:val>
                                        </p:tav>
                                        <p:tav tm="100000">
                                          <p:val>
                                            <p:strVal val="#ppt_x"/>
                                          </p:val>
                                        </p:tav>
                                      </p:tavLst>
                                    </p:anim>
                                    <p:anim calcmode="lin" valueType="num">
                                      <p:cBhvr additive="base">
                                        <p:cTn id="1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circle(in)">
                                      <p:cBhvr>
                                        <p:cTn id="24"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3"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12" name="Ellipse 11"/>
          <p:cNvSpPr/>
          <p:nvPr/>
        </p:nvSpPr>
        <p:spPr>
          <a:xfrm>
            <a:off x="6781800" y="927100"/>
            <a:ext cx="2362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التطوير</a:t>
            </a:r>
            <a:endParaRPr lang="en-US" dirty="0">
              <a:latin typeface="Traditional Arabic" panose="02020603050405020304" pitchFamily="18" charset="-78"/>
              <a:cs typeface="Traditional Arabic" panose="02020603050405020304" pitchFamily="18" charset="-78"/>
            </a:endParaRPr>
          </a:p>
        </p:txBody>
      </p:sp>
      <p:sp>
        <p:nvSpPr>
          <p:cNvPr id="2" name="Ellipse 1"/>
          <p:cNvSpPr/>
          <p:nvPr/>
        </p:nvSpPr>
        <p:spPr>
          <a:xfrm>
            <a:off x="762000" y="1371600"/>
            <a:ext cx="7772400" cy="274320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rPr>
              <a:t>يتعلق التطوير بالاستثمارات الضرورية التي تسمح بالوصول إلى تنفيذ التطبيقات الجديدة في طرق الإنتاج أو في المنتجات ، بالاستناد إلى: </a:t>
            </a:r>
          </a:p>
          <a:p>
            <a:pPr algn="ct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rPr>
              <a:t>التجارب والنماذج المنجزة من قبل الباحثين</a:t>
            </a:r>
          </a:p>
          <a:p>
            <a:pPr algn="ct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anose="02020603050405020304" pitchFamily="18" charset="-78"/>
                <a:cs typeface="Traditional Arabic" panose="02020603050405020304" pitchFamily="18" charset="-78"/>
              </a:rPr>
              <a:t>الصيغ، مواصفات المنتجات، مخططات كل من التجهيزات، الهياكل وطرق التصنيع</a:t>
            </a:r>
            <a:r>
              <a:rPr lang="ar-DZ" dirty="0" smtClean="0"/>
              <a:t>.</a:t>
            </a:r>
            <a:endParaRPr lang="en-US" dirty="0"/>
          </a:p>
        </p:txBody>
      </p:sp>
      <p:sp>
        <p:nvSpPr>
          <p:cNvPr id="5" name="Pensées 4"/>
          <p:cNvSpPr/>
          <p:nvPr/>
        </p:nvSpPr>
        <p:spPr>
          <a:xfrm>
            <a:off x="1600200" y="4254500"/>
            <a:ext cx="5334000" cy="2590800"/>
          </a:xfrm>
          <a:prstGeom prst="cloudCallout">
            <a:avLst>
              <a:gd name="adj1" fmla="val -32615"/>
              <a:gd name="adj2" fmla="val 192130"/>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3200" dirty="0" smtClean="0">
                <a:latin typeface="Traditional Arabic" panose="02020603050405020304" pitchFamily="18" charset="-78"/>
                <a:cs typeface="Traditional Arabic" panose="02020603050405020304" pitchFamily="18" charset="-78"/>
              </a:rPr>
              <a:t>ويعد التطوير نتاج لأنشطة وأعمال البحث والتطوير، حيث تكون النتائج محمية في شكل براءات اختراع.</a:t>
            </a:r>
            <a:endParaRPr lang="en-US"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134655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80">
                                          <p:stCondLst>
                                            <p:cond delay="0"/>
                                          </p:stCondLst>
                                        </p:cTn>
                                        <p:tgtEl>
                                          <p:spTgt spid="5"/>
                                        </p:tgtEl>
                                      </p:cBhvr>
                                    </p:animEffect>
                                    <p:anim calcmode="lin" valueType="num">
                                      <p:cBhvr>
                                        <p:cTn id="1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3" dur="26">
                                          <p:stCondLst>
                                            <p:cond delay="650"/>
                                          </p:stCondLst>
                                        </p:cTn>
                                        <p:tgtEl>
                                          <p:spTgt spid="5"/>
                                        </p:tgtEl>
                                      </p:cBhvr>
                                      <p:to x="100000" y="60000"/>
                                    </p:animScale>
                                    <p:animScale>
                                      <p:cBhvr>
                                        <p:cTn id="24" dur="166" decel="50000">
                                          <p:stCondLst>
                                            <p:cond delay="676"/>
                                          </p:stCondLst>
                                        </p:cTn>
                                        <p:tgtEl>
                                          <p:spTgt spid="5"/>
                                        </p:tgtEl>
                                      </p:cBhvr>
                                      <p:to x="100000" y="100000"/>
                                    </p:animScale>
                                    <p:animScale>
                                      <p:cBhvr>
                                        <p:cTn id="25" dur="26">
                                          <p:stCondLst>
                                            <p:cond delay="1312"/>
                                          </p:stCondLst>
                                        </p:cTn>
                                        <p:tgtEl>
                                          <p:spTgt spid="5"/>
                                        </p:tgtEl>
                                      </p:cBhvr>
                                      <p:to x="100000" y="80000"/>
                                    </p:animScale>
                                    <p:animScale>
                                      <p:cBhvr>
                                        <p:cTn id="26" dur="166" decel="50000">
                                          <p:stCondLst>
                                            <p:cond delay="1338"/>
                                          </p:stCondLst>
                                        </p:cTn>
                                        <p:tgtEl>
                                          <p:spTgt spid="5"/>
                                        </p:tgtEl>
                                      </p:cBhvr>
                                      <p:to x="100000" y="100000"/>
                                    </p:animScale>
                                    <p:animScale>
                                      <p:cBhvr>
                                        <p:cTn id="27" dur="26">
                                          <p:stCondLst>
                                            <p:cond delay="1642"/>
                                          </p:stCondLst>
                                        </p:cTn>
                                        <p:tgtEl>
                                          <p:spTgt spid="5"/>
                                        </p:tgtEl>
                                      </p:cBhvr>
                                      <p:to x="100000" y="90000"/>
                                    </p:animScale>
                                    <p:animScale>
                                      <p:cBhvr>
                                        <p:cTn id="28" dur="166" decel="50000">
                                          <p:stCondLst>
                                            <p:cond delay="1668"/>
                                          </p:stCondLst>
                                        </p:cTn>
                                        <p:tgtEl>
                                          <p:spTgt spid="5"/>
                                        </p:tgtEl>
                                      </p:cBhvr>
                                      <p:to x="100000" y="100000"/>
                                    </p:animScale>
                                    <p:animScale>
                                      <p:cBhvr>
                                        <p:cTn id="29" dur="26">
                                          <p:stCondLst>
                                            <p:cond delay="1808"/>
                                          </p:stCondLst>
                                        </p:cTn>
                                        <p:tgtEl>
                                          <p:spTgt spid="5"/>
                                        </p:tgtEl>
                                      </p:cBhvr>
                                      <p:to x="100000" y="95000"/>
                                    </p:animScale>
                                    <p:animScale>
                                      <p:cBhvr>
                                        <p:cTn id="3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3" name="Arrondir un rectangle avec un coin diagonal 2"/>
          <p:cNvSpPr/>
          <p:nvPr/>
        </p:nvSpPr>
        <p:spPr>
          <a:xfrm>
            <a:off x="6553200" y="1066800"/>
            <a:ext cx="2438400" cy="914400"/>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ar-DZ" sz="2000" b="1" dirty="0" smtClean="0">
                <a:latin typeface="Traditional Arabic" panose="02020603050405020304" pitchFamily="18" charset="-78"/>
                <a:cs typeface="Traditional Arabic" panose="02020603050405020304" pitchFamily="18" charset="-78"/>
              </a:rPr>
              <a:t>تعريف وظيفة البحث والتطوير</a:t>
            </a:r>
            <a:endParaRPr lang="en-US" sz="2000" b="1" dirty="0">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228600" y="2286000"/>
            <a:ext cx="7239000" cy="2514600"/>
          </a:xfrm>
          <a:prstGeom prst="roundRect">
            <a:avLst/>
          </a:prstGeom>
          <a:solidFill>
            <a:srgbClr val="00B0F0"/>
          </a:solidFill>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800" dirty="0" smtClean="0">
                <a:latin typeface="Traditional Arabic" panose="02020603050405020304" pitchFamily="18" charset="-78"/>
                <a:cs typeface="Traditional Arabic" panose="02020603050405020304" pitchFamily="18" charset="-78"/>
              </a:rPr>
              <a:t>هي مجموعة من المهام والمشكلات والعمليات التي تعمل على تحويل نتائج البحوث الأساسية إلى تطبيقات عملية يمكن من خلالها الاستفادة من تلك النتائج في عمليات التطوير ( التي تخص المنتجات</a:t>
            </a:r>
            <a:r>
              <a:rPr lang="ar-DZ" sz="2800" dirty="0">
                <a:latin typeface="Traditional Arabic" panose="02020603050405020304" pitchFamily="18" charset="-78"/>
                <a:cs typeface="Traditional Arabic" panose="02020603050405020304" pitchFamily="18" charset="-78"/>
              </a:rPr>
              <a:t>،</a:t>
            </a:r>
            <a:r>
              <a:rPr lang="ar-DZ" sz="2800" dirty="0" smtClean="0">
                <a:latin typeface="Traditional Arabic" panose="02020603050405020304" pitchFamily="18" charset="-78"/>
                <a:cs typeface="Traditional Arabic" panose="02020603050405020304" pitchFamily="18" charset="-78"/>
              </a:rPr>
              <a:t> طرق الإنتاج، الأساليب الانتاجية ، التكنولوجيات ، الإدارة ، العادات الاستهلاكية الخ).</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04147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3" name="Arrondir un rectangle avec un coin diagonal 2"/>
          <p:cNvSpPr/>
          <p:nvPr/>
        </p:nvSpPr>
        <p:spPr>
          <a:xfrm>
            <a:off x="6324600" y="1066800"/>
            <a:ext cx="2667000" cy="9144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تعريف إدارة البحث والتطوير</a:t>
            </a:r>
            <a:endParaRPr lang="en-US" sz="2400" b="1" dirty="0">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228600" y="2286000"/>
            <a:ext cx="7239000" cy="2514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dirty="0" smtClean="0">
                <a:latin typeface="Traditional Arabic" panose="02020603050405020304" pitchFamily="18" charset="-78"/>
                <a:cs typeface="Traditional Arabic" panose="02020603050405020304" pitchFamily="18" charset="-78"/>
              </a:rPr>
              <a:t>هي الإدارة التي تتولى نشاطات التخطيط، التنظيم، والرقابة على أعمال البحث والتطوير بالمؤسسة من أجل الاستفادة القصوى من الطاقات المادية والبشرية المتاحة للمؤسسة والمعلومات المتوفرة وزيادة نوع وكم وتشكيلة السلع والخدمات وزيادة فعالية المؤسسة.   </a:t>
            </a:r>
            <a:endParaRPr lang="en-US"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953339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3" name="Arrondir un rectangle avec un coin diagonal 2"/>
          <p:cNvSpPr/>
          <p:nvPr/>
        </p:nvSpPr>
        <p:spPr>
          <a:xfrm>
            <a:off x="6019800" y="838200"/>
            <a:ext cx="3048000" cy="749300"/>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أهمية وظيفة ونشاطات البحث والتطوير</a:t>
            </a:r>
            <a:endParaRPr lang="en-US" sz="2400" b="1" dirty="0">
              <a:latin typeface="Traditional Arabic" panose="02020603050405020304" pitchFamily="18" charset="-78"/>
              <a:cs typeface="Traditional Arabic" panose="02020603050405020304" pitchFamily="18" charset="-78"/>
            </a:endParaRPr>
          </a:p>
        </p:txBody>
      </p:sp>
      <p:sp>
        <p:nvSpPr>
          <p:cNvPr id="2" name="ZoneTexte 1"/>
          <p:cNvSpPr txBox="1"/>
          <p:nvPr/>
        </p:nvSpPr>
        <p:spPr>
          <a:xfrm>
            <a:off x="457200" y="1587500"/>
            <a:ext cx="8534400" cy="1815882"/>
          </a:xfrm>
          <a:prstGeom prst="rect">
            <a:avLst/>
          </a:prstGeom>
          <a:noFill/>
        </p:spPr>
        <p:txBody>
          <a:bodyPr wrap="square" rtlCol="0">
            <a:spAutoFit/>
            <a:scene3d>
              <a:camera prst="perspectiveRight"/>
              <a:lightRig rig="threePt" dir="t"/>
            </a:scene3d>
          </a:bodyPr>
          <a:lstStyle/>
          <a:p>
            <a:pPr algn="just" rtl="1"/>
            <a:r>
              <a:rPr lang="ar-D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abic Typesetting" panose="03020402040406030203" pitchFamily="66" charset="-78"/>
                <a:cs typeface="Arabic Typesetting" panose="03020402040406030203" pitchFamily="66" charset="-78"/>
              </a:rPr>
              <a:t>إن أهمية البحث والتطوير يمكن استنباطها من خلال ما أكده الاقتصادي الأمريكي </a:t>
            </a:r>
            <a:r>
              <a:rPr lang="ar-DZ"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abic Typesetting" panose="03020402040406030203" pitchFamily="66" charset="-78"/>
                <a:cs typeface="Arabic Typesetting" panose="03020402040406030203" pitchFamily="66" charset="-78"/>
              </a:rPr>
              <a:t>روبارت</a:t>
            </a:r>
            <a:r>
              <a:rPr lang="ar-DZ"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abic Typesetting" panose="03020402040406030203" pitchFamily="66" charset="-78"/>
                <a:cs typeface="Arabic Typesetting" panose="03020402040406030203" pitchFamily="66" charset="-78"/>
              </a:rPr>
              <a:t> سولو في نموذجه للنمو حين أشار إلى أن العوامل التي كانت سببا في زيادة النمو الاقتصادي في ال و م  أ بين  سنوات 1909- 1949إذ وجد أن 7/8 النمو الاقتصادي كان يعزى إلى البحث والتطوير الذي أفرز التغير التكنولوجي بمفهومه الواسع ، وأن 1/8 كان يرجع إلى ضخ رأس المال.</a:t>
            </a:r>
            <a:endParaRPr lang="ar-DZ" sz="2800" b="1" dirty="0" smtClean="0">
              <a:latin typeface="Arabic Typesetting" panose="03020402040406030203" pitchFamily="66" charset="-78"/>
              <a:cs typeface="Arabic Typesetting" panose="03020402040406030203" pitchFamily="66" charset="-78"/>
            </a:endParaRPr>
          </a:p>
        </p:txBody>
      </p:sp>
      <p:sp>
        <p:nvSpPr>
          <p:cNvPr id="5" name="ZoneTexte 4"/>
          <p:cNvSpPr txBox="1"/>
          <p:nvPr/>
        </p:nvSpPr>
        <p:spPr>
          <a:xfrm>
            <a:off x="1143000" y="3403382"/>
            <a:ext cx="7696200" cy="3539430"/>
          </a:xfrm>
          <a:prstGeom prst="rect">
            <a:avLst/>
          </a:prstGeom>
          <a:noFill/>
        </p:spPr>
        <p:txBody>
          <a:bodyPr wrap="square" rtlCol="0">
            <a:spAutoFit/>
          </a:bodyPr>
          <a:lstStyle/>
          <a:p>
            <a:pPr algn="r"/>
            <a:r>
              <a:rPr lang="ar-DZ" sz="2800" dirty="0" smtClean="0">
                <a:latin typeface="Traditional Arabic" panose="02020603050405020304" pitchFamily="18" charset="-78"/>
                <a:cs typeface="Traditional Arabic" panose="02020603050405020304" pitchFamily="18" charset="-78"/>
              </a:rPr>
              <a:t>وعلى العموم يمكن ذكر أهمية البحث والتطوير في النقاط التالية: </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تقليص تكاليف الإنتاج وزيادة حجمه.</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الرفع من جودة المنتجات والخدمات المقدمة.</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رفع انتاجية المؤسسات.</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حل مشاكل الإنتاج وزيادة حجمه دون زيادة مماثلة في التكاليف.</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زيادة المقدرة التنافسية للمنتجات.</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تغيير أو احلال تقنيات أكثر وفرة وأرخص سعرا.</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تنويع مخرجات الإنتاج.</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90780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arn(inVertic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arn(inVertic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arn(inVertical)">
                                      <p:cBhvr>
                                        <p:cTn id="27" dur="5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barn(inVertical)">
                                      <p:cBhvr>
                                        <p:cTn id="32" dur="500"/>
                                        <p:tgtEl>
                                          <p:spTgt spid="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Effect transition="in" filter="barn(inVertical)">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barn(inVertical)">
                                      <p:cBhvr>
                                        <p:cTn id="42" dur="500"/>
                                        <p:tgtEl>
                                          <p:spTgt spid="5">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xEl>
                                              <p:pRg st="6" end="6"/>
                                            </p:txEl>
                                          </p:spTgt>
                                        </p:tgtEl>
                                        <p:attrNameLst>
                                          <p:attrName>style.visibility</p:attrName>
                                        </p:attrNameLst>
                                      </p:cBhvr>
                                      <p:to>
                                        <p:strVal val="visible"/>
                                      </p:to>
                                    </p:set>
                                    <p:animEffect transition="in" filter="barn(inVertical)">
                                      <p:cBhvr>
                                        <p:cTn id="47" dur="500"/>
                                        <p:tgtEl>
                                          <p:spTgt spid="5">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5">
                                            <p:txEl>
                                              <p:pRg st="7" end="7"/>
                                            </p:txEl>
                                          </p:spTgt>
                                        </p:tgtEl>
                                        <p:attrNameLst>
                                          <p:attrName>style.visibility</p:attrName>
                                        </p:attrNameLst>
                                      </p:cBhvr>
                                      <p:to>
                                        <p:strVal val="visible"/>
                                      </p:to>
                                    </p:set>
                                    <p:animEffect transition="in" filter="barn(inVertical)">
                                      <p:cBhvr>
                                        <p:cTn id="5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96950" y="1981200"/>
            <a:ext cx="7150100" cy="2246769"/>
          </a:xfrm>
          <a:prstGeom prst="rect">
            <a:avLst/>
          </a:prstGeom>
          <a:noFill/>
        </p:spPr>
        <p:txBody>
          <a:bodyPr wrap="square" rtlCol="0">
            <a:spAutoFit/>
          </a:bodyPr>
          <a:lstStyle/>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تحسين وتطوير عمليات الإنتاج </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تطوير واختراع  منتجات جديدة وتحسين المنتجات الحالية</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إيجاد استخدامات جديدة للمنتجات الحالية</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اكتشاف وتعزيز المعرفة وتوليد الأفكار والمفاهيم الجديدة</a:t>
            </a:r>
          </a:p>
          <a:p>
            <a:pPr marL="285750" indent="-285750" algn="r" rtl="1">
              <a:buFont typeface="Wingdings" panose="05000000000000000000" pitchFamily="2" charset="2"/>
              <a:buChar char="§"/>
            </a:pPr>
            <a:r>
              <a:rPr lang="ar-DZ" sz="2800" dirty="0" smtClean="0">
                <a:latin typeface="Traditional Arabic" panose="02020603050405020304" pitchFamily="18" charset="-78"/>
                <a:cs typeface="Traditional Arabic" panose="02020603050405020304" pitchFamily="18" charset="-78"/>
              </a:rPr>
              <a:t>زيادة الاستهلاك تؤدي إلى زيادة الطلب الكلي وبالتالي زيادة الأرباح.</a:t>
            </a:r>
          </a:p>
        </p:txBody>
      </p:sp>
      <p:sp>
        <p:nvSpPr>
          <p:cNvPr id="5" name="Rectangle à coins arrondis 4"/>
          <p:cNvSpPr/>
          <p:nvPr/>
        </p:nvSpPr>
        <p:spPr>
          <a:xfrm>
            <a:off x="0" y="152400"/>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DZ" sz="3600" dirty="0" smtClean="0">
                <a:latin typeface="Traditional Arabic" panose="02020603050405020304" pitchFamily="18" charset="-78"/>
                <a:cs typeface="Traditional Arabic" panose="02020603050405020304" pitchFamily="18" charset="-78"/>
              </a:rPr>
              <a:t>الفصل العاشر: وظيفة البحث والتطوير في المؤسسة</a:t>
            </a:r>
            <a:endParaRPr lang="en-US" sz="3600" dirty="0">
              <a:latin typeface="Traditional Arabic" panose="02020603050405020304" pitchFamily="18" charset="-78"/>
              <a:cs typeface="Traditional Arabic" panose="02020603050405020304" pitchFamily="18" charset="-78"/>
            </a:endParaRPr>
          </a:p>
        </p:txBody>
      </p:sp>
      <p:sp>
        <p:nvSpPr>
          <p:cNvPr id="6" name="Arrondir un rectangle avec un coin diagonal 5"/>
          <p:cNvSpPr/>
          <p:nvPr/>
        </p:nvSpPr>
        <p:spPr>
          <a:xfrm>
            <a:off x="6299200" y="914400"/>
            <a:ext cx="2667000" cy="762000"/>
          </a:xfrm>
          <a:prstGeom prst="round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أهداف وظيفة ونشاطات البحث والتطوير</a:t>
            </a:r>
            <a:endParaRPr lang="en-US" sz="2400" b="1" dirty="0">
              <a:latin typeface="Traditional Arabic" panose="02020603050405020304" pitchFamily="18" charset="-78"/>
              <a:cs typeface="Traditional Arabic" panose="02020603050405020304" pitchFamily="18" charset="-78"/>
            </a:endParaRPr>
          </a:p>
        </p:txBody>
      </p:sp>
      <p:sp>
        <p:nvSpPr>
          <p:cNvPr id="7" name="Arrondir un rectangle avec un coin diagonal 6"/>
          <p:cNvSpPr/>
          <p:nvPr/>
        </p:nvSpPr>
        <p:spPr>
          <a:xfrm>
            <a:off x="3238500" y="5334000"/>
            <a:ext cx="2667000" cy="7620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قياس نشاطات البحث والتطوير</a:t>
            </a:r>
            <a:endParaRPr lang="en-US" sz="2400" b="1" dirty="0">
              <a:latin typeface="Traditional Arabic" panose="02020603050405020304" pitchFamily="18" charset="-78"/>
              <a:cs typeface="Traditional Arabic" panose="02020603050405020304" pitchFamily="18" charset="-78"/>
            </a:endParaRPr>
          </a:p>
        </p:txBody>
      </p:sp>
      <p:sp>
        <p:nvSpPr>
          <p:cNvPr id="8" name="Arrondir un rectangle avec un coin diagonal 7"/>
          <p:cNvSpPr/>
          <p:nvPr/>
        </p:nvSpPr>
        <p:spPr>
          <a:xfrm>
            <a:off x="6629400" y="5334000"/>
            <a:ext cx="2336800" cy="7620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مقياس المدخلات</a:t>
            </a:r>
            <a:endParaRPr lang="en-US" sz="2400" b="1" dirty="0">
              <a:latin typeface="Traditional Arabic" panose="02020603050405020304" pitchFamily="18" charset="-78"/>
              <a:cs typeface="Traditional Arabic" panose="02020603050405020304" pitchFamily="18" charset="-78"/>
            </a:endParaRPr>
          </a:p>
        </p:txBody>
      </p:sp>
      <p:sp>
        <p:nvSpPr>
          <p:cNvPr id="9" name="Arrondir un rectangle avec un coin diagonal 8"/>
          <p:cNvSpPr/>
          <p:nvPr/>
        </p:nvSpPr>
        <p:spPr>
          <a:xfrm>
            <a:off x="304800" y="5334000"/>
            <a:ext cx="2286000" cy="7620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مقياس المخرجات</a:t>
            </a:r>
            <a:endParaRPr lang="en-US" sz="2400" b="1" dirty="0">
              <a:latin typeface="Traditional Arabic" panose="02020603050405020304" pitchFamily="18" charset="-78"/>
              <a:cs typeface="Traditional Arabic" panose="02020603050405020304" pitchFamily="18" charset="-78"/>
            </a:endParaRPr>
          </a:p>
        </p:txBody>
      </p:sp>
      <p:cxnSp>
        <p:nvCxnSpPr>
          <p:cNvPr id="11" name="Connecteur droit avec flèche 10"/>
          <p:cNvCxnSpPr>
            <a:endCxn id="8" idx="2"/>
          </p:cNvCxnSpPr>
          <p:nvPr/>
        </p:nvCxnSpPr>
        <p:spPr>
          <a:xfrm>
            <a:off x="5905500" y="5715000"/>
            <a:ext cx="723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stCxn id="7" idx="2"/>
            <a:endCxn id="9" idx="0"/>
          </p:cNvCxnSpPr>
          <p:nvPr/>
        </p:nvCxnSpPr>
        <p:spPr>
          <a:xfrm flipH="1">
            <a:off x="2590800" y="5715000"/>
            <a:ext cx="6477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526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arn(inVertic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arn(inVertical)">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arn(inVertical)">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arn(inVertical)">
                                      <p:cBhvr>
                                        <p:cTn id="5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934</Words>
  <Application>Microsoft Office PowerPoint</Application>
  <PresentationFormat>Affichage à l'écran (4:3)</PresentationFormat>
  <Paragraphs>89</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Arabic Typesetting</vt:lpstr>
      <vt:lpstr>Arial</vt:lpstr>
      <vt:lpstr>Calibri</vt:lpstr>
      <vt:lpstr>Traditional Arabic</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BOUREGHDA</dc:creator>
  <cp:lastModifiedBy>HP</cp:lastModifiedBy>
  <cp:revision>33</cp:revision>
  <dcterms:created xsi:type="dcterms:W3CDTF">2014-01-08T13:08:09Z</dcterms:created>
  <dcterms:modified xsi:type="dcterms:W3CDTF">2020-12-24T13:48:34Z</dcterms:modified>
</cp:coreProperties>
</file>