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47" r:id="rId2"/>
    <p:sldId id="283" r:id="rId3"/>
    <p:sldId id="332" r:id="rId4"/>
    <p:sldId id="333" r:id="rId5"/>
    <p:sldId id="284" r:id="rId6"/>
    <p:sldId id="285" r:id="rId7"/>
    <p:sldId id="334" r:id="rId8"/>
    <p:sldId id="335" r:id="rId9"/>
    <p:sldId id="345" r:id="rId10"/>
    <p:sldId id="336" r:id="rId11"/>
    <p:sldId id="337" r:id="rId12"/>
    <p:sldId id="338" r:id="rId13"/>
    <p:sldId id="339" r:id="rId14"/>
    <p:sldId id="340" r:id="rId15"/>
    <p:sldId id="341" r:id="rId16"/>
    <p:sldId id="286" r:id="rId17"/>
    <p:sldId id="342" r:id="rId18"/>
    <p:sldId id="343" r:id="rId19"/>
    <p:sldId id="344" r:id="rId20"/>
    <p:sldId id="34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BB93E-5C8D-427C-B4D2-93BC1C60156F}" type="doc">
      <dgm:prSet loTypeId="urn:microsoft.com/office/officeart/2005/8/layout/radial3" loCatId="relationship" qsTypeId="urn:microsoft.com/office/officeart/2005/8/quickstyle/simple1" qsCatId="simple" csTypeId="urn:microsoft.com/office/officeart/2005/8/colors/colorful3" csCatId="colorful" phldr="1"/>
      <dgm:spPr/>
      <dgm:t>
        <a:bodyPr/>
        <a:lstStyle/>
        <a:p>
          <a:pPr rtl="1"/>
          <a:endParaRPr lang="ar-DZ"/>
        </a:p>
      </dgm:t>
    </dgm:pt>
    <dgm:pt modelId="{918278DD-43AF-4318-9F0C-830CE627937B}">
      <dgm:prSet phldrT="[Texte]" custT="1"/>
      <dgm:spPr/>
      <dgm:t>
        <a:bodyPr/>
        <a:lstStyle/>
        <a:p>
          <a:pPr rtl="1"/>
          <a:r>
            <a:rPr lang="ar-DZ" sz="2400" b="1" dirty="0">
              <a:latin typeface="Sakkal Majalla" panose="02000000000000000000" pitchFamily="2" charset="-78"/>
              <a:cs typeface="Sakkal Majalla" panose="02000000000000000000" pitchFamily="2" charset="-78"/>
            </a:rPr>
            <a:t>عناصر الذكاء الاقتصادي</a:t>
          </a:r>
        </a:p>
      </dgm:t>
    </dgm:pt>
    <dgm:pt modelId="{B42FFBAF-CC6E-4D44-B4A1-D1326C98FAB6}" type="parTrans" cxnId="{210B9954-51C8-4748-ACC6-AC1A58455CBB}">
      <dgm:prSet/>
      <dgm:spPr/>
      <dgm:t>
        <a:bodyPr/>
        <a:lstStyle/>
        <a:p>
          <a:pPr rtl="1"/>
          <a:endParaRPr lang="ar-DZ"/>
        </a:p>
      </dgm:t>
    </dgm:pt>
    <dgm:pt modelId="{80E598EA-DBD2-441D-B809-C293F568FACE}" type="sibTrans" cxnId="{210B9954-51C8-4748-ACC6-AC1A58455CBB}">
      <dgm:prSet/>
      <dgm:spPr/>
      <dgm:t>
        <a:bodyPr/>
        <a:lstStyle/>
        <a:p>
          <a:pPr rtl="1"/>
          <a:endParaRPr lang="ar-DZ"/>
        </a:p>
      </dgm:t>
    </dgm:pt>
    <dgm:pt modelId="{03830584-87EF-4BF5-A206-A2A7BD8F5F3A}">
      <dgm:prSet phldrT="[Texte]"/>
      <dgm:spPr/>
      <dgm:t>
        <a:bodyPr/>
        <a:lstStyle/>
        <a:p>
          <a:pPr rtl="1"/>
          <a:r>
            <a:rPr lang="ar-DZ" b="1" dirty="0">
              <a:latin typeface="Sakkal Majalla" panose="02000000000000000000" pitchFamily="2" charset="-78"/>
              <a:cs typeface="Sakkal Majalla" panose="02000000000000000000" pitchFamily="2" charset="-78"/>
            </a:rPr>
            <a:t>اليقظة</a:t>
          </a:r>
        </a:p>
      </dgm:t>
    </dgm:pt>
    <dgm:pt modelId="{6E36D027-E670-4909-8D44-9FF6604F042B}" type="parTrans" cxnId="{D32EC887-8C79-46DD-8882-16ECAD325247}">
      <dgm:prSet/>
      <dgm:spPr/>
      <dgm:t>
        <a:bodyPr/>
        <a:lstStyle/>
        <a:p>
          <a:pPr rtl="1"/>
          <a:endParaRPr lang="ar-DZ"/>
        </a:p>
      </dgm:t>
    </dgm:pt>
    <dgm:pt modelId="{F0ADCFE1-B7A4-4EA2-B8F6-558203B51C41}" type="sibTrans" cxnId="{D32EC887-8C79-46DD-8882-16ECAD325247}">
      <dgm:prSet/>
      <dgm:spPr/>
      <dgm:t>
        <a:bodyPr/>
        <a:lstStyle/>
        <a:p>
          <a:pPr rtl="1"/>
          <a:endParaRPr lang="ar-DZ"/>
        </a:p>
      </dgm:t>
    </dgm:pt>
    <dgm:pt modelId="{65CEC26F-99B0-47FE-A226-B7552BEAFE79}">
      <dgm:prSet phldrT="[Texte]"/>
      <dgm:spPr/>
      <dgm:t>
        <a:bodyPr/>
        <a:lstStyle/>
        <a:p>
          <a:pPr rtl="1"/>
          <a:r>
            <a:rPr lang="ar-DZ" b="1" dirty="0">
              <a:latin typeface="Sakkal Majalla" panose="02000000000000000000" pitchFamily="2" charset="-78"/>
              <a:cs typeface="Sakkal Majalla" panose="02000000000000000000" pitchFamily="2" charset="-78"/>
            </a:rPr>
            <a:t>الاتصال والأمن</a:t>
          </a:r>
        </a:p>
      </dgm:t>
    </dgm:pt>
    <dgm:pt modelId="{2787126C-BCBB-473D-AD87-FE75A8C18ECB}" type="parTrans" cxnId="{6C0DFC05-5240-4443-B22F-3AE177FCA755}">
      <dgm:prSet/>
      <dgm:spPr/>
      <dgm:t>
        <a:bodyPr/>
        <a:lstStyle/>
        <a:p>
          <a:pPr rtl="1"/>
          <a:endParaRPr lang="ar-DZ"/>
        </a:p>
      </dgm:t>
    </dgm:pt>
    <dgm:pt modelId="{0EE338FA-B31A-49A8-A74D-D3FF8F7BF370}" type="sibTrans" cxnId="{6C0DFC05-5240-4443-B22F-3AE177FCA755}">
      <dgm:prSet/>
      <dgm:spPr/>
      <dgm:t>
        <a:bodyPr/>
        <a:lstStyle/>
        <a:p>
          <a:pPr rtl="1"/>
          <a:endParaRPr lang="ar-DZ"/>
        </a:p>
      </dgm:t>
    </dgm:pt>
    <dgm:pt modelId="{ED1A1836-E48F-4838-9C85-08D07838B055}">
      <dgm:prSet phldrT="[Texte]" custT="1"/>
      <dgm:spPr/>
      <dgm:t>
        <a:bodyPr/>
        <a:lstStyle/>
        <a:p>
          <a:pPr rtl="1"/>
          <a:r>
            <a:rPr lang="ar-DZ" sz="1800" dirty="0">
              <a:latin typeface="Sakkal Majalla" panose="02000000000000000000" pitchFamily="2" charset="-78"/>
              <a:cs typeface="Sakkal Majalla" panose="02000000000000000000" pitchFamily="2" charset="-78"/>
            </a:rPr>
            <a:t>التأثير</a:t>
          </a:r>
        </a:p>
      </dgm:t>
    </dgm:pt>
    <dgm:pt modelId="{F9AD4E5F-5549-421A-B6B2-0E459B60464A}" type="parTrans" cxnId="{827C752D-9470-4EC4-9E2B-DE771D090790}">
      <dgm:prSet/>
      <dgm:spPr/>
      <dgm:t>
        <a:bodyPr/>
        <a:lstStyle/>
        <a:p>
          <a:pPr rtl="1"/>
          <a:endParaRPr lang="ar-DZ"/>
        </a:p>
      </dgm:t>
    </dgm:pt>
    <dgm:pt modelId="{3FE39C90-5980-4726-B13A-746B3867C624}" type="sibTrans" cxnId="{827C752D-9470-4EC4-9E2B-DE771D090790}">
      <dgm:prSet/>
      <dgm:spPr/>
      <dgm:t>
        <a:bodyPr/>
        <a:lstStyle/>
        <a:p>
          <a:pPr rtl="1"/>
          <a:endParaRPr lang="ar-DZ"/>
        </a:p>
      </dgm:t>
    </dgm:pt>
    <dgm:pt modelId="{B8595266-3474-4032-A2BB-A62CC416EFF6}">
      <dgm:prSet phldrT="[Texte]"/>
      <dgm:spPr/>
      <dgm:t>
        <a:bodyPr/>
        <a:lstStyle/>
        <a:p>
          <a:pPr rtl="1"/>
          <a:r>
            <a:rPr lang="ar-DZ" b="1" dirty="0">
              <a:latin typeface="Sakkal Majalla" panose="02000000000000000000" pitchFamily="2" charset="-78"/>
              <a:cs typeface="Sakkal Majalla" panose="02000000000000000000" pitchFamily="2" charset="-78"/>
            </a:rPr>
            <a:t>التنافسية</a:t>
          </a:r>
        </a:p>
      </dgm:t>
    </dgm:pt>
    <dgm:pt modelId="{A37F5E95-FC8B-4898-BB3D-4269F1188423}" type="parTrans" cxnId="{1E773E0F-4AF9-4D5C-8E73-1FC73CCC026F}">
      <dgm:prSet/>
      <dgm:spPr/>
      <dgm:t>
        <a:bodyPr/>
        <a:lstStyle/>
        <a:p>
          <a:pPr rtl="1"/>
          <a:endParaRPr lang="ar-DZ"/>
        </a:p>
      </dgm:t>
    </dgm:pt>
    <dgm:pt modelId="{44E1915D-E126-4C4E-96CB-599847D10542}" type="sibTrans" cxnId="{1E773E0F-4AF9-4D5C-8E73-1FC73CCC026F}">
      <dgm:prSet/>
      <dgm:spPr/>
      <dgm:t>
        <a:bodyPr/>
        <a:lstStyle/>
        <a:p>
          <a:pPr rtl="1"/>
          <a:endParaRPr lang="ar-DZ"/>
        </a:p>
      </dgm:t>
    </dgm:pt>
    <dgm:pt modelId="{77D611AD-2C43-424F-BE36-94DCAC9ADE1F}">
      <dgm:prSet/>
      <dgm:spPr/>
      <dgm:t>
        <a:bodyPr/>
        <a:lstStyle/>
        <a:p>
          <a:endParaRPr lang="fr-FR"/>
        </a:p>
      </dgm:t>
    </dgm:pt>
    <dgm:pt modelId="{75AEB6EA-80FD-4E45-B5D9-5CDE8FE1C7ED}" type="parTrans" cxnId="{6B77A21C-7934-4860-82B6-1970F517149C}">
      <dgm:prSet/>
      <dgm:spPr/>
      <dgm:t>
        <a:bodyPr/>
        <a:lstStyle/>
        <a:p>
          <a:pPr rtl="1"/>
          <a:endParaRPr lang="ar-DZ"/>
        </a:p>
      </dgm:t>
    </dgm:pt>
    <dgm:pt modelId="{1337BED7-0E07-4274-AEC2-0B4B5B5B2AEE}" type="sibTrans" cxnId="{6B77A21C-7934-4860-82B6-1970F517149C}">
      <dgm:prSet/>
      <dgm:spPr/>
      <dgm:t>
        <a:bodyPr/>
        <a:lstStyle/>
        <a:p>
          <a:pPr rtl="1"/>
          <a:endParaRPr lang="ar-DZ"/>
        </a:p>
      </dgm:t>
    </dgm:pt>
    <dgm:pt modelId="{A51AE5C5-6C04-4E51-8278-8DB16E6F0F0C}" type="pres">
      <dgm:prSet presAssocID="{012BB93E-5C8D-427C-B4D2-93BC1C60156F}" presName="composite" presStyleCnt="0">
        <dgm:presLayoutVars>
          <dgm:chMax val="1"/>
          <dgm:dir/>
          <dgm:resizeHandles val="exact"/>
        </dgm:presLayoutVars>
      </dgm:prSet>
      <dgm:spPr/>
    </dgm:pt>
    <dgm:pt modelId="{3ED7C6B4-561C-4F71-9307-6FF6339909A3}" type="pres">
      <dgm:prSet presAssocID="{012BB93E-5C8D-427C-B4D2-93BC1C60156F}" presName="radial" presStyleCnt="0">
        <dgm:presLayoutVars>
          <dgm:animLvl val="ctr"/>
        </dgm:presLayoutVars>
      </dgm:prSet>
      <dgm:spPr/>
    </dgm:pt>
    <dgm:pt modelId="{44D04D09-151B-45A7-A0DB-AC05CD559E62}" type="pres">
      <dgm:prSet presAssocID="{918278DD-43AF-4318-9F0C-830CE627937B}" presName="centerShape" presStyleLbl="vennNode1" presStyleIdx="0" presStyleCnt="5" custLinFactNeighborY="-1389"/>
      <dgm:spPr/>
    </dgm:pt>
    <dgm:pt modelId="{A2412D69-12E9-4575-90F3-B3A47A96C081}" type="pres">
      <dgm:prSet presAssocID="{03830584-87EF-4BF5-A206-A2A7BD8F5F3A}" presName="node" presStyleLbl="vennNode1" presStyleIdx="1" presStyleCnt="5">
        <dgm:presLayoutVars>
          <dgm:bulletEnabled val="1"/>
        </dgm:presLayoutVars>
      </dgm:prSet>
      <dgm:spPr/>
    </dgm:pt>
    <dgm:pt modelId="{076A3252-7E8B-4813-8A51-DC06ABFEB96A}" type="pres">
      <dgm:prSet presAssocID="{65CEC26F-99B0-47FE-A226-B7552BEAFE79}" presName="node" presStyleLbl="vennNode1" presStyleIdx="2" presStyleCnt="5">
        <dgm:presLayoutVars>
          <dgm:bulletEnabled val="1"/>
        </dgm:presLayoutVars>
      </dgm:prSet>
      <dgm:spPr/>
    </dgm:pt>
    <dgm:pt modelId="{255B4A03-A4E4-4A7D-8042-1CCA0E24ACC8}" type="pres">
      <dgm:prSet presAssocID="{ED1A1836-E48F-4838-9C85-08D07838B055}" presName="node" presStyleLbl="vennNode1" presStyleIdx="3" presStyleCnt="5">
        <dgm:presLayoutVars>
          <dgm:bulletEnabled val="1"/>
        </dgm:presLayoutVars>
      </dgm:prSet>
      <dgm:spPr/>
    </dgm:pt>
    <dgm:pt modelId="{0D71841A-4AFE-45C3-8454-5C73A0D43D59}" type="pres">
      <dgm:prSet presAssocID="{B8595266-3474-4032-A2BB-A62CC416EFF6}" presName="node" presStyleLbl="vennNode1" presStyleIdx="4" presStyleCnt="5">
        <dgm:presLayoutVars>
          <dgm:bulletEnabled val="1"/>
        </dgm:presLayoutVars>
      </dgm:prSet>
      <dgm:spPr/>
    </dgm:pt>
  </dgm:ptLst>
  <dgm:cxnLst>
    <dgm:cxn modelId="{6C0DFC05-5240-4443-B22F-3AE177FCA755}" srcId="{918278DD-43AF-4318-9F0C-830CE627937B}" destId="{65CEC26F-99B0-47FE-A226-B7552BEAFE79}" srcOrd="1" destOrd="0" parTransId="{2787126C-BCBB-473D-AD87-FE75A8C18ECB}" sibTransId="{0EE338FA-B31A-49A8-A74D-D3FF8F7BF370}"/>
    <dgm:cxn modelId="{1E773E0F-4AF9-4D5C-8E73-1FC73CCC026F}" srcId="{918278DD-43AF-4318-9F0C-830CE627937B}" destId="{B8595266-3474-4032-A2BB-A62CC416EFF6}" srcOrd="3" destOrd="0" parTransId="{A37F5E95-FC8B-4898-BB3D-4269F1188423}" sibTransId="{44E1915D-E126-4C4E-96CB-599847D10542}"/>
    <dgm:cxn modelId="{6B77A21C-7934-4860-82B6-1970F517149C}" srcId="{012BB93E-5C8D-427C-B4D2-93BC1C60156F}" destId="{77D611AD-2C43-424F-BE36-94DCAC9ADE1F}" srcOrd="1" destOrd="0" parTransId="{75AEB6EA-80FD-4E45-B5D9-5CDE8FE1C7ED}" sibTransId="{1337BED7-0E07-4274-AEC2-0B4B5B5B2AEE}"/>
    <dgm:cxn modelId="{827C752D-9470-4EC4-9E2B-DE771D090790}" srcId="{918278DD-43AF-4318-9F0C-830CE627937B}" destId="{ED1A1836-E48F-4838-9C85-08D07838B055}" srcOrd="2" destOrd="0" parTransId="{F9AD4E5F-5549-421A-B6B2-0E459B60464A}" sibTransId="{3FE39C90-5980-4726-B13A-746B3867C624}"/>
    <dgm:cxn modelId="{3AD6BE33-331C-4A6D-B18B-CE4E3649BF05}" type="presOf" srcId="{B8595266-3474-4032-A2BB-A62CC416EFF6}" destId="{0D71841A-4AFE-45C3-8454-5C73A0D43D59}" srcOrd="0" destOrd="0" presId="urn:microsoft.com/office/officeart/2005/8/layout/radial3"/>
    <dgm:cxn modelId="{96896936-3EA0-4DC3-9044-DEDC9EC3AF61}" type="presOf" srcId="{918278DD-43AF-4318-9F0C-830CE627937B}" destId="{44D04D09-151B-45A7-A0DB-AC05CD559E62}" srcOrd="0" destOrd="0" presId="urn:microsoft.com/office/officeart/2005/8/layout/radial3"/>
    <dgm:cxn modelId="{3B9A4F3F-B2B1-4F16-91AB-B1347B35DA31}" type="presOf" srcId="{65CEC26F-99B0-47FE-A226-B7552BEAFE79}" destId="{076A3252-7E8B-4813-8A51-DC06ABFEB96A}" srcOrd="0" destOrd="0" presId="urn:microsoft.com/office/officeart/2005/8/layout/radial3"/>
    <dgm:cxn modelId="{210B9954-51C8-4748-ACC6-AC1A58455CBB}" srcId="{012BB93E-5C8D-427C-B4D2-93BC1C60156F}" destId="{918278DD-43AF-4318-9F0C-830CE627937B}" srcOrd="0" destOrd="0" parTransId="{B42FFBAF-CC6E-4D44-B4A1-D1326C98FAB6}" sibTransId="{80E598EA-DBD2-441D-B809-C293F568FACE}"/>
    <dgm:cxn modelId="{E073AD79-1741-4A9E-B68F-70C144C46046}" type="presOf" srcId="{03830584-87EF-4BF5-A206-A2A7BD8F5F3A}" destId="{A2412D69-12E9-4575-90F3-B3A47A96C081}" srcOrd="0" destOrd="0" presId="urn:microsoft.com/office/officeart/2005/8/layout/radial3"/>
    <dgm:cxn modelId="{D32EC887-8C79-46DD-8882-16ECAD325247}" srcId="{918278DD-43AF-4318-9F0C-830CE627937B}" destId="{03830584-87EF-4BF5-A206-A2A7BD8F5F3A}" srcOrd="0" destOrd="0" parTransId="{6E36D027-E670-4909-8D44-9FF6604F042B}" sibTransId="{F0ADCFE1-B7A4-4EA2-B8F6-558203B51C41}"/>
    <dgm:cxn modelId="{587B678F-207F-4A7F-A9B1-DAE8ACF3C77B}" type="presOf" srcId="{012BB93E-5C8D-427C-B4D2-93BC1C60156F}" destId="{A51AE5C5-6C04-4E51-8278-8DB16E6F0F0C}" srcOrd="0" destOrd="0" presId="urn:microsoft.com/office/officeart/2005/8/layout/radial3"/>
    <dgm:cxn modelId="{0EB9C2B8-C9AD-4261-BD5A-CDCA5FFD150D}" type="presOf" srcId="{ED1A1836-E48F-4838-9C85-08D07838B055}" destId="{255B4A03-A4E4-4A7D-8042-1CCA0E24ACC8}" srcOrd="0" destOrd="0" presId="urn:microsoft.com/office/officeart/2005/8/layout/radial3"/>
    <dgm:cxn modelId="{DA2A31F8-028F-4BBE-B07A-ED6EA57A01DA}" type="presParOf" srcId="{A51AE5C5-6C04-4E51-8278-8DB16E6F0F0C}" destId="{3ED7C6B4-561C-4F71-9307-6FF6339909A3}" srcOrd="0" destOrd="0" presId="urn:microsoft.com/office/officeart/2005/8/layout/radial3"/>
    <dgm:cxn modelId="{368FD893-CC43-4CBF-8A94-81BE026DD532}" type="presParOf" srcId="{3ED7C6B4-561C-4F71-9307-6FF6339909A3}" destId="{44D04D09-151B-45A7-A0DB-AC05CD559E62}" srcOrd="0" destOrd="0" presId="urn:microsoft.com/office/officeart/2005/8/layout/radial3"/>
    <dgm:cxn modelId="{A2BA19F3-7CA9-4422-A8BF-C79738B46036}" type="presParOf" srcId="{3ED7C6B4-561C-4F71-9307-6FF6339909A3}" destId="{A2412D69-12E9-4575-90F3-B3A47A96C081}" srcOrd="1" destOrd="0" presId="urn:microsoft.com/office/officeart/2005/8/layout/radial3"/>
    <dgm:cxn modelId="{738365A0-2CC6-4239-9FCD-25C8DDED39BA}" type="presParOf" srcId="{3ED7C6B4-561C-4F71-9307-6FF6339909A3}" destId="{076A3252-7E8B-4813-8A51-DC06ABFEB96A}" srcOrd="2" destOrd="0" presId="urn:microsoft.com/office/officeart/2005/8/layout/radial3"/>
    <dgm:cxn modelId="{3DB7B08D-F2EE-47CF-B09C-BD56C38DB368}" type="presParOf" srcId="{3ED7C6B4-561C-4F71-9307-6FF6339909A3}" destId="{255B4A03-A4E4-4A7D-8042-1CCA0E24ACC8}" srcOrd="3" destOrd="0" presId="urn:microsoft.com/office/officeart/2005/8/layout/radial3"/>
    <dgm:cxn modelId="{1AD9C5DA-D2E6-4495-88BA-609D9F9ED8BA}" type="presParOf" srcId="{3ED7C6B4-561C-4F71-9307-6FF6339909A3}" destId="{0D71841A-4AFE-45C3-8454-5C73A0D43D59}"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0FC0AE9-66E3-E5B0-2128-9CCA99F210E1}"/>
              </a:ext>
            </a:extLst>
          </p:cNvPr>
          <p:cNvSpPr txBox="1"/>
          <p:nvPr/>
        </p:nvSpPr>
        <p:spPr>
          <a:xfrm>
            <a:off x="1098759" y="2690132"/>
            <a:ext cx="9452800"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r" rtl="1"/>
            <a:r>
              <a:rPr lang="ar-DZ" sz="4400" b="1" dirty="0">
                <a:latin typeface="Sakkal Majalla" panose="02000000000000000000" pitchFamily="2" charset="-78"/>
                <a:cs typeface="Sakkal Majalla" panose="02000000000000000000" pitchFamily="2" charset="-78"/>
              </a:rPr>
              <a:t>المحور الثالث: اليقظة الاستراتيجية و الذكاء الاصطناعي</a:t>
            </a:r>
            <a:endParaRPr lang="fr-FR" sz="3200" dirty="0"/>
          </a:p>
        </p:txBody>
      </p:sp>
      <p:sp>
        <p:nvSpPr>
          <p:cNvPr id="9" name="ZoneTexte 8">
            <a:extLst>
              <a:ext uri="{FF2B5EF4-FFF2-40B4-BE49-F238E27FC236}">
                <a16:creationId xmlns:a16="http://schemas.microsoft.com/office/drawing/2014/main" id="{DFD068C2-E615-F136-10AA-1A3220116C65}"/>
              </a:ext>
            </a:extLst>
          </p:cNvPr>
          <p:cNvSpPr txBox="1"/>
          <p:nvPr/>
        </p:nvSpPr>
        <p:spPr>
          <a:xfrm>
            <a:off x="2351584" y="3636544"/>
            <a:ext cx="7488832" cy="954107"/>
          </a:xfrm>
          <a:prstGeom prst="rect">
            <a:avLst/>
          </a:prstGeom>
          <a:noFill/>
        </p:spPr>
        <p:txBody>
          <a:bodyPr wrap="square" rtlCol="0">
            <a:spAutoFit/>
          </a:bodyPr>
          <a:lstStyle/>
          <a:p>
            <a:pPr algn="ctr" rtl="1"/>
            <a:r>
              <a:rPr lang="ar-DZ" sz="2800" b="1" dirty="0">
                <a:latin typeface="Sakkal Majalla" panose="02000000000000000000" pitchFamily="2" charset="-78"/>
                <a:cs typeface="Sakkal Majalla" panose="02000000000000000000" pitchFamily="2" charset="-78"/>
              </a:rPr>
              <a:t>السنة الثانية ماستر </a:t>
            </a:r>
          </a:p>
          <a:p>
            <a:pPr algn="ctr" rtl="1"/>
            <a:r>
              <a:rPr lang="ar-DZ" sz="2800" b="1" dirty="0">
                <a:latin typeface="Sakkal Majalla" panose="02000000000000000000" pitchFamily="2" charset="-78"/>
                <a:cs typeface="Sakkal Majalla" panose="02000000000000000000" pitchFamily="2" charset="-78"/>
              </a:rPr>
              <a:t>تخصص اقتصاد وتسيير مؤسسة </a:t>
            </a:r>
            <a:endParaRPr lang="fr-FR" dirty="0"/>
          </a:p>
        </p:txBody>
      </p:sp>
      <p:sp>
        <p:nvSpPr>
          <p:cNvPr id="10" name="ZoneTexte 9">
            <a:extLst>
              <a:ext uri="{FF2B5EF4-FFF2-40B4-BE49-F238E27FC236}">
                <a16:creationId xmlns:a16="http://schemas.microsoft.com/office/drawing/2014/main" id="{3A3FF13F-C5C3-81A3-FDE2-0D27273A0FE6}"/>
              </a:ext>
            </a:extLst>
          </p:cNvPr>
          <p:cNvSpPr txBox="1"/>
          <p:nvPr/>
        </p:nvSpPr>
        <p:spPr>
          <a:xfrm>
            <a:off x="2351584" y="6060694"/>
            <a:ext cx="7488832" cy="523220"/>
          </a:xfrm>
          <a:prstGeom prst="rect">
            <a:avLst/>
          </a:prstGeom>
          <a:noFill/>
        </p:spPr>
        <p:txBody>
          <a:bodyPr wrap="square" rtlCol="0">
            <a:spAutoFit/>
          </a:bodyPr>
          <a:lstStyle/>
          <a:p>
            <a:pPr algn="ctr" rtl="1"/>
            <a:r>
              <a:rPr lang="ar-DZ" sz="2800" b="1" dirty="0">
                <a:latin typeface="Sakkal Majalla" panose="02000000000000000000" pitchFamily="2" charset="-78"/>
                <a:cs typeface="Sakkal Majalla" panose="02000000000000000000" pitchFamily="2" charset="-78"/>
              </a:rPr>
              <a:t>2024-2025</a:t>
            </a:r>
            <a:endParaRPr lang="fr-FR" dirty="0"/>
          </a:p>
        </p:txBody>
      </p:sp>
      <p:sp>
        <p:nvSpPr>
          <p:cNvPr id="11" name="Rectangle 10">
            <a:extLst>
              <a:ext uri="{FF2B5EF4-FFF2-40B4-BE49-F238E27FC236}">
                <a16:creationId xmlns:a16="http://schemas.microsoft.com/office/drawing/2014/main" id="{EF9F32F2-F962-A22C-35D0-ACD11145DB2E}"/>
              </a:ext>
            </a:extLst>
          </p:cNvPr>
          <p:cNvSpPr/>
          <p:nvPr/>
        </p:nvSpPr>
        <p:spPr>
          <a:xfrm>
            <a:off x="1738298" y="274086"/>
            <a:ext cx="8715404" cy="2062103"/>
          </a:xfrm>
          <a:prstGeom prst="rect">
            <a:avLst/>
          </a:prstGeom>
        </p:spPr>
        <p:txBody>
          <a:bodyPr wrap="square">
            <a:spAutoFit/>
          </a:bodyPr>
          <a:lstStyle/>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الجمهورية الجزائرية الديمقراطية الشعبية</a:t>
            </a:r>
          </a:p>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وزارة التعليم العالي والبحث العلمي</a:t>
            </a:r>
          </a:p>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جـــــــامعة سطــــــيف 1</a:t>
            </a:r>
          </a:p>
          <a:p>
            <a:pPr algn="ctr" defTabSz="914400" rtl="1"/>
            <a:r>
              <a:rPr lang="ar-DZ" sz="3200" b="1" dirty="0">
                <a:effectLst>
                  <a:outerShdw blurRad="38100" dist="38100" dir="2700000" algn="tl">
                    <a:srgbClr val="000000">
                      <a:alpha val="43137"/>
                    </a:srgbClr>
                  </a:outerShdw>
                </a:effectLst>
                <a:latin typeface="Sakkal Majalla" pitchFamily="2" charset="-78"/>
                <a:cs typeface="Sakkal Majalla" pitchFamily="2" charset="-78"/>
              </a:rPr>
              <a:t>كلية العلوم الاقتصادية والتجارية وعلوم التسيير</a:t>
            </a:r>
          </a:p>
        </p:txBody>
      </p:sp>
      <p:sp>
        <p:nvSpPr>
          <p:cNvPr id="13" name="ZoneTexte 12">
            <a:extLst>
              <a:ext uri="{FF2B5EF4-FFF2-40B4-BE49-F238E27FC236}">
                <a16:creationId xmlns:a16="http://schemas.microsoft.com/office/drawing/2014/main" id="{EFB865C5-BCCC-FED0-2C54-7240E9B7AF1A}"/>
              </a:ext>
            </a:extLst>
          </p:cNvPr>
          <p:cNvSpPr txBox="1"/>
          <p:nvPr/>
        </p:nvSpPr>
        <p:spPr>
          <a:xfrm>
            <a:off x="2351584" y="4929616"/>
            <a:ext cx="7488832" cy="523220"/>
          </a:xfrm>
          <a:prstGeom prst="rect">
            <a:avLst/>
          </a:prstGeom>
          <a:noFill/>
        </p:spPr>
        <p:txBody>
          <a:bodyPr wrap="square" rtlCol="0">
            <a:spAutoFit/>
          </a:bodyPr>
          <a:lstStyle/>
          <a:p>
            <a:pPr algn="ctr" rtl="1"/>
            <a:r>
              <a:rPr lang="ar-DZ" sz="2800" b="1" dirty="0">
                <a:latin typeface="Sakkal Majalla" panose="02000000000000000000" pitchFamily="2" charset="-78"/>
                <a:cs typeface="Sakkal Majalla" panose="02000000000000000000" pitchFamily="2" charset="-78"/>
              </a:rPr>
              <a:t>الدكتورة </a:t>
            </a:r>
            <a:r>
              <a:rPr lang="ar-DZ" sz="2800" b="1" dirty="0" err="1">
                <a:latin typeface="Sakkal Majalla" panose="02000000000000000000" pitchFamily="2" charset="-78"/>
                <a:cs typeface="Sakkal Majalla" panose="02000000000000000000" pitchFamily="2" charset="-78"/>
              </a:rPr>
              <a:t>قطوش</a:t>
            </a:r>
            <a:r>
              <a:rPr lang="ar-DZ" sz="2800" b="1" dirty="0">
                <a:latin typeface="Sakkal Majalla" panose="02000000000000000000" pitchFamily="2" charset="-78"/>
                <a:cs typeface="Sakkal Majalla" panose="02000000000000000000" pitchFamily="2" charset="-78"/>
              </a:rPr>
              <a:t> مريم</a:t>
            </a:r>
            <a:endParaRPr lang="fr-FR" dirty="0"/>
          </a:p>
        </p:txBody>
      </p:sp>
    </p:spTree>
    <p:extLst>
      <p:ext uri="{BB962C8B-B14F-4D97-AF65-F5344CB8AC3E}">
        <p14:creationId xmlns:p14="http://schemas.microsoft.com/office/powerpoint/2010/main" val="2289510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ppt_w</p:attrName>
                                        </p:attrNameLst>
                                      </p:cBhvr>
                                      <p:tavLst>
                                        <p:tav tm="0">
                                          <p:val>
                                            <p:strVal val="#ppt_w+.3"/>
                                          </p:val>
                                        </p:tav>
                                        <p:tav tm="100000">
                                          <p:val>
                                            <p:strVal val="#ppt_w"/>
                                          </p:val>
                                        </p:tav>
                                      </p:tavLst>
                                    </p:anim>
                                    <p:anim calcmode="lin" valueType="num">
                                      <p:cBhvr>
                                        <p:cTn id="23" dur="1000" fill="hold"/>
                                        <p:tgtEl>
                                          <p:spTgt spid="11"/>
                                        </p:tgtEl>
                                        <p:attrNameLst>
                                          <p:attrName>ppt_h</p:attrName>
                                        </p:attrNameLst>
                                      </p:cBhvr>
                                      <p:tavLst>
                                        <p:tav tm="0">
                                          <p:val>
                                            <p:strVal val="#ppt_h"/>
                                          </p:val>
                                        </p:tav>
                                        <p:tav tm="100000">
                                          <p:val>
                                            <p:strVal val="#ppt_h"/>
                                          </p:val>
                                        </p:tav>
                                      </p:tavLst>
                                    </p:anim>
                                    <p:animEffect transition="in" filter="fade">
                                      <p:cBhvr>
                                        <p:cTn id="24" dur="10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P spid="10" grpId="0"/>
      <p:bldP spid="11"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75920" y="548681"/>
            <a:ext cx="4536504" cy="461665"/>
          </a:xfrm>
          <a:prstGeom prst="rect">
            <a:avLst/>
          </a:prstGeom>
          <a:noFill/>
        </p:spPr>
        <p:txBody>
          <a:bodyPr wrap="square" rtlCol="0">
            <a:spAutoFit/>
          </a:bodyPr>
          <a:lstStyle/>
          <a:p>
            <a:pPr algn="r" rtl="1"/>
            <a:r>
              <a:rPr lang="ar-DZ" sz="2400" b="1" dirty="0">
                <a:solidFill>
                  <a:srgbClr val="000000"/>
                </a:solidFill>
                <a:latin typeface="Sakkal Majalla" panose="02000000000000000000" pitchFamily="2" charset="-78"/>
                <a:cs typeface="Sakkal Majalla" panose="02000000000000000000" pitchFamily="2" charset="-78"/>
              </a:rPr>
              <a:t>كيفية إدماج الذكاء الاقتصادي في هيكلة المؤسسة</a:t>
            </a:r>
            <a:endParaRPr lang="fr-FR" sz="2400" dirty="0">
              <a:latin typeface="Sakkal Majalla" panose="02000000000000000000" pitchFamily="2" charset="-78"/>
              <a:cs typeface="Sakkal Majalla" panose="02000000000000000000" pitchFamily="2" charset="-78"/>
            </a:endParaRPr>
          </a:p>
        </p:txBody>
      </p:sp>
      <p:sp>
        <p:nvSpPr>
          <p:cNvPr id="3" name="ZoneTexte 2"/>
          <p:cNvSpPr txBox="1"/>
          <p:nvPr/>
        </p:nvSpPr>
        <p:spPr>
          <a:xfrm>
            <a:off x="2351584" y="1196752"/>
            <a:ext cx="7776864" cy="1569660"/>
          </a:xfrm>
          <a:prstGeom prst="rect">
            <a:avLst/>
          </a:prstGeom>
          <a:noFill/>
        </p:spPr>
        <p:txBody>
          <a:bodyPr wrap="square" rtlCol="0">
            <a:spAutoFit/>
          </a:bodyPr>
          <a:lstStyle/>
          <a:p>
            <a:pPr algn="just" rtl="1"/>
            <a:r>
              <a:rPr lang="fr-FR" sz="2400" b="1" dirty="0">
                <a:latin typeface="Sakkal Majalla" panose="02000000000000000000" pitchFamily="2" charset="-78"/>
                <a:cs typeface="Sakkal Majalla" panose="02000000000000000000" pitchFamily="2" charset="-78"/>
              </a:rPr>
              <a:t>      </a:t>
            </a:r>
            <a:r>
              <a:rPr lang="ar-DZ" sz="2400" b="1" dirty="0">
                <a:latin typeface="Sakkal Majalla" panose="02000000000000000000" pitchFamily="2" charset="-78"/>
                <a:cs typeface="Sakkal Majalla" panose="02000000000000000000" pitchFamily="2" charset="-78"/>
              </a:rPr>
              <a:t>إن الذكاء الاقتصادي يظهر في العديد من المستويات الإدارية في المؤسسة، قد يكون مدمجا مع بعض الوظائف وقد يكون نشاطا مستقلا بحد ذاته كوحدة إدارية، وهذا ما سنحاول استعراضه فيما يلي:</a:t>
            </a:r>
            <a:endParaRPr lang="fr-FR" sz="2400" b="1" dirty="0">
              <a:latin typeface="Sakkal Majalla" panose="02000000000000000000" pitchFamily="2" charset="-78"/>
              <a:cs typeface="Sakkal Majalla" panose="02000000000000000000" pitchFamily="2" charset="-78"/>
            </a:endParaRPr>
          </a:p>
          <a:p>
            <a:pPr algn="just" rtl="1"/>
            <a:endParaRPr lang="fr-FR" sz="2400" dirty="0"/>
          </a:p>
        </p:txBody>
      </p:sp>
      <p:sp>
        <p:nvSpPr>
          <p:cNvPr id="5" name="ZoneTexte 4"/>
          <p:cNvSpPr txBox="1"/>
          <p:nvPr/>
        </p:nvSpPr>
        <p:spPr>
          <a:xfrm>
            <a:off x="2639616" y="2839980"/>
            <a:ext cx="7488832" cy="3065455"/>
          </a:xfrm>
          <a:prstGeom prst="rect">
            <a:avLst/>
          </a:prstGeom>
          <a:noFill/>
        </p:spPr>
        <p:txBody>
          <a:bodyPr wrap="square" rtlCol="0">
            <a:spAutoFit/>
          </a:bodyPr>
          <a:lstStyle/>
          <a:p>
            <a:pPr algn="just" rtl="1">
              <a:lnSpc>
                <a:spcPct val="115000"/>
              </a:lnSpc>
              <a:spcAft>
                <a:spcPts val="1000"/>
              </a:spcAft>
            </a:pPr>
            <a:r>
              <a:rPr lang="ar-DZ" sz="2800" b="1" dirty="0">
                <a:solidFill>
                  <a:srgbClr val="000000"/>
                </a:solidFill>
                <a:latin typeface="Sakkal Majalla" panose="02000000000000000000" pitchFamily="2" charset="-78"/>
                <a:cs typeface="Sakkal Majalla" panose="02000000000000000000" pitchFamily="2" charset="-78"/>
              </a:rPr>
              <a:t>الحالة الأولى وجود فريق مكرس للذكاء الاقتصادي في المؤسسة: </a:t>
            </a:r>
            <a:r>
              <a:rPr lang="ar-DZ" sz="2800" dirty="0">
                <a:solidFill>
                  <a:srgbClr val="000000"/>
                </a:solidFill>
                <a:latin typeface="Sakkal Majalla" panose="02000000000000000000" pitchFamily="2" charset="-78"/>
                <a:cs typeface="Sakkal Majalla" panose="02000000000000000000" pitchFamily="2" charset="-78"/>
              </a:rPr>
              <a:t>يتوافق هذا الخيار عادة مع المؤسسات ذات الموارد البشرية والمالية الكبيرة حيث يتألف فريق الذكاء الاقتصادي في هذه الحالة من أمناء المكتبات والباحثين والمحللين ومهنئي المعلومات، وتتمثل مهمة هذا الفريق في تدعيم وتعزيز الصندوق الوثائقي للمؤسسة، والإجابة على الاستفسارات الحالية، وإعداد مستندات أو وثائق لمراقبة كل من المنافسة، الأسواق...الخ.</a:t>
            </a:r>
            <a:endParaRPr lang="fr-FR" sz="2800" dirty="0">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3302599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207568" y="1052737"/>
            <a:ext cx="7920880" cy="3108543"/>
          </a:xfrm>
          <a:prstGeom prst="rect">
            <a:avLst/>
          </a:prstGeom>
          <a:noFill/>
        </p:spPr>
        <p:txBody>
          <a:bodyPr wrap="square" rtlCol="0">
            <a:spAutoFit/>
          </a:bodyPr>
          <a:lstStyle/>
          <a:p>
            <a:pPr algn="just" rtl="1"/>
            <a:r>
              <a:rPr lang="ar-DZ" sz="2800" b="1" dirty="0">
                <a:solidFill>
                  <a:srgbClr val="000000"/>
                </a:solidFill>
                <a:latin typeface="Sakkal Majalla" panose="02000000000000000000" pitchFamily="2" charset="-78"/>
                <a:cs typeface="Sakkal Majalla" panose="02000000000000000000" pitchFamily="2" charset="-78"/>
              </a:rPr>
              <a:t>الحالة الثانية وظيفة (نشاطات) الذكاء الاقتصادي مقسمة على الوظائف:</a:t>
            </a:r>
            <a:r>
              <a:rPr lang="ar-DZ" sz="2800" dirty="0">
                <a:solidFill>
                  <a:srgbClr val="000000"/>
                </a:solidFill>
                <a:latin typeface="Sakkal Majalla" panose="02000000000000000000" pitchFamily="2" charset="-78"/>
                <a:cs typeface="Sakkal Majalla" panose="02000000000000000000" pitchFamily="2" charset="-78"/>
              </a:rPr>
              <a:t> في الهياكل التنظيمية الصغيرة التي لا يوجد فيها فريق مخصص للذكاء الاقتصادي، ونظرا لقلة الإمكانيات والموارد، يتم توزيع وظيفة أو نشاطات الذكاء الاقتصادي بين العديد من الأشخاص الذين يتولون أيضًا مهام ومسؤوليات وظيفية أخرى داخل المؤسسة حيث يتم تعيين واحد من بين هؤلاء المسؤولين كمنشط يتولى مهام ونشاطات الذكاء الاقتصادي للوحدة الإدارية المعنية، وفيما يلي نبين مختلف الأشكال التنظيمية التي قد يتخذها الذكاء الاقتصادي بالمؤسسة:</a:t>
            </a:r>
            <a:endParaRPr lang="fr-FR" sz="28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826766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3592" y="32406"/>
            <a:ext cx="7956376" cy="954107"/>
          </a:xfrm>
          <a:prstGeom prst="rect">
            <a:avLst/>
          </a:prstGeom>
        </p:spPr>
        <p:txBody>
          <a:bodyPr wrap="square">
            <a:spAutoFit/>
          </a:bodyPr>
          <a:lstStyle/>
          <a:p>
            <a:pPr algn="r" rtl="1"/>
            <a:r>
              <a:rPr lang="fr-FR" sz="2400" b="1" dirty="0">
                <a:solidFill>
                  <a:srgbClr val="000000"/>
                </a:solidFill>
                <a:latin typeface="Sakkal Majalla" panose="02000000000000000000" pitchFamily="2" charset="-78"/>
                <a:cs typeface="Sakkal Majalla" panose="02000000000000000000" pitchFamily="2" charset="-78"/>
              </a:rPr>
              <a:t>1/  </a:t>
            </a:r>
            <a:r>
              <a:rPr lang="ar-DZ" sz="2800" b="1" dirty="0">
                <a:solidFill>
                  <a:srgbClr val="000000"/>
                </a:solidFill>
                <a:latin typeface="Sakkal Majalla" panose="02000000000000000000" pitchFamily="2" charset="-78"/>
                <a:cs typeface="Sakkal Majalla" panose="02000000000000000000" pitchFamily="2" charset="-78"/>
              </a:rPr>
              <a:t>حالة </a:t>
            </a:r>
            <a:r>
              <a:rPr lang="ar-DZ" sz="2800" b="1" dirty="0" err="1">
                <a:solidFill>
                  <a:srgbClr val="000000"/>
                </a:solidFill>
                <a:latin typeface="Sakkal Majalla" panose="02000000000000000000" pitchFamily="2" charset="-78"/>
                <a:cs typeface="Sakkal Majalla" panose="02000000000000000000" pitchFamily="2" charset="-78"/>
              </a:rPr>
              <a:t>تموقع</a:t>
            </a:r>
            <a:r>
              <a:rPr lang="ar-DZ" sz="2800" b="1" dirty="0">
                <a:solidFill>
                  <a:srgbClr val="000000"/>
                </a:solidFill>
                <a:latin typeface="Sakkal Majalla" panose="02000000000000000000" pitchFamily="2" charset="-78"/>
                <a:cs typeface="Sakkal Majalla" panose="02000000000000000000" pitchFamily="2" charset="-78"/>
              </a:rPr>
              <a:t> الذكاء الاقتصادي تحت وصاية المديرية العامة للمؤسسة: يتجسد ذلك من خلال الشكل الموالي</a:t>
            </a:r>
            <a:r>
              <a:rPr lang="ar-DZ" sz="2400" dirty="0">
                <a:solidFill>
                  <a:srgbClr val="000000"/>
                </a:solidFill>
                <a:latin typeface="Sakkal Majalla" panose="02000000000000000000" pitchFamily="2" charset="-78"/>
                <a:cs typeface="Sakkal Majalla" panose="02000000000000000000" pitchFamily="2" charset="-78"/>
              </a:rPr>
              <a:t>:</a:t>
            </a:r>
            <a:endParaRPr lang="fr-FR" sz="2400" dirty="0">
              <a:latin typeface="Sakkal Majalla" panose="02000000000000000000" pitchFamily="2" charset="-78"/>
              <a:cs typeface="Sakkal Majalla" panose="02000000000000000000"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3512" y="1268760"/>
            <a:ext cx="5544616" cy="4896544"/>
          </a:xfrm>
          <a:prstGeom prst="rect">
            <a:avLst/>
          </a:prstGeom>
        </p:spPr>
      </p:pic>
      <p:sp>
        <p:nvSpPr>
          <p:cNvPr id="6" name="Rectangle 5"/>
          <p:cNvSpPr/>
          <p:nvPr/>
        </p:nvSpPr>
        <p:spPr>
          <a:xfrm>
            <a:off x="7248128" y="955878"/>
            <a:ext cx="3240360" cy="6001643"/>
          </a:xfrm>
          <a:prstGeom prst="rect">
            <a:avLst/>
          </a:prstGeom>
        </p:spPr>
        <p:txBody>
          <a:bodyPr wrap="square">
            <a:spAutoFit/>
          </a:bodyPr>
          <a:lstStyle/>
          <a:p>
            <a:pPr algn="just" rtl="1"/>
            <a:r>
              <a:rPr lang="fr-FR" sz="2400" dirty="0">
                <a:solidFill>
                  <a:srgbClr val="000000"/>
                </a:solidFill>
                <a:latin typeface="Sakkal Majalla" panose="02000000000000000000" pitchFamily="2" charset="-78"/>
                <a:cs typeface="Sakkal Majalla" panose="02000000000000000000" pitchFamily="2" charset="-78"/>
              </a:rPr>
              <a:t>   </a:t>
            </a:r>
            <a:r>
              <a:rPr lang="ar-DZ" sz="2400" dirty="0">
                <a:solidFill>
                  <a:srgbClr val="000000"/>
                </a:solidFill>
                <a:latin typeface="Sakkal Majalla" panose="02000000000000000000" pitchFamily="2" charset="-78"/>
                <a:cs typeface="Sakkal Majalla" panose="02000000000000000000" pitchFamily="2" charset="-78"/>
              </a:rPr>
              <a:t>مـن خلال الشـكل أعلاه يمكننا القول بأن نشاط الـذكاء الاقتصادي يمكن اعتباره وحـدة مسـتقلة لهـا علاقـة مباشـرة مـع مختلـف وظائف المؤسسـة والإدارة العامة أي التعامـل يكـون بصـفة مباشـرة بحيـث نجـد أن وحـدة الـذكاء الاقتصادي تقـوم لوحـدها بجمع وتحليل ونشر المعلومات وتقديمها لمدراء الأقسام بمختلف مسـتوياتهم، ومسـاعدة الإدارة العامـة علـى رسـم أهـدافها الاستراتيجية من خـلال تقـديمها للمعلومـات الضـرورية الـتي تسـاعد متخـذي القـرار علـى اختيار أفضـل البـدائل وهـو مـا يمكـن أن نطلـق عليـه اسم </a:t>
            </a:r>
            <a:r>
              <a:rPr lang="ar-DZ" sz="2400" b="1" dirty="0">
                <a:solidFill>
                  <a:srgbClr val="000000"/>
                </a:solidFill>
                <a:latin typeface="Sakkal Majalla" panose="02000000000000000000" pitchFamily="2" charset="-78"/>
                <a:cs typeface="Sakkal Majalla" panose="02000000000000000000" pitchFamily="2" charset="-78"/>
              </a:rPr>
              <a:t>الذكاء الاستراتيجي </a:t>
            </a:r>
            <a:r>
              <a:rPr lang="ar-DZ" sz="2400" dirty="0">
                <a:solidFill>
                  <a:srgbClr val="000000"/>
                </a:solidFill>
                <a:latin typeface="Sakkal Majalla" panose="02000000000000000000" pitchFamily="2" charset="-78"/>
                <a:cs typeface="Sakkal Majalla" panose="02000000000000000000" pitchFamily="2" charset="-78"/>
              </a:rPr>
              <a:t>في المؤسسة</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055983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91544" y="0"/>
            <a:ext cx="8676456" cy="941796"/>
          </a:xfrm>
          <a:prstGeom prst="rect">
            <a:avLst/>
          </a:prstGeom>
        </p:spPr>
        <p:txBody>
          <a:bodyPr wrap="square">
            <a:spAutoFit/>
          </a:bodyPr>
          <a:lstStyle/>
          <a:p>
            <a:pPr algn="just" rtl="1">
              <a:lnSpc>
                <a:spcPct val="115000"/>
              </a:lnSpc>
              <a:spcAft>
                <a:spcPts val="1000"/>
              </a:spcAft>
            </a:pPr>
            <a:r>
              <a:rPr lang="fr-FR" sz="2400" b="1" dirty="0">
                <a:solidFill>
                  <a:srgbClr val="000000"/>
                </a:solidFill>
                <a:latin typeface="Sakkal Majalla" panose="02000000000000000000" pitchFamily="2" charset="-78"/>
                <a:cs typeface="Sakkal Majalla" panose="02000000000000000000" pitchFamily="2" charset="-78"/>
              </a:rPr>
              <a:t>2/</a:t>
            </a:r>
            <a:r>
              <a:rPr lang="ar-DZ" sz="2400" b="1" dirty="0">
                <a:solidFill>
                  <a:srgbClr val="000000"/>
                </a:solidFill>
                <a:latin typeface="Sakkal Majalla" panose="02000000000000000000" pitchFamily="2" charset="-78"/>
                <a:cs typeface="Sakkal Majalla" panose="02000000000000000000" pitchFamily="2" charset="-78"/>
              </a:rPr>
              <a:t>حالة </a:t>
            </a:r>
            <a:r>
              <a:rPr lang="ar-DZ" sz="2400" b="1" dirty="0" err="1">
                <a:solidFill>
                  <a:srgbClr val="000000"/>
                </a:solidFill>
                <a:latin typeface="Sakkal Majalla" panose="02000000000000000000" pitchFamily="2" charset="-78"/>
                <a:cs typeface="Sakkal Majalla" panose="02000000000000000000" pitchFamily="2" charset="-78"/>
              </a:rPr>
              <a:t>تموقع</a:t>
            </a:r>
            <a:r>
              <a:rPr lang="ar-DZ" sz="2400" b="1" dirty="0">
                <a:solidFill>
                  <a:srgbClr val="000000"/>
                </a:solidFill>
                <a:latin typeface="Sakkal Majalla" panose="02000000000000000000" pitchFamily="2" charset="-78"/>
                <a:cs typeface="Sakkal Majalla" panose="02000000000000000000" pitchFamily="2" charset="-78"/>
              </a:rPr>
              <a:t> مصلحة الذكاء الاقتصادي تحت وصاية الوحدة التسويقية: </a:t>
            </a:r>
            <a:r>
              <a:rPr lang="ar-DZ" sz="2400" dirty="0">
                <a:solidFill>
                  <a:srgbClr val="000000"/>
                </a:solidFill>
                <a:latin typeface="Sakkal Majalla" panose="02000000000000000000" pitchFamily="2" charset="-78"/>
                <a:cs typeface="Sakkal Majalla" panose="02000000000000000000" pitchFamily="2" charset="-78"/>
              </a:rPr>
              <a:t>يتجسد ذلك من خلال الشكل الموالي:</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3513" y="941796"/>
            <a:ext cx="5544617" cy="4431420"/>
          </a:xfrm>
          <a:prstGeom prst="rect">
            <a:avLst/>
          </a:prstGeom>
        </p:spPr>
      </p:pic>
      <p:sp>
        <p:nvSpPr>
          <p:cNvPr id="7" name="Rectangle 6"/>
          <p:cNvSpPr/>
          <p:nvPr/>
        </p:nvSpPr>
        <p:spPr>
          <a:xfrm>
            <a:off x="7032104" y="1094146"/>
            <a:ext cx="3491880" cy="5613845"/>
          </a:xfrm>
          <a:prstGeom prst="rect">
            <a:avLst/>
          </a:prstGeom>
        </p:spPr>
        <p:txBody>
          <a:bodyPr wrap="square">
            <a:spAutoFit/>
          </a:bodyPr>
          <a:lstStyle/>
          <a:p>
            <a:pPr algn="just" rtl="1">
              <a:lnSpc>
                <a:spcPct val="115000"/>
              </a:lnSpc>
              <a:spcAft>
                <a:spcPts val="1000"/>
              </a:spcAft>
            </a:pPr>
            <a:r>
              <a:rPr lang="ar-SA" sz="240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من خلال الشكل أعلاه نلاحظ بأن الذكاء الاقتصادي</a:t>
            </a:r>
            <a:r>
              <a:rPr lang="fr-FR" sz="240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 </a:t>
            </a:r>
            <a:r>
              <a:rPr lang="ar-SA" sz="2400"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له علاقة مباشرة مع مصلحة التسويق لاعتبارها العصب الرئيسي للمؤسسة والـرابط بينهمـا وبـين العميل، كما أن قسم التسويق له علاقـة مباشـرة مـع الإدارة العامـة ومـع مختلـف وظائف المؤسسـة الأخـرى، حيـث نجـد أن هـذه الحالة تعكس الطبيعة التجارية للمؤسسة التي تهتم بالمعلومات حول المنتجات التي تقدمها للسوق أو المنتجات البديلـة الـتي تريـد إدخالهـا للسـوق لمواجهـة المنافسـين</a:t>
            </a:r>
            <a:r>
              <a:rPr lang="ar-SA" sz="2400" b="1" dirty="0">
                <a:solidFill>
                  <a:srgbClr val="000000"/>
                </a:solidFill>
                <a:latin typeface="Sakkal Majalla" panose="02000000000000000000" pitchFamily="2" charset="-78"/>
                <a:ea typeface="Calibri" panose="020F0502020204030204" pitchFamily="34" charset="0"/>
                <a:cs typeface="Sakkal Majalla" panose="02000000000000000000" pitchFamily="2" charset="-78"/>
              </a:rPr>
              <a:t>( الذكاء التسويقي).</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1593690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07568" y="260648"/>
            <a:ext cx="8028384" cy="941796"/>
          </a:xfrm>
          <a:prstGeom prst="rect">
            <a:avLst/>
          </a:prstGeom>
        </p:spPr>
        <p:txBody>
          <a:bodyPr wrap="square">
            <a:spAutoFit/>
          </a:bodyPr>
          <a:lstStyle/>
          <a:p>
            <a:pPr algn="just" rtl="1">
              <a:lnSpc>
                <a:spcPct val="115000"/>
              </a:lnSpc>
              <a:spcAft>
                <a:spcPts val="1000"/>
              </a:spcAft>
            </a:pPr>
            <a:r>
              <a:rPr lang="fr-FR" sz="2400" b="1" dirty="0">
                <a:solidFill>
                  <a:srgbClr val="000000"/>
                </a:solidFill>
                <a:latin typeface="Sakkal Majalla" panose="02000000000000000000" pitchFamily="2" charset="-78"/>
                <a:cs typeface="Sakkal Majalla" panose="02000000000000000000" pitchFamily="2" charset="-78"/>
              </a:rPr>
              <a:t>3/</a:t>
            </a:r>
            <a:r>
              <a:rPr lang="ar-DZ" sz="2400" b="1" dirty="0">
                <a:solidFill>
                  <a:srgbClr val="000000"/>
                </a:solidFill>
                <a:latin typeface="Sakkal Majalla" panose="02000000000000000000" pitchFamily="2" charset="-78"/>
                <a:cs typeface="Sakkal Majalla" panose="02000000000000000000" pitchFamily="2" charset="-78"/>
              </a:rPr>
              <a:t>حالة </a:t>
            </a:r>
            <a:r>
              <a:rPr lang="ar-DZ" sz="2400" b="1" dirty="0" err="1">
                <a:solidFill>
                  <a:srgbClr val="000000"/>
                </a:solidFill>
                <a:latin typeface="Sakkal Majalla" panose="02000000000000000000" pitchFamily="2" charset="-78"/>
                <a:cs typeface="Sakkal Majalla" panose="02000000000000000000" pitchFamily="2" charset="-78"/>
              </a:rPr>
              <a:t>تموقع</a:t>
            </a:r>
            <a:r>
              <a:rPr lang="ar-DZ" sz="2400" b="1" dirty="0">
                <a:solidFill>
                  <a:srgbClr val="000000"/>
                </a:solidFill>
                <a:latin typeface="Sakkal Majalla" panose="02000000000000000000" pitchFamily="2" charset="-78"/>
                <a:cs typeface="Sakkal Majalla" panose="02000000000000000000" pitchFamily="2" charset="-78"/>
              </a:rPr>
              <a:t> مصلحة الذكاء الاقتصادي مقسمة إلى كل وحدة عملياتي: </a:t>
            </a:r>
            <a:r>
              <a:rPr lang="ar-DZ" sz="2400" dirty="0">
                <a:solidFill>
                  <a:srgbClr val="000000"/>
                </a:solidFill>
                <a:latin typeface="Sakkal Majalla" panose="02000000000000000000" pitchFamily="2" charset="-78"/>
                <a:cs typeface="Sakkal Majalla" panose="02000000000000000000" pitchFamily="2" charset="-78"/>
              </a:rPr>
              <a:t>يتجسد ذلك من خلال الشكل الموالي:</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5520" y="1188832"/>
            <a:ext cx="8136904" cy="4832456"/>
          </a:xfrm>
          <a:prstGeom prst="rect">
            <a:avLst/>
          </a:prstGeom>
        </p:spPr>
      </p:pic>
    </p:spTree>
    <p:extLst>
      <p:ext uri="{BB962C8B-B14F-4D97-AF65-F5344CB8AC3E}">
        <p14:creationId xmlns:p14="http://schemas.microsoft.com/office/powerpoint/2010/main" val="2243002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404664"/>
            <a:ext cx="8280920" cy="6166816"/>
          </a:xfrm>
          <a:prstGeom prst="rect">
            <a:avLst/>
          </a:prstGeom>
        </p:spPr>
        <p:txBody>
          <a:bodyPr wrap="square">
            <a:spAutoFit/>
          </a:bodyPr>
          <a:lstStyle/>
          <a:p>
            <a:pPr algn="just" rtl="1">
              <a:lnSpc>
                <a:spcPct val="115000"/>
              </a:lnSpc>
              <a:spcAft>
                <a:spcPts val="1000"/>
              </a:spcAft>
            </a:pPr>
            <a:r>
              <a:rPr lang="ar-DZ" sz="2400" dirty="0">
                <a:solidFill>
                  <a:srgbClr val="000000"/>
                </a:solidFill>
                <a:latin typeface="Sakkal Majalla" panose="02000000000000000000" pitchFamily="2" charset="-78"/>
                <a:cs typeface="Sakkal Majalla" panose="02000000000000000000" pitchFamily="2" charset="-78"/>
              </a:rPr>
              <a:t>من خلال الشكل نلاحظ أن في هذه الحالة يظهر لنا أن مصلحة الذكاء الاقتصادي مقسمة إلى كل وحدة </a:t>
            </a:r>
            <a:r>
              <a:rPr lang="ar-DZ" sz="2400" dirty="0" err="1">
                <a:solidFill>
                  <a:srgbClr val="000000"/>
                </a:solidFill>
                <a:latin typeface="Sakkal Majalla" panose="02000000000000000000" pitchFamily="2" charset="-78"/>
                <a:cs typeface="Sakkal Majalla" panose="02000000000000000000" pitchFamily="2" charset="-78"/>
              </a:rPr>
              <a:t>عملياتية</a:t>
            </a:r>
            <a:r>
              <a:rPr lang="ar-DZ" sz="2400" dirty="0">
                <a:solidFill>
                  <a:srgbClr val="000000"/>
                </a:solidFill>
                <a:latin typeface="Sakkal Majalla" panose="02000000000000000000" pitchFamily="2" charset="-78"/>
                <a:cs typeface="Sakkal Majalla" panose="02000000000000000000" pitchFamily="2" charset="-78"/>
              </a:rPr>
              <a:t> أي </a:t>
            </a:r>
            <a:r>
              <a:rPr lang="ar-SA" sz="2400" dirty="0">
                <a:solidFill>
                  <a:srgbClr val="000000"/>
                </a:solidFill>
                <a:latin typeface="Sakkal Majalla" panose="02000000000000000000" pitchFamily="2" charset="-78"/>
                <a:cs typeface="Sakkal Majalla" panose="02000000000000000000" pitchFamily="2" charset="-78"/>
              </a:rPr>
              <a:t>يمكـن أن نطلق عليه </a:t>
            </a:r>
            <a:r>
              <a:rPr lang="ar-SA" sz="2400" b="1" dirty="0">
                <a:solidFill>
                  <a:srgbClr val="000000"/>
                </a:solidFill>
                <a:latin typeface="Sakkal Majalla" panose="02000000000000000000" pitchFamily="2" charset="-78"/>
                <a:cs typeface="Sakkal Majalla" panose="02000000000000000000" pitchFamily="2" charset="-78"/>
              </a:rPr>
              <a:t>بالذكاء </a:t>
            </a:r>
            <a:r>
              <a:rPr lang="ar-SA" sz="2400" b="1" dirty="0" err="1">
                <a:solidFill>
                  <a:srgbClr val="000000"/>
                </a:solidFill>
                <a:latin typeface="Sakkal Majalla" panose="02000000000000000000" pitchFamily="2" charset="-78"/>
                <a:cs typeface="Sakkal Majalla" panose="02000000000000000000" pitchFamily="2" charset="-78"/>
              </a:rPr>
              <a:t>العملياتي</a:t>
            </a:r>
            <a:r>
              <a:rPr lang="ar-SA" sz="2400" dirty="0">
                <a:solidFill>
                  <a:srgbClr val="000000"/>
                </a:solidFill>
                <a:latin typeface="Sakkal Majalla" panose="02000000000000000000" pitchFamily="2" charset="-78"/>
                <a:cs typeface="Sakkal Majalla" panose="02000000000000000000" pitchFamily="2" charset="-78"/>
              </a:rPr>
              <a:t> حيث أنه لكل قسم وحدة ذكاء اقتصادي خاص به التي يمكن إبرازها كالاتي:</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a:p>
            <a:pPr marL="342900" indent="-342900" algn="just" rtl="1">
              <a:lnSpc>
                <a:spcPct val="115000"/>
              </a:lnSpc>
              <a:buFont typeface="+mj-lt"/>
              <a:buAutoNum type="arabicPeriod"/>
              <a:tabLst>
                <a:tab pos="-180975" algn="r"/>
              </a:tabLst>
            </a:pPr>
            <a:r>
              <a:rPr lang="ar-SA" sz="2400" b="1" dirty="0">
                <a:solidFill>
                  <a:srgbClr val="000000"/>
                </a:solidFill>
                <a:latin typeface="Sakkal Majalla" panose="02000000000000000000" pitchFamily="2" charset="-78"/>
                <a:cs typeface="Sakkal Majalla" panose="02000000000000000000" pitchFamily="2" charset="-78"/>
              </a:rPr>
              <a:t>وحــدة الــذكاء الاقتصادي الخاصــة بقســم المبيعــات</a:t>
            </a:r>
            <a:r>
              <a:rPr lang="fr-FR" sz="2400" b="1" dirty="0">
                <a:solidFill>
                  <a:srgbClr val="000000"/>
                </a:solidFill>
                <a:latin typeface="Sakkal Majalla" panose="02000000000000000000" pitchFamily="2" charset="-78"/>
                <a:cs typeface="Sakkal Majalla" panose="02000000000000000000" pitchFamily="2" charset="-78"/>
              </a:rPr>
              <a:t>: </a:t>
            </a:r>
            <a:r>
              <a:rPr lang="ar-SA" sz="2400" dirty="0">
                <a:solidFill>
                  <a:srgbClr val="000000"/>
                </a:solidFill>
                <a:latin typeface="Sakkal Majalla" panose="02000000000000000000" pitchFamily="2" charset="-78"/>
                <a:cs typeface="Sakkal Majalla" panose="02000000000000000000" pitchFamily="2" charset="-78"/>
              </a:rPr>
              <a:t>هـدفها الحصـول علـى المعلومـات الخاصـة بـالعملاء والمراسلات والعقود المبرمـة وقـوانين البيـع الـتي تحـدد نـوع الأصـناف الـتي تم بيعهـا وعـدد وحـدا</a:t>
            </a:r>
            <a:r>
              <a:rPr lang="ar-DZ" sz="2400" dirty="0">
                <a:solidFill>
                  <a:srgbClr val="000000"/>
                </a:solidFill>
                <a:latin typeface="Sakkal Majalla" panose="02000000000000000000" pitchFamily="2" charset="-78"/>
                <a:cs typeface="Sakkal Majalla" panose="02000000000000000000" pitchFamily="2" charset="-78"/>
              </a:rPr>
              <a:t>ته</a:t>
            </a:r>
            <a:r>
              <a:rPr lang="ar-SA" sz="2400" dirty="0">
                <a:solidFill>
                  <a:srgbClr val="000000"/>
                </a:solidFill>
                <a:latin typeface="Sakkal Majalla" panose="02000000000000000000" pitchFamily="2" charset="-78"/>
                <a:cs typeface="Sakkal Majalla" panose="02000000000000000000" pitchFamily="2" charset="-78"/>
              </a:rPr>
              <a:t>ا وسـعر بيـع الوحـدة منهـا وطريقـة دفـع قيمة المبيعات وطرق شحن الأصناف المباعة وتكاليف الشحن والتأمين وحسابات العملاء وديو</a:t>
            </a:r>
            <a:r>
              <a:rPr lang="ar-DZ" sz="2400" dirty="0">
                <a:solidFill>
                  <a:srgbClr val="000000"/>
                </a:solidFill>
                <a:latin typeface="Sakkal Majalla" panose="02000000000000000000" pitchFamily="2" charset="-78"/>
                <a:cs typeface="Sakkal Majalla" panose="02000000000000000000" pitchFamily="2" charset="-78"/>
              </a:rPr>
              <a:t>نه</a:t>
            </a:r>
            <a:r>
              <a:rPr lang="ar-SA" sz="2400" dirty="0">
                <a:solidFill>
                  <a:srgbClr val="000000"/>
                </a:solidFill>
                <a:latin typeface="Sakkal Majalla" panose="02000000000000000000" pitchFamily="2" charset="-78"/>
                <a:cs typeface="Sakkal Majalla" panose="02000000000000000000" pitchFamily="2" charset="-78"/>
              </a:rPr>
              <a:t>م</a:t>
            </a:r>
            <a:r>
              <a:rPr lang="fr-FR" sz="2400" dirty="0">
                <a:solidFill>
                  <a:srgbClr val="000000"/>
                </a:solidFill>
                <a:latin typeface="Sakkal Majalla" panose="02000000000000000000" pitchFamily="2" charset="-78"/>
                <a:cs typeface="Sakkal Majalla" panose="02000000000000000000" pitchFamily="2" charset="-78"/>
              </a:rPr>
              <a:t>.</a:t>
            </a:r>
            <a:endParaRPr lang="fr-FR" sz="2400" dirty="0">
              <a:latin typeface="Sakkal Majalla" panose="02000000000000000000" pitchFamily="2" charset="-78"/>
              <a:ea typeface="Times New Roman" panose="02020603050405020304" pitchFamily="18" charset="0"/>
              <a:cs typeface="Sakkal Majalla" panose="02000000000000000000" pitchFamily="2" charset="-78"/>
            </a:endParaRPr>
          </a:p>
          <a:p>
            <a:pPr marL="342900" indent="-342900" algn="just" rtl="1">
              <a:lnSpc>
                <a:spcPct val="115000"/>
              </a:lnSpc>
              <a:buFont typeface="+mj-lt"/>
              <a:buAutoNum type="arabicPeriod"/>
            </a:pPr>
            <a:r>
              <a:rPr lang="ar-SA" sz="2400" b="1" dirty="0">
                <a:solidFill>
                  <a:srgbClr val="000000"/>
                </a:solidFill>
                <a:latin typeface="Sakkal Majalla" panose="02000000000000000000" pitchFamily="2" charset="-78"/>
                <a:cs typeface="Sakkal Majalla" panose="02000000000000000000" pitchFamily="2" charset="-78"/>
              </a:rPr>
              <a:t>وحـدة الــذكاء الاقتصادي الخاصــة بقسـم الماليــة</a:t>
            </a:r>
            <a:r>
              <a:rPr lang="fr-FR" sz="2400" b="1" dirty="0">
                <a:solidFill>
                  <a:srgbClr val="000000"/>
                </a:solidFill>
                <a:latin typeface="Sakkal Majalla" panose="02000000000000000000" pitchFamily="2" charset="-78"/>
                <a:cs typeface="Sakkal Majalla" panose="02000000000000000000" pitchFamily="2" charset="-78"/>
              </a:rPr>
              <a:t>: </a:t>
            </a:r>
            <a:r>
              <a:rPr lang="ar-SA" sz="2400" dirty="0">
                <a:solidFill>
                  <a:srgbClr val="000000"/>
                </a:solidFill>
                <a:latin typeface="Sakkal Majalla" panose="02000000000000000000" pitchFamily="2" charset="-78"/>
                <a:cs typeface="Sakkal Majalla" panose="02000000000000000000" pitchFamily="2" charset="-78"/>
              </a:rPr>
              <a:t>هـدفها جمـع وتحليـل ونشـر المعلومـات المتعلقـة بالميزانيـات التقديرية الحسابات والإيـــــرادات والنفقـــــات ومصـــــادر التمويـــــل وطـــــرق الاستثمار والقـــــوانين والتشريعات والأنظمة الماليـــــة.</a:t>
            </a:r>
            <a:endParaRPr lang="fr-FR" sz="2400" dirty="0">
              <a:latin typeface="Sakkal Majalla" panose="02000000000000000000" pitchFamily="2" charset="-78"/>
              <a:ea typeface="Times New Roman" panose="02020603050405020304" pitchFamily="18" charset="0"/>
              <a:cs typeface="Sakkal Majalla" panose="02000000000000000000" pitchFamily="2" charset="-78"/>
            </a:endParaRPr>
          </a:p>
          <a:p>
            <a:pPr marL="342900" indent="-342900" algn="just" rtl="1">
              <a:lnSpc>
                <a:spcPct val="115000"/>
              </a:lnSpc>
              <a:buFont typeface="+mj-lt"/>
              <a:buAutoNum type="arabicPeriod"/>
            </a:pPr>
            <a:r>
              <a:rPr lang="ar-SA" sz="2400" b="1" dirty="0">
                <a:solidFill>
                  <a:srgbClr val="000000"/>
                </a:solidFill>
                <a:latin typeface="Sakkal Majalla" panose="02000000000000000000" pitchFamily="2" charset="-78"/>
                <a:cs typeface="Sakkal Majalla" panose="02000000000000000000" pitchFamily="2" charset="-78"/>
              </a:rPr>
              <a:t>وحــدة الــذكاء الاقتصادي الخاصــة بقســم العمليــات</a:t>
            </a:r>
            <a:r>
              <a:rPr lang="fr-FR" sz="2400" b="1" dirty="0">
                <a:solidFill>
                  <a:srgbClr val="000000"/>
                </a:solidFill>
                <a:latin typeface="Sakkal Majalla" panose="02000000000000000000" pitchFamily="2" charset="-78"/>
                <a:cs typeface="Sakkal Majalla" panose="02000000000000000000" pitchFamily="2" charset="-78"/>
              </a:rPr>
              <a:t>: </a:t>
            </a:r>
            <a:r>
              <a:rPr lang="ar-SA" sz="2400" dirty="0">
                <a:solidFill>
                  <a:srgbClr val="000000"/>
                </a:solidFill>
                <a:latin typeface="Sakkal Majalla" panose="02000000000000000000" pitchFamily="2" charset="-78"/>
                <a:cs typeface="Sakkal Majalla" panose="02000000000000000000" pitchFamily="2" charset="-78"/>
              </a:rPr>
              <a:t>هــدفها هــي المعلومــات المتعلقــة بتحديــد متطلبــات العمليــات الانتاجيــة ومواصــفات المنتجــات وعــدد الآلات وطاقتهــا الإنتاجيــة وســاعات تشــغيلها وتعطيلهــا وبــرامج الصــيانة والإصــلاح ووضع مواصفات العملية الإنتاجية</a:t>
            </a:r>
            <a:endParaRPr lang="fr-FR" sz="2400" dirty="0">
              <a:latin typeface="Sakkal Majalla" panose="02000000000000000000" pitchFamily="2" charset="-78"/>
              <a:ea typeface="Times New Roman" panose="02020603050405020304" pitchFamily="18" charset="0"/>
              <a:cs typeface="Sakkal Majalla" panose="02000000000000000000" pitchFamily="2" charset="-78"/>
            </a:endParaRPr>
          </a:p>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 </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3275689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927648" y="404664"/>
            <a:ext cx="7128792" cy="10081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b="1" dirty="0">
                <a:solidFill>
                  <a:schemeClr val="tx1"/>
                </a:solidFill>
                <a:latin typeface="Sakkal Majalla" pitchFamily="2" charset="-78"/>
                <a:cs typeface="Sakkal Majalla" pitchFamily="2" charset="-78"/>
              </a:rPr>
              <a:t>العلاقة بين كل من اليقظة الاستراتيجية والذكاء الاقتصادي يتم التطرق إليها في عمل فردي يقوم به الطالب على مستوى التطبيق</a:t>
            </a:r>
            <a:endParaRPr lang="fr-FR" sz="2400" b="1" dirty="0">
              <a:solidFill>
                <a:schemeClr val="tx1"/>
              </a:solidFill>
              <a:latin typeface="Sakkal Majalla" pitchFamily="2" charset="-78"/>
              <a:cs typeface="Sakkal Majalla" pitchFamily="2" charset="-78"/>
            </a:endParaRPr>
          </a:p>
        </p:txBody>
      </p:sp>
      <p:sp>
        <p:nvSpPr>
          <p:cNvPr id="2" name="Rectangle 1"/>
          <p:cNvSpPr/>
          <p:nvPr/>
        </p:nvSpPr>
        <p:spPr>
          <a:xfrm>
            <a:off x="1919536" y="2276872"/>
            <a:ext cx="8280920" cy="1569660"/>
          </a:xfrm>
          <a:prstGeom prst="rect">
            <a:avLst/>
          </a:prstGeom>
        </p:spPr>
        <p:txBody>
          <a:bodyPr wrap="square">
            <a:spAutoFit/>
          </a:bodyPr>
          <a:lstStyle/>
          <a:p>
            <a:pPr algn="just" rtl="1"/>
            <a:r>
              <a:rPr lang="ar-SA" sz="2400" dirty="0">
                <a:latin typeface="Sakkal Majalla" panose="02000000000000000000" pitchFamily="2" charset="-78"/>
                <a:ea typeface="Calibri" panose="020F0502020204030204" pitchFamily="34" charset="0"/>
                <a:cs typeface="Sakkal Majalla" panose="02000000000000000000" pitchFamily="2" charset="-78"/>
              </a:rPr>
              <a:t>من خلال البحث في الأدبيات التي تناولت الذكاء الاقتصادي، تتولد لدى القارئ فكرة مفادها أن الذكاء الاقتصادي هو امتداد لممارسة اليقظة الاستراتيجية، وظهر بعد فترة من ظهور اليقظة الاستراتيجية، لكن ذلك فالمصطلحان يستخدمان في الوقت نفسه. ولتحديد الفرق بين اليقظة الاستراتيجية والذكاء الاقتصادي</a:t>
            </a:r>
            <a:r>
              <a:rPr lang="ar-DZ" sz="2400" dirty="0">
                <a:latin typeface="Sakkal Majalla" panose="02000000000000000000" pitchFamily="2" charset="-78"/>
                <a:ea typeface="Calibri" panose="020F0502020204030204" pitchFamily="34" charset="0"/>
                <a:cs typeface="Sakkal Majalla" panose="02000000000000000000" pitchFamily="2" charset="-78"/>
              </a:rPr>
              <a:t> </a:t>
            </a:r>
            <a:r>
              <a:rPr lang="ar-SA" sz="2400" dirty="0">
                <a:latin typeface="Sakkal Majalla" panose="02000000000000000000" pitchFamily="2" charset="-78"/>
                <a:ea typeface="Calibri" panose="020F0502020204030204" pitchFamily="34" charset="0"/>
                <a:cs typeface="Sakkal Majalla" panose="02000000000000000000" pitchFamily="2" charset="-78"/>
              </a:rPr>
              <a:t>لدينا وجهتي نظر على النحو التالي</a:t>
            </a:r>
            <a:r>
              <a:rPr lang="ar-DZ" sz="2400" dirty="0">
                <a:latin typeface="Sakkal Majalla" panose="02000000000000000000" pitchFamily="2" charset="-78"/>
                <a:ea typeface="Calibri" panose="020F0502020204030204" pitchFamily="34" charset="0"/>
                <a:cs typeface="Sakkal Majalla" panose="02000000000000000000" pitchFamily="2" charset="-78"/>
              </a:rPr>
              <a:t>:</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610466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84032" y="116632"/>
            <a:ext cx="4139952" cy="6463308"/>
          </a:xfrm>
          <a:prstGeom prst="rect">
            <a:avLst/>
          </a:prstGeom>
        </p:spPr>
        <p:txBody>
          <a:bodyPr wrap="square">
            <a:spAutoFit/>
          </a:bodyPr>
          <a:lstStyle/>
          <a:p>
            <a:pPr algn="just" rtl="1">
              <a:lnSpc>
                <a:spcPct val="115000"/>
              </a:lnSpc>
              <a:spcAft>
                <a:spcPts val="1000"/>
              </a:spcAft>
            </a:pPr>
            <a:r>
              <a:rPr lang="ar-SA" sz="2400" b="1" dirty="0">
                <a:latin typeface="Sakkal Majalla" panose="02000000000000000000" pitchFamily="2" charset="-78"/>
                <a:ea typeface="Calibri" panose="020F0502020204030204" pitchFamily="34" charset="0"/>
                <a:cs typeface="Sakkal Majalla" panose="02000000000000000000" pitchFamily="2" charset="-78"/>
              </a:rPr>
              <a:t>وجهة النظر الأولى</a:t>
            </a:r>
            <a:r>
              <a:rPr lang="fr-FR" sz="2400" b="1" dirty="0">
                <a:latin typeface="Sakkal Majalla" panose="02000000000000000000" pitchFamily="2" charset="-78"/>
                <a:ea typeface="Calibri" panose="020F0502020204030204" pitchFamily="34" charset="0"/>
                <a:cs typeface="Sakkal Majalla" panose="02000000000000000000" pitchFamily="2" charset="-78"/>
              </a:rPr>
              <a:t>: </a:t>
            </a:r>
            <a:r>
              <a:rPr lang="ar-SA" sz="2400" dirty="0">
                <a:latin typeface="Sakkal Majalla" panose="02000000000000000000" pitchFamily="2" charset="-78"/>
                <a:ea typeface="Calibri" panose="020F0502020204030204" pitchFamily="34" charset="0"/>
                <a:cs typeface="Sakkal Majalla" panose="02000000000000000000" pitchFamily="2" charset="-78"/>
              </a:rPr>
              <a:t>هناك من يعتبر أن الذكاء الاقتصادي واليقظة الاستراتيجية مصطلحان لنفس المعنى تقريباً، فكلاهما يرتكز على البحث، المعالجـة تفسير أو خلق معنى، وتوزيع (نشر) المعلومات بهدف استغلالها والاختلاف يكمن فقط في أن اليقظة الاستراتيجية مصطلح جزئي</a:t>
            </a:r>
            <a:r>
              <a:rPr lang="fr-FR" sz="2400" dirty="0">
                <a:latin typeface="Sakkal Majalla" panose="02000000000000000000" pitchFamily="2" charset="-78"/>
                <a:ea typeface="Calibri" panose="020F0502020204030204" pitchFamily="34" charset="0"/>
                <a:cs typeface="Sakkal Majalla" panose="02000000000000000000" pitchFamily="2" charset="-78"/>
              </a:rPr>
              <a:t>microéconomique</a:t>
            </a:r>
            <a:r>
              <a:rPr lang="ar-SA" sz="2400" dirty="0">
                <a:latin typeface="Sakkal Majalla" panose="02000000000000000000" pitchFamily="2" charset="-78"/>
                <a:ea typeface="Calibri" panose="020F0502020204030204" pitchFamily="34" charset="0"/>
                <a:cs typeface="Sakkal Majalla" panose="02000000000000000000" pitchFamily="2" charset="-78"/>
              </a:rPr>
              <a:t>؛ كثير التداول وممارسة بين المؤسسات، وتوزيع المعلومات يكون على أفراد المؤسسة كل حسب اختصاصه. بينما الذكاء الاقتصادي هو مصطلح كلي</a:t>
            </a:r>
            <a:r>
              <a:rPr lang="fr-FR" sz="2400" dirty="0">
                <a:latin typeface="Sakkal Majalla" panose="02000000000000000000" pitchFamily="2" charset="-78"/>
                <a:ea typeface="Calibri" panose="020F0502020204030204" pitchFamily="34" charset="0"/>
                <a:cs typeface="Sakkal Majalla" panose="02000000000000000000" pitchFamily="2" charset="-78"/>
              </a:rPr>
              <a:t>macroéconomique</a:t>
            </a:r>
            <a:r>
              <a:rPr lang="ar-SA" sz="2400" dirty="0">
                <a:latin typeface="Sakkal Majalla" panose="02000000000000000000" pitchFamily="2" charset="-78"/>
                <a:ea typeface="Calibri" panose="020F0502020204030204" pitchFamily="34" charset="0"/>
                <a:cs typeface="Sakkal Majalla" panose="02000000000000000000" pitchFamily="2" charset="-78"/>
              </a:rPr>
              <a:t>؛ يعكس الاقتصاد الوطني ككل، تقوم به هيئات تابعة للدولة في سبيل مساعدة كل المؤسسات -دون استثناء أو تخصيص للحصول على المعلومات واستخدامها فيتحسين أدائها.</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p:txBody>
      </p:sp>
      <p:sp>
        <p:nvSpPr>
          <p:cNvPr id="5" name="Rectangle 4"/>
          <p:cNvSpPr/>
          <p:nvPr/>
        </p:nvSpPr>
        <p:spPr>
          <a:xfrm>
            <a:off x="1812032" y="116633"/>
            <a:ext cx="3779912" cy="6001643"/>
          </a:xfrm>
          <a:prstGeom prst="rect">
            <a:avLst/>
          </a:prstGeom>
        </p:spPr>
        <p:txBody>
          <a:bodyPr wrap="square">
            <a:spAutoFit/>
          </a:bodyPr>
          <a:lstStyle/>
          <a:p>
            <a:pPr algn="just" rtl="1"/>
            <a:r>
              <a:rPr lang="ar-SA" sz="2400" dirty="0">
                <a:latin typeface="Sakkal Majalla" panose="02000000000000000000" pitchFamily="2" charset="-78"/>
                <a:ea typeface="Calibri" panose="020F0502020204030204" pitchFamily="34" charset="0"/>
                <a:cs typeface="Sakkal Majalla" panose="02000000000000000000" pitchFamily="2" charset="-78"/>
              </a:rPr>
              <a:t> </a:t>
            </a:r>
            <a:r>
              <a:rPr lang="ar-SA" sz="2400" b="1" dirty="0">
                <a:latin typeface="Sakkal Majalla" panose="02000000000000000000" pitchFamily="2" charset="-78"/>
                <a:ea typeface="Calibri" panose="020F0502020204030204" pitchFamily="34" charset="0"/>
                <a:cs typeface="Sakkal Majalla" panose="02000000000000000000" pitchFamily="2" charset="-78"/>
              </a:rPr>
              <a:t>وجهة النظر الثانية:</a:t>
            </a:r>
            <a:r>
              <a:rPr lang="ar-SA" sz="2400" dirty="0">
                <a:latin typeface="Sakkal Majalla" panose="02000000000000000000" pitchFamily="2" charset="-78"/>
                <a:ea typeface="Calibri" panose="020F0502020204030204" pitchFamily="34" charset="0"/>
                <a:cs typeface="Sakkal Majalla" panose="02000000000000000000" pitchFamily="2" charset="-78"/>
              </a:rPr>
              <a:t> وهناك من ينظر للذكاء الاقتصادي على أنه مظهر من مظاهر تطور ممارسة اليقظة الاستراتيجية، جاء ليقضي على عيوب اليقظة الاستراتيجية. ومن عيوبها أنها مجموعة أنشطة مستقلة: يقظة تنافسية، يقظة تكنولوجية، يقظة تجارية، يقظة بيئية...، وكل نشاط من هذه الأنشطة يعمل ضمن نطاق خاص به، في كثير من الأحيان دون تنسيق وخارج الشبكات النظامية لتبادل المعلومات مع الوحدات الأخرى. بالمقابل، الذكاء الاقتصادي يدمج مكونات اليقظة الاستراتيجية في عملية واحدة ويحرص على التنسيق أكثر بين المختصين، والإيجاد آليات لتبادل المعلومات، حمايتها وتفادي تكررها.</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61636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47528" y="216327"/>
            <a:ext cx="8352928" cy="6129883"/>
          </a:xfrm>
          <a:prstGeom prst="rect">
            <a:avLst/>
          </a:prstGeom>
        </p:spPr>
        <p:txBody>
          <a:bodyPr wrap="square">
            <a:spAutoFit/>
          </a:bodyPr>
          <a:lstStyle/>
          <a:p>
            <a:pPr algn="r" rtl="1">
              <a:lnSpc>
                <a:spcPct val="115000"/>
              </a:lnSpc>
              <a:spcAft>
                <a:spcPts val="1000"/>
              </a:spcAft>
            </a:pPr>
            <a:r>
              <a:rPr lang="ar-SA" sz="2000" dirty="0">
                <a:latin typeface="Sakkal Majalla" panose="02000000000000000000" pitchFamily="2" charset="-78"/>
                <a:ea typeface="Calibri" panose="020F0502020204030204" pitchFamily="34" charset="0"/>
                <a:cs typeface="Sakkal Majalla" panose="02000000000000000000" pitchFamily="2" charset="-78"/>
              </a:rPr>
              <a:t>من خلال كل هذه التداخلات التي تظهر بين المصطلحين فإننا نستنتج ما يلي: </a:t>
            </a:r>
            <a:endParaRPr lang="fr-FR" sz="2000" dirty="0">
              <a:latin typeface="Sakkal Majalla" panose="02000000000000000000" pitchFamily="2" charset="-78"/>
              <a:ea typeface="Calibri" panose="020F0502020204030204" pitchFamily="34" charset="0"/>
              <a:cs typeface="Sakkal Majalla" panose="02000000000000000000" pitchFamily="2" charset="-78"/>
            </a:endParaRPr>
          </a:p>
          <a:p>
            <a:pPr marL="342900" indent="-342900" algn="just" rtl="1">
              <a:lnSpc>
                <a:spcPct val="115000"/>
              </a:lnSpc>
              <a:buFont typeface="Sakkal Majalla" panose="02000000000000000000" pitchFamily="2" charset="-78"/>
              <a:buChar char="-"/>
            </a:pPr>
            <a:r>
              <a:rPr lang="ar-SA" sz="2000" dirty="0">
                <a:latin typeface="Sakkal Majalla" panose="02000000000000000000" pitchFamily="2" charset="-78"/>
                <a:cs typeface="Sakkal Majalla" panose="02000000000000000000" pitchFamily="2" charset="-78"/>
              </a:rPr>
              <a:t>يتضح لنـا أكثـر أن الـذكاء الاقتصادي يتميز بالبعـد الـدولي باعتباره وسـيلة لتحقيـق المنافسـة دوليًـا فيمـا أن اليقظـة الاستراتيجية فان مختلف نتائجها هي معطيات لانطلاقة أو سيرورة الذكاء الاقتصادي.</a:t>
            </a:r>
            <a:endParaRPr lang="fr-FR" sz="2000" dirty="0">
              <a:latin typeface="Sakkal Majalla" panose="02000000000000000000" pitchFamily="2" charset="-78"/>
              <a:cs typeface="Sakkal Majalla" panose="02000000000000000000" pitchFamily="2" charset="-78"/>
            </a:endParaRPr>
          </a:p>
          <a:p>
            <a:pPr marL="342900" indent="-342900" algn="just" rtl="1">
              <a:lnSpc>
                <a:spcPct val="115000"/>
              </a:lnSpc>
              <a:buFont typeface="Sakkal Majalla" panose="02000000000000000000" pitchFamily="2" charset="-78"/>
              <a:buChar char="-"/>
            </a:pPr>
            <a:r>
              <a:rPr lang="ar-SA" sz="2000" dirty="0">
                <a:latin typeface="Sakkal Majalla" panose="02000000000000000000" pitchFamily="2" charset="-78"/>
                <a:cs typeface="Sakkal Majalla" panose="02000000000000000000" pitchFamily="2" charset="-78"/>
              </a:rPr>
              <a:t>كلمـة الـذكاء الاقتصادي تتعـدى مصطلح اليقظـة لأنـه في الـذكاء الاقتصادي هنـاك قصـد استراتيجي وتكتيكـي مـع إرادة الحـوار بـين كـل مسـتويات النشـاط كـل أنـواع الأعـوان الاقتصادية، حيـث تطـور اليقظـة التكنولوجيـة إلى يقظـة تنافسـية وذلـك مـن خـلال مـا تطرحـه المؤسسـات في السـوق مـن منتجـات ذا تتطور تكنولـوجي عـالي والعمـل علـى تحقيـق تنافسـية في الخـارج أي الأسـواق الخارجيـة، ومن خلال محاولة المؤسسة لتطبيق اليقظة التنافسية فهي تحتاج إلى اللجوء إلى ما يسمى بالذكاء الاقتصادي.</a:t>
            </a:r>
            <a:endParaRPr lang="fr-FR" sz="2000" dirty="0">
              <a:latin typeface="Sakkal Majalla" panose="02000000000000000000" pitchFamily="2" charset="-78"/>
              <a:cs typeface="Sakkal Majalla" panose="02000000000000000000" pitchFamily="2" charset="-78"/>
            </a:endParaRPr>
          </a:p>
          <a:p>
            <a:pPr marL="342900" indent="-342900" algn="just" rtl="1">
              <a:buFont typeface="Sakkal Majalla" panose="02000000000000000000" pitchFamily="2" charset="-78"/>
              <a:buChar char="-"/>
            </a:pPr>
            <a:r>
              <a:rPr lang="ar-SA" sz="2000" dirty="0">
                <a:latin typeface="Sakkal Majalla" panose="02000000000000000000" pitchFamily="2" charset="-78"/>
                <a:cs typeface="Sakkal Majalla" panose="02000000000000000000" pitchFamily="2" charset="-78"/>
              </a:rPr>
              <a:t>تعتبر اليقظة الاستراتيجية أحد مركبات الذكاء الاقتصادي حيـث أن هذا الأخير يتميز بخبرة وله مكانة في عـدد كبريمن المؤسسات، يتعزز دوره مـن خـلال الحصول على جميع المعطيات الحديثة من الانترنـت والتكنولوجيـا الجديـدة للمعلومـات الـتي أعطـت دفـع قـوي لجمع ومعالجة المعلومـات، وكـذا النشـر السـريع لهـا داخـل مختلـف أجـزاء المؤسسـة ولمختلـف العمـال في أي مسـتوى كـانوا وفي أي مكان داخـل أو خـارج المؤسسـة، كمـا أن مفهـوم الـذكاء الاقتصادي يـرتبط ارتباطا وثيقا بالعديد من العلوم </a:t>
            </a:r>
            <a:r>
              <a:rPr lang="ar-SA" sz="2000" dirty="0" err="1">
                <a:latin typeface="Sakkal Majalla" panose="02000000000000000000" pitchFamily="2" charset="-78"/>
                <a:cs typeface="Sakkal Majalla" panose="02000000000000000000" pitchFamily="2" charset="-78"/>
              </a:rPr>
              <a:t>كالمناجمنـت</a:t>
            </a:r>
            <a:r>
              <a:rPr lang="ar-SA" sz="2000" dirty="0">
                <a:latin typeface="Sakkal Majalla" panose="02000000000000000000" pitchFamily="2" charset="-78"/>
                <a:cs typeface="Sakkal Majalla" panose="02000000000000000000" pitchFamily="2" charset="-78"/>
              </a:rPr>
              <a:t>، المعـارف، إدارة المعرفة.... .إلخ</a:t>
            </a:r>
            <a:endParaRPr lang="fr-FR" sz="2000" dirty="0">
              <a:latin typeface="Sakkal Majalla" panose="02000000000000000000" pitchFamily="2" charset="-78"/>
              <a:cs typeface="Sakkal Majalla" panose="02000000000000000000" pitchFamily="2" charset="-78"/>
            </a:endParaRPr>
          </a:p>
          <a:p>
            <a:pPr marL="342900" indent="-342900" algn="just" rtl="1">
              <a:buFont typeface="Sakkal Majalla" panose="02000000000000000000" pitchFamily="2" charset="-78"/>
              <a:buChar char="-"/>
            </a:pPr>
            <a:r>
              <a:rPr lang="ar-SA" sz="2000" dirty="0">
                <a:latin typeface="Sakkal Majalla" panose="02000000000000000000" pitchFamily="2" charset="-78"/>
                <a:cs typeface="Sakkal Majalla" panose="02000000000000000000" pitchFamily="2" charset="-78"/>
              </a:rPr>
              <a:t>الذكاء الاقتصادي أكثر بعد وشمولية من اليقظة، حيث يعتبر الذكاء وظيفة قادرة علـى طـرح والإجابـة عـن أسـئلة غير متوقعة ومخترعة من طرف شخص أو أكثر وهذا يمثل في دورة "سؤال-جواب "أو " أسـئلة-أجوبة وهـذه الأخـيرة تمكـن من خلق معارف والاهتمام باقتصاد المعرفة.</a:t>
            </a:r>
            <a:endParaRPr lang="fr-FR" sz="2000" dirty="0">
              <a:latin typeface="Sakkal Majalla" panose="02000000000000000000" pitchFamily="2" charset="-78"/>
              <a:cs typeface="Sakkal Majalla" panose="02000000000000000000" pitchFamily="2" charset="-78"/>
            </a:endParaRPr>
          </a:p>
          <a:p>
            <a:pPr marL="342900" indent="-342900" algn="just" rtl="1">
              <a:buFont typeface="Sakkal Majalla" panose="02000000000000000000" pitchFamily="2" charset="-78"/>
              <a:buChar char="-"/>
            </a:pPr>
            <a:r>
              <a:rPr lang="ar-SA" sz="2000" dirty="0">
                <a:latin typeface="Sakkal Majalla" panose="02000000000000000000" pitchFamily="2" charset="-78"/>
                <a:cs typeface="Sakkal Majalla" panose="02000000000000000000" pitchFamily="2" charset="-78"/>
              </a:rPr>
              <a:t> إن للذكاء الاقتصادي مجموعة من الخصائص التي تميزه عن اليقظة، حيث يعتبره العديد من المفكرين على أنه بمثابـة العيـون والأذان الصـاغية للبيئة والمتيقظة لهـا للعمـل علـى رد الفعل الذي يسمح بالنجاة والبحث.</a:t>
            </a:r>
            <a:endParaRPr lang="fr-FR" sz="20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024764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7320136" y="332656"/>
            <a:ext cx="2880320" cy="504056"/>
          </a:xfrm>
          <a:prstGeom prst="wedgeRoundRectCallout">
            <a:avLst>
              <a:gd name="adj1" fmla="val -30783"/>
              <a:gd name="adj2" fmla="val 103114"/>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dirty="0">
                <a:latin typeface="Sakkal Majalla" panose="02000000000000000000" pitchFamily="2" charset="-78"/>
                <a:cs typeface="Sakkal Majalla" panose="02000000000000000000" pitchFamily="2" charset="-78"/>
              </a:rPr>
              <a:t>وظائف الذكاء الاقتصادي</a:t>
            </a:r>
            <a:endParaRPr lang="fr-FR" sz="2400" dirty="0">
              <a:latin typeface="Sakkal Majalla" panose="02000000000000000000" pitchFamily="2" charset="-78"/>
              <a:cs typeface="Sakkal Majalla" panose="02000000000000000000" pitchFamily="2" charset="-78"/>
            </a:endParaRPr>
          </a:p>
        </p:txBody>
      </p:sp>
      <p:sp>
        <p:nvSpPr>
          <p:cNvPr id="6" name="Rectangle 5"/>
          <p:cNvSpPr/>
          <p:nvPr/>
        </p:nvSpPr>
        <p:spPr>
          <a:xfrm>
            <a:off x="1524000" y="1196753"/>
            <a:ext cx="9144000" cy="1200329"/>
          </a:xfrm>
          <a:prstGeom prst="rect">
            <a:avLst/>
          </a:prstGeom>
        </p:spPr>
        <p:txBody>
          <a:bodyPr wrap="square">
            <a:spAutoFit/>
          </a:bodyPr>
          <a:lstStyle/>
          <a:p>
            <a:pPr algn="r" rtl="1"/>
            <a:r>
              <a:rPr lang="ar-DZ" sz="2400" dirty="0">
                <a:solidFill>
                  <a:srgbClr val="000000"/>
                </a:solidFill>
                <a:latin typeface="Sakkal Majalla" panose="02000000000000000000" pitchFamily="2" charset="-78"/>
                <a:cs typeface="Sakkal Majalla" panose="02000000000000000000" pitchFamily="2" charset="-78"/>
              </a:rPr>
              <a:t>بالنسبة لوظائف الذكاء الاقتصادي فقد تناولها الكتّاب حسب العمليات التي يقوم عليها هذا الأخير وكذا حسب أهدافه</a:t>
            </a:r>
            <a:r>
              <a:rPr lang="ar-DZ" sz="2400" dirty="0">
                <a:latin typeface="Sakkal Majalla" panose="02000000000000000000" pitchFamily="2" charset="-78"/>
                <a:cs typeface="Sakkal Majalla" panose="02000000000000000000" pitchFamily="2" charset="-78"/>
              </a:rPr>
              <a:t> :</a:t>
            </a:r>
            <a:br>
              <a:rPr lang="ar-DZ" sz="2400" dirty="0">
                <a:latin typeface="Sakkal Majalla" panose="02000000000000000000" pitchFamily="2" charset="-78"/>
                <a:cs typeface="Sakkal Majalla" panose="02000000000000000000" pitchFamily="2" charset="-78"/>
              </a:rPr>
            </a:br>
            <a:endParaRPr lang="fr-FR" sz="2400" dirty="0">
              <a:latin typeface="Sakkal Majalla" panose="02000000000000000000" pitchFamily="2" charset="-78"/>
              <a:cs typeface="Sakkal Majalla" panose="02000000000000000000" pitchFamily="2" charset="-78"/>
            </a:endParaRPr>
          </a:p>
        </p:txBody>
      </p:sp>
      <p:sp>
        <p:nvSpPr>
          <p:cNvPr id="7" name="ZoneTexte 6"/>
          <p:cNvSpPr txBox="1"/>
          <p:nvPr/>
        </p:nvSpPr>
        <p:spPr>
          <a:xfrm>
            <a:off x="1847528" y="2204864"/>
            <a:ext cx="8640960" cy="3416320"/>
          </a:xfrm>
          <a:prstGeom prst="rect">
            <a:avLst/>
          </a:prstGeom>
          <a:noFill/>
        </p:spPr>
        <p:txBody>
          <a:bodyPr wrap="square" rtlCol="0">
            <a:spAutoFit/>
          </a:bodyPr>
          <a:lstStyle/>
          <a:p>
            <a:pPr algn="r" rtl="1"/>
            <a:r>
              <a:rPr lang="ar-DZ" sz="2400" b="1" dirty="0">
                <a:solidFill>
                  <a:srgbClr val="000000"/>
                </a:solidFill>
                <a:latin typeface="Sakkal Majalla" panose="02000000000000000000" pitchFamily="2" charset="-78"/>
                <a:cs typeface="Sakkal Majalla" panose="02000000000000000000" pitchFamily="2" charset="-78"/>
              </a:rPr>
              <a:t>أولا: وظائف الذكاء الاقتصادي حسب </a:t>
            </a:r>
            <a:r>
              <a:rPr lang="fr-FR" sz="2400" b="1" dirty="0">
                <a:solidFill>
                  <a:srgbClr val="000000"/>
                </a:solidFill>
                <a:latin typeface="Sakkal Majalla" panose="02000000000000000000" pitchFamily="2" charset="-78"/>
                <a:cs typeface="Sakkal Majalla" panose="02000000000000000000" pitchFamily="2" charset="-78"/>
              </a:rPr>
              <a:t>Bruno Martinet et Yves –Michel Marti</a:t>
            </a:r>
            <a:r>
              <a:rPr lang="fr-FR" sz="2400" dirty="0">
                <a:latin typeface="Sakkal Majalla" panose="02000000000000000000" pitchFamily="2" charset="-78"/>
                <a:cs typeface="Sakkal Majalla" panose="02000000000000000000" pitchFamily="2" charset="-78"/>
              </a:rPr>
              <a:t> </a:t>
            </a:r>
            <a:br>
              <a:rPr lang="fr-FR" sz="2400" dirty="0">
                <a:latin typeface="Sakkal Majalla" panose="02000000000000000000" pitchFamily="2" charset="-78"/>
                <a:cs typeface="Sakkal Majalla" panose="02000000000000000000" pitchFamily="2" charset="-78"/>
              </a:rPr>
            </a:br>
            <a:br>
              <a:rPr lang="ar-DZ" sz="2400" b="1" dirty="0">
                <a:solidFill>
                  <a:srgbClr val="000000"/>
                </a:solidFill>
                <a:latin typeface="Sakkal Majalla" panose="02000000000000000000" pitchFamily="2" charset="-78"/>
                <a:cs typeface="Sakkal Majalla" panose="02000000000000000000" pitchFamily="2" charset="-78"/>
              </a:rPr>
            </a:br>
            <a:r>
              <a:rPr lang="ar-DZ" sz="2400" b="1" dirty="0">
                <a:solidFill>
                  <a:srgbClr val="000000"/>
                </a:solidFill>
                <a:latin typeface="Sakkal Majalla" panose="02000000000000000000" pitchFamily="2" charset="-78"/>
                <a:cs typeface="Sakkal Majalla" panose="02000000000000000000" pitchFamily="2" charset="-78"/>
              </a:rPr>
              <a:t>1وظيفة اليقظة </a:t>
            </a:r>
            <a:r>
              <a:rPr lang="fr-FR" sz="2400" b="1" dirty="0">
                <a:solidFill>
                  <a:srgbClr val="000000"/>
                </a:solidFill>
                <a:latin typeface="Sakkal Majalla" panose="02000000000000000000" pitchFamily="2" charset="-78"/>
                <a:cs typeface="Sakkal Majalla" panose="02000000000000000000" pitchFamily="2" charset="-78"/>
              </a:rPr>
              <a:t>La Veille</a:t>
            </a:r>
            <a:r>
              <a:rPr lang="ar-DZ" sz="2400" b="1" dirty="0">
                <a:solidFill>
                  <a:srgbClr val="000000"/>
                </a:solidFill>
                <a:latin typeface="Sakkal Majalla" panose="02000000000000000000" pitchFamily="2" charset="-78"/>
                <a:cs typeface="Sakkal Majalla" panose="02000000000000000000" pitchFamily="2" charset="-78"/>
              </a:rPr>
              <a:t>أو السهر</a:t>
            </a:r>
            <a:r>
              <a:rPr lang="fr-FR" sz="2400" b="1" dirty="0">
                <a:solidFill>
                  <a:srgbClr val="000000"/>
                </a:solidFill>
                <a:latin typeface="Sakkal Majalla" panose="02000000000000000000" pitchFamily="2" charset="-78"/>
                <a:cs typeface="Sakkal Majalla" panose="02000000000000000000" pitchFamily="2" charset="-78"/>
              </a:rPr>
              <a:t>La Vigilance  </a:t>
            </a:r>
            <a:r>
              <a:rPr lang="ar-DZ" sz="2400" b="1" dirty="0">
                <a:solidFill>
                  <a:srgbClr val="000000"/>
                </a:solidFill>
                <a:latin typeface="Sakkal Majalla" panose="02000000000000000000" pitchFamily="2" charset="-78"/>
                <a:cs typeface="Sakkal Majalla" panose="02000000000000000000" pitchFamily="2" charset="-78"/>
              </a:rPr>
              <a:t> </a:t>
            </a:r>
            <a:r>
              <a:rPr lang="ar-DZ" sz="2400" dirty="0">
                <a:solidFill>
                  <a:srgbClr val="000000"/>
                </a:solidFill>
                <a:latin typeface="Sakkal Majalla" panose="02000000000000000000" pitchFamily="2" charset="-78"/>
                <a:cs typeface="Sakkal Majalla" panose="02000000000000000000" pitchFamily="2" charset="-78"/>
              </a:rPr>
              <a:t>من أجل الحماية من المخاطر وربـح الفـرص، وذلـك </a:t>
            </a:r>
            <a:r>
              <a:rPr lang="ar-DZ" sz="2400" dirty="0" err="1">
                <a:solidFill>
                  <a:srgbClr val="000000"/>
                </a:solidFill>
                <a:latin typeface="Sakkal Majalla" panose="02000000000000000000" pitchFamily="2" charset="-78"/>
                <a:cs typeface="Sakkal Majalla" panose="02000000000000000000" pitchFamily="2" charset="-78"/>
              </a:rPr>
              <a:t>بإعتبـار</a:t>
            </a:r>
            <a:r>
              <a:rPr lang="ar-DZ" sz="2400" dirty="0">
                <a:solidFill>
                  <a:srgbClr val="000000"/>
                </a:solidFill>
                <a:latin typeface="Sakkal Majalla" panose="02000000000000000000" pitchFamily="2" charset="-78"/>
                <a:cs typeface="Sakkal Majalla" panose="02000000000000000000" pitchFamily="2" charset="-78"/>
              </a:rPr>
              <a:t> أن البيئة معقدة ومتغيرة </a:t>
            </a:r>
            <a:r>
              <a:rPr lang="ar-DZ" sz="2400" dirty="0" err="1">
                <a:solidFill>
                  <a:srgbClr val="000000"/>
                </a:solidFill>
                <a:latin typeface="Sakkal Majalla" panose="02000000000000000000" pitchFamily="2" charset="-78"/>
                <a:cs typeface="Sakkal Majalla" panose="02000000000000000000" pitchFamily="2" charset="-78"/>
              </a:rPr>
              <a:t>بإستمرار</a:t>
            </a:r>
            <a:r>
              <a:rPr lang="ar-DZ" sz="2400" dirty="0">
                <a:solidFill>
                  <a:srgbClr val="000000"/>
                </a:solidFill>
                <a:latin typeface="Sakkal Majalla" panose="02000000000000000000" pitchFamily="2" charset="-78"/>
                <a:cs typeface="Sakkal Majalla" panose="02000000000000000000" pitchFamily="2" charset="-78"/>
              </a:rPr>
              <a:t> وبسرعة كبيرة؛</a:t>
            </a:r>
            <a:br>
              <a:rPr lang="ar-DZ" sz="2400" dirty="0">
                <a:solidFill>
                  <a:srgbClr val="000000"/>
                </a:solidFill>
                <a:latin typeface="Sakkal Majalla" panose="02000000000000000000" pitchFamily="2" charset="-78"/>
                <a:cs typeface="Sakkal Majalla" panose="02000000000000000000" pitchFamily="2" charset="-78"/>
              </a:rPr>
            </a:br>
            <a:r>
              <a:rPr lang="ar-DZ" sz="2400" dirty="0">
                <a:solidFill>
                  <a:srgbClr val="000000"/>
                </a:solidFill>
                <a:latin typeface="Sakkal Majalla" panose="02000000000000000000" pitchFamily="2" charset="-78"/>
                <a:cs typeface="Sakkal Majalla" panose="02000000000000000000" pitchFamily="2" charset="-78"/>
              </a:rPr>
              <a:t>2</a:t>
            </a:r>
            <a:r>
              <a:rPr lang="ar-DZ" sz="2400" b="1" dirty="0">
                <a:solidFill>
                  <a:srgbClr val="000000"/>
                </a:solidFill>
                <a:latin typeface="Sakkal Majalla" panose="02000000000000000000" pitchFamily="2" charset="-78"/>
                <a:cs typeface="Sakkal Majalla" panose="02000000000000000000" pitchFamily="2" charset="-78"/>
              </a:rPr>
              <a:t>وظيفة فهم البيئة الخاصة بالمؤسسة</a:t>
            </a:r>
            <a:r>
              <a:rPr lang="ar-DZ" sz="2400" dirty="0">
                <a:solidFill>
                  <a:srgbClr val="000000"/>
                </a:solidFill>
                <a:latin typeface="Sakkal Majalla" panose="02000000000000000000" pitchFamily="2" charset="-78"/>
                <a:cs typeface="Sakkal Majalla" panose="02000000000000000000" pitchFamily="2" charset="-78"/>
              </a:rPr>
              <a:t>: حيث عند فهـم المؤسسـة لبيئتهـا وكيفيـة تغيرهـا وتطورهـا، ومنـه العمـل علـى التـأقلم معها يمكنها من تحقيق الذات </a:t>
            </a:r>
            <a:r>
              <a:rPr lang="ar-DZ" sz="2400" dirty="0" err="1">
                <a:solidFill>
                  <a:srgbClr val="000000"/>
                </a:solidFill>
                <a:latin typeface="Sakkal Majalla" panose="02000000000000000000" pitchFamily="2" charset="-78"/>
                <a:cs typeface="Sakkal Majalla" panose="02000000000000000000" pitchFamily="2" charset="-78"/>
              </a:rPr>
              <a:t>والإستمرار</a:t>
            </a:r>
            <a:r>
              <a:rPr lang="ar-DZ" sz="2400" dirty="0">
                <a:solidFill>
                  <a:srgbClr val="000000"/>
                </a:solidFill>
                <a:latin typeface="Sakkal Majalla" panose="02000000000000000000" pitchFamily="2" charset="-78"/>
                <a:cs typeface="Sakkal Majalla" panose="02000000000000000000" pitchFamily="2" charset="-78"/>
              </a:rPr>
              <a:t>؛</a:t>
            </a:r>
            <a:br>
              <a:rPr lang="ar-DZ" sz="2400" dirty="0">
                <a:solidFill>
                  <a:srgbClr val="000000"/>
                </a:solidFill>
                <a:latin typeface="Sakkal Majalla" panose="02000000000000000000" pitchFamily="2" charset="-78"/>
                <a:cs typeface="Sakkal Majalla" panose="02000000000000000000" pitchFamily="2" charset="-78"/>
              </a:rPr>
            </a:br>
            <a:r>
              <a:rPr lang="ar-DZ" sz="2400" dirty="0">
                <a:solidFill>
                  <a:srgbClr val="000000"/>
                </a:solidFill>
                <a:latin typeface="Sakkal Majalla" panose="02000000000000000000" pitchFamily="2" charset="-78"/>
                <a:cs typeface="Sakkal Majalla" panose="02000000000000000000" pitchFamily="2" charset="-78"/>
              </a:rPr>
              <a:t>3</a:t>
            </a:r>
            <a:r>
              <a:rPr lang="ar-DZ" sz="2400" b="1" dirty="0">
                <a:solidFill>
                  <a:srgbClr val="000000"/>
                </a:solidFill>
                <a:latin typeface="Sakkal Majalla" panose="02000000000000000000" pitchFamily="2" charset="-78"/>
                <a:cs typeface="Sakkal Majalla" panose="02000000000000000000" pitchFamily="2" charset="-78"/>
              </a:rPr>
              <a:t>وظيفــة المعرفــة </a:t>
            </a:r>
            <a:r>
              <a:rPr lang="fr-FR" sz="2400" b="1" dirty="0">
                <a:solidFill>
                  <a:srgbClr val="000000"/>
                </a:solidFill>
                <a:latin typeface="Sakkal Majalla" panose="02000000000000000000" pitchFamily="2" charset="-78"/>
                <a:cs typeface="Sakkal Majalla" panose="02000000000000000000" pitchFamily="2" charset="-78"/>
              </a:rPr>
              <a:t>Reconnaissance</a:t>
            </a:r>
            <a:r>
              <a:rPr lang="ar-DZ" sz="2400" b="1" dirty="0">
                <a:solidFill>
                  <a:srgbClr val="000000"/>
                </a:solidFill>
                <a:latin typeface="Sakkal Majalla" panose="02000000000000000000" pitchFamily="2" charset="-78"/>
                <a:cs typeface="Sakkal Majalla" panose="02000000000000000000" pitchFamily="2" charset="-78"/>
              </a:rPr>
              <a:t> أو </a:t>
            </a:r>
            <a:r>
              <a:rPr lang="ar-DZ" sz="2400" b="1" dirty="0" err="1">
                <a:solidFill>
                  <a:srgbClr val="000000"/>
                </a:solidFill>
                <a:latin typeface="Sakkal Majalla" panose="02000000000000000000" pitchFamily="2" charset="-78"/>
                <a:cs typeface="Sakkal Majalla" panose="02000000000000000000" pitchFamily="2" charset="-78"/>
              </a:rPr>
              <a:t>الإســتعلام</a:t>
            </a:r>
            <a:r>
              <a:rPr lang="ar-DZ" sz="2400" b="1" dirty="0">
                <a:solidFill>
                  <a:srgbClr val="000000"/>
                </a:solidFill>
                <a:latin typeface="Sakkal Majalla" panose="02000000000000000000" pitchFamily="2" charset="-78"/>
                <a:cs typeface="Sakkal Majalla" panose="02000000000000000000" pitchFamily="2" charset="-78"/>
              </a:rPr>
              <a:t> </a:t>
            </a:r>
            <a:r>
              <a:rPr lang="fr-FR" sz="2400" b="1" dirty="0">
                <a:solidFill>
                  <a:srgbClr val="000000"/>
                </a:solidFill>
                <a:latin typeface="Sakkal Majalla" panose="02000000000000000000" pitchFamily="2" charset="-78"/>
                <a:cs typeface="Sakkal Majalla" panose="02000000000000000000" pitchFamily="2" charset="-78"/>
              </a:rPr>
              <a:t>Renseignement</a:t>
            </a:r>
            <a:r>
              <a:rPr lang="ar-DZ" sz="2400" b="1" dirty="0">
                <a:solidFill>
                  <a:srgbClr val="000000"/>
                </a:solidFill>
                <a:latin typeface="Sakkal Majalla" panose="02000000000000000000" pitchFamily="2" charset="-78"/>
                <a:cs typeface="Sakkal Majalla" panose="02000000000000000000" pitchFamily="2" charset="-78"/>
              </a:rPr>
              <a:t>: </a:t>
            </a:r>
            <a:r>
              <a:rPr lang="ar-DZ" sz="2400" dirty="0">
                <a:solidFill>
                  <a:srgbClr val="000000"/>
                </a:solidFill>
                <a:latin typeface="Sakkal Majalla" panose="02000000000000000000" pitchFamily="2" charset="-78"/>
                <a:cs typeface="Sakkal Majalla" panose="02000000000000000000" pitchFamily="2" charset="-78"/>
              </a:rPr>
              <a:t>حيــث يــتم مراجعــة وفحــص إذا مــا كانت النتائج صحيحة ومرضية لتحقيق الأهداف المنتظرة</a:t>
            </a:r>
            <a:r>
              <a:rPr lang="ar-DZ" sz="2400" dirty="0">
                <a:latin typeface="Sakkal Majalla" panose="02000000000000000000" pitchFamily="2" charset="-78"/>
                <a:cs typeface="Sakkal Majalla" panose="02000000000000000000" pitchFamily="2" charset="-78"/>
              </a:rPr>
              <a:t> </a:t>
            </a:r>
            <a:br>
              <a:rPr lang="ar-DZ" sz="2400" dirty="0">
                <a:latin typeface="Sakkal Majalla" panose="02000000000000000000" pitchFamily="2" charset="-78"/>
                <a:cs typeface="Sakkal Majalla" panose="02000000000000000000" pitchFamily="2" charset="-78"/>
              </a:rPr>
            </a:b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083781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063552" y="1412777"/>
            <a:ext cx="8280920" cy="5632311"/>
          </a:xfrm>
          <a:prstGeom prst="rect">
            <a:avLst/>
          </a:prstGeom>
          <a:noFill/>
        </p:spPr>
        <p:txBody>
          <a:bodyPr wrap="square" rtlCol="1">
            <a:spAutoFit/>
          </a:bodyPr>
          <a:lstStyle/>
          <a:p>
            <a:pPr marL="457200" indent="-457200" algn="r" rtl="1">
              <a:buAutoNum type="arabicPeriod"/>
            </a:pPr>
            <a:r>
              <a:rPr lang="ar-DZ" sz="2400" b="1" dirty="0">
                <a:latin typeface="Sakkal Majalla" panose="02000000000000000000" pitchFamily="2" charset="-78"/>
                <a:cs typeface="Sakkal Majalla" panose="02000000000000000000" pitchFamily="2" charset="-78"/>
              </a:rPr>
              <a:t>مفهوم الذكاء الاقتصادي: </a:t>
            </a:r>
          </a:p>
          <a:p>
            <a:pPr marL="342900" indent="-342900" algn="just" rtl="1">
              <a:buFont typeface="Wingdings" panose="05000000000000000000" pitchFamily="2" charset="2"/>
              <a:buChar char="§"/>
            </a:pPr>
            <a:r>
              <a:rPr lang="ar-DZ" sz="2400" dirty="0">
                <a:latin typeface="Sakkal Majalla" panose="02000000000000000000" pitchFamily="2" charset="-78"/>
                <a:cs typeface="Sakkal Majalla" panose="02000000000000000000" pitchFamily="2" charset="-78"/>
              </a:rPr>
              <a:t>  يعرفه </a:t>
            </a:r>
            <a:r>
              <a:rPr lang="fr-FR" sz="2400" b="1" dirty="0">
                <a:latin typeface="Sakkal Majalla" panose="02000000000000000000" pitchFamily="2" charset="-78"/>
                <a:cs typeface="Sakkal Majalla" panose="02000000000000000000" pitchFamily="2" charset="-78"/>
              </a:rPr>
              <a:t>Alain Juillet</a:t>
            </a:r>
            <a:r>
              <a:rPr lang="ar-DZ" sz="2400" b="1" dirty="0">
                <a:latin typeface="Sakkal Majalla" panose="02000000000000000000" pitchFamily="2" charset="-78"/>
                <a:cs typeface="Sakkal Majalla" panose="02000000000000000000" pitchFamily="2" charset="-78"/>
              </a:rPr>
              <a:t> </a:t>
            </a:r>
            <a:r>
              <a:rPr lang="ar-DZ" sz="2400" dirty="0">
                <a:latin typeface="Sakkal Majalla" panose="02000000000000000000" pitchFamily="2" charset="-78"/>
                <a:cs typeface="Sakkal Majalla" panose="02000000000000000000" pitchFamily="2" charset="-78"/>
              </a:rPr>
              <a:t>على أنه: أسلوب تحكم يعمل على السيطرة على المعلومة الاستراتيجية من أجل الوصول إلى المنافسة ، الأمن الاقتصادي وأمن المؤسسات.</a:t>
            </a:r>
          </a:p>
          <a:p>
            <a:pPr marL="342900" indent="-342900" algn="just" rtl="1">
              <a:buFont typeface="Wingdings" panose="05000000000000000000" pitchFamily="2" charset="2"/>
              <a:buChar char="§"/>
            </a:pPr>
            <a:r>
              <a:rPr lang="ar-DZ" sz="2400" dirty="0">
                <a:latin typeface="Sakkal Majalla" panose="02000000000000000000" pitchFamily="2" charset="-78"/>
                <a:cs typeface="Sakkal Majalla" panose="02000000000000000000" pitchFamily="2" charset="-78"/>
              </a:rPr>
              <a:t>يعرفه</a:t>
            </a:r>
            <a:r>
              <a:rPr lang="ar-DZ" sz="2400" b="1" dirty="0">
                <a:latin typeface="Sakkal Majalla" panose="02000000000000000000" pitchFamily="2" charset="-78"/>
                <a:cs typeface="Sakkal Majalla" panose="02000000000000000000" pitchFamily="2" charset="-78"/>
              </a:rPr>
              <a:t> </a:t>
            </a:r>
            <a:r>
              <a:rPr lang="fr-FR" sz="2400" b="1" dirty="0">
                <a:latin typeface="Sakkal Majalla" panose="02000000000000000000" pitchFamily="2" charset="-78"/>
                <a:cs typeface="Sakkal Majalla" panose="02000000000000000000" pitchFamily="2" charset="-78"/>
              </a:rPr>
              <a:t>Michael Porter</a:t>
            </a:r>
            <a:r>
              <a:rPr lang="ar-DZ" sz="2400" b="1" dirty="0">
                <a:latin typeface="Sakkal Majalla" panose="02000000000000000000" pitchFamily="2" charset="-78"/>
                <a:cs typeface="Sakkal Majalla" panose="02000000000000000000" pitchFamily="2" charset="-78"/>
              </a:rPr>
              <a:t> </a:t>
            </a:r>
            <a:r>
              <a:rPr lang="ar-DZ" sz="2400" dirty="0">
                <a:latin typeface="Sakkal Majalla" panose="02000000000000000000" pitchFamily="2" charset="-78"/>
                <a:cs typeface="Sakkal Majalla" panose="02000000000000000000" pitchFamily="2" charset="-78"/>
              </a:rPr>
              <a:t>على أنه يعتمد على تزويد المعلومة المناسبة للشخص المناسب في الوقت المناسب  من أجل اتخاذ القرار المناسب والقيام بالتصرف المناسب والمثالي ومنه تطوير بيئته في الاتجاه المناسب والملائم.</a:t>
            </a:r>
          </a:p>
          <a:p>
            <a:pPr marL="342900" indent="-342900" algn="just" rtl="1">
              <a:buFont typeface="Wingdings" panose="05000000000000000000" pitchFamily="2" charset="2"/>
              <a:buChar char="§"/>
            </a:pPr>
            <a:r>
              <a:rPr lang="ar-DZ" sz="2400" dirty="0">
                <a:latin typeface="Sakkal Majalla" panose="02000000000000000000" pitchFamily="2" charset="-78"/>
                <a:cs typeface="Sakkal Majalla" panose="02000000000000000000" pitchFamily="2" charset="-78"/>
              </a:rPr>
              <a:t>يعرفه </a:t>
            </a:r>
            <a:r>
              <a:rPr lang="fr-FR" sz="2400" dirty="0">
                <a:latin typeface="Sakkal Majalla" panose="02000000000000000000" pitchFamily="2" charset="-78"/>
                <a:cs typeface="Sakkal Majalla" panose="02000000000000000000" pitchFamily="2" charset="-78"/>
              </a:rPr>
              <a:t>H. </a:t>
            </a:r>
            <a:r>
              <a:rPr lang="fr-FR" sz="2400" dirty="0" err="1">
                <a:latin typeface="Sakkal Majalla" panose="02000000000000000000" pitchFamily="2" charset="-78"/>
                <a:cs typeface="Sakkal Majalla" panose="02000000000000000000" pitchFamily="2" charset="-78"/>
              </a:rPr>
              <a:t>Lesca</a:t>
            </a:r>
            <a:r>
              <a:rPr lang="ar-DZ" sz="2400" dirty="0">
                <a:latin typeface="Sakkal Majalla" panose="02000000000000000000" pitchFamily="2" charset="-78"/>
                <a:cs typeface="Sakkal Majalla" panose="02000000000000000000" pitchFamily="2" charset="-78"/>
              </a:rPr>
              <a:t> على أنه سيرورة تقدم العلاقة بين  المؤسسة وبيئتها والتي تجيب على وظائف المنظمة واستعمالها تكنولوجيات المعلومات التي تزودها بالمعلومات الاستراتيجية النافعة.</a:t>
            </a:r>
          </a:p>
          <a:p>
            <a:pPr algn="ctr" rtl="1"/>
            <a:r>
              <a:rPr lang="ar-DZ" sz="2400" dirty="0">
                <a:latin typeface="Sakkal Majalla" panose="02000000000000000000" pitchFamily="2" charset="-78"/>
                <a:cs typeface="Sakkal Majalla" panose="02000000000000000000" pitchFamily="2" charset="-78"/>
              </a:rPr>
              <a:t>من خلال جل هذه التعاريف نستخلص ما يلي: </a:t>
            </a:r>
          </a:p>
          <a:p>
            <a:pPr algn="just" rtl="1"/>
            <a:r>
              <a:rPr lang="ar-DZ" sz="2400" dirty="0">
                <a:latin typeface="Sakkal Majalla" panose="02000000000000000000" pitchFamily="2" charset="-78"/>
                <a:cs typeface="Sakkal Majalla" panose="02000000000000000000" pitchFamily="2" charset="-78"/>
              </a:rPr>
              <a:t>- المادة الأولية للذكاء الاقتصادي هي </a:t>
            </a:r>
            <a:r>
              <a:rPr lang="ar-DZ" sz="2400" b="1" dirty="0">
                <a:latin typeface="Sakkal Majalla" panose="02000000000000000000" pitchFamily="2" charset="-78"/>
                <a:cs typeface="Sakkal Majalla" panose="02000000000000000000" pitchFamily="2" charset="-78"/>
              </a:rPr>
              <a:t>المعلومة</a:t>
            </a:r>
            <a:r>
              <a:rPr lang="ar-DZ" sz="2400" dirty="0">
                <a:latin typeface="Sakkal Majalla" panose="02000000000000000000" pitchFamily="2" charset="-78"/>
                <a:cs typeface="Sakkal Majalla" panose="02000000000000000000" pitchFamily="2" charset="-78"/>
              </a:rPr>
              <a:t>، و الأساس الذي يعمل من خلاله هو </a:t>
            </a:r>
            <a:r>
              <a:rPr lang="ar-DZ" sz="2400" b="1" dirty="0">
                <a:latin typeface="Sakkal Majalla" panose="02000000000000000000" pitchFamily="2" charset="-78"/>
                <a:cs typeface="Sakkal Majalla" panose="02000000000000000000" pitchFamily="2" charset="-78"/>
              </a:rPr>
              <a:t>البيئة المحيطة.</a:t>
            </a:r>
          </a:p>
          <a:p>
            <a:pPr algn="just" rtl="1"/>
            <a:r>
              <a:rPr lang="ar-DZ" sz="2400" dirty="0">
                <a:latin typeface="Sakkal Majalla" panose="02000000000000000000" pitchFamily="2" charset="-78"/>
                <a:cs typeface="Sakkal Majalla" panose="02000000000000000000" pitchFamily="2" charset="-78"/>
              </a:rPr>
              <a:t>- الذكاء الاقتصادي عبارة عن نظام لمراقبة </a:t>
            </a:r>
            <a:r>
              <a:rPr lang="ar-DZ" sz="2400" b="1" dirty="0">
                <a:latin typeface="Sakkal Majalla" panose="02000000000000000000" pitchFamily="2" charset="-78"/>
                <a:cs typeface="Sakkal Majalla" panose="02000000000000000000" pitchFamily="2" charset="-78"/>
              </a:rPr>
              <a:t>بيئة المؤسسة </a:t>
            </a:r>
            <a:r>
              <a:rPr lang="ar-DZ" sz="2400" dirty="0">
                <a:latin typeface="Sakkal Majalla" panose="02000000000000000000" pitchFamily="2" charset="-78"/>
                <a:cs typeface="Sakkal Majalla" panose="02000000000000000000" pitchFamily="2" charset="-78"/>
              </a:rPr>
              <a:t>من خلال ارتكازه على جانبين: الدفاعي والهجومي.</a:t>
            </a:r>
          </a:p>
          <a:p>
            <a:pPr algn="just" rtl="1"/>
            <a:endParaRPr lang="ar-DZ" sz="2400" dirty="0">
              <a:latin typeface="Sakkal Majalla" panose="02000000000000000000" pitchFamily="2" charset="-78"/>
              <a:cs typeface="Sakkal Majalla" panose="02000000000000000000" pitchFamily="2" charset="-78"/>
            </a:endParaRPr>
          </a:p>
          <a:p>
            <a:pPr algn="just" rtl="1"/>
            <a:endParaRPr lang="ar-DZ"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593041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1000"/>
                                        <p:tgtEl>
                                          <p:spTgt spid="6">
                                            <p:txEl>
                                              <p:pRg st="4" end="4"/>
                                            </p:txEl>
                                          </p:spTgt>
                                        </p:tgtEl>
                                      </p:cBhvr>
                                    </p:animEffect>
                                    <p:anim calcmode="lin" valueType="num">
                                      <p:cBhvr>
                                        <p:cTn id="2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barn(inVertical)">
                                      <p:cBhvr>
                                        <p:cTn id="35" dur="500"/>
                                        <p:tgtEl>
                                          <p:spTgt spid="6">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6">
                                            <p:txEl>
                                              <p:pRg st="6" end="6"/>
                                            </p:txEl>
                                          </p:spTgt>
                                        </p:tgtEl>
                                        <p:attrNameLst>
                                          <p:attrName>style.visibility</p:attrName>
                                        </p:attrNameLst>
                                      </p:cBhvr>
                                      <p:to>
                                        <p:strVal val="visible"/>
                                      </p:to>
                                    </p:set>
                                    <p:animEffect transition="in" filter="barn(inVertical)">
                                      <p:cBhvr>
                                        <p:cTn id="40"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575720" y="332657"/>
            <a:ext cx="6552728" cy="830997"/>
          </a:xfrm>
          <a:prstGeom prst="rect">
            <a:avLst/>
          </a:prstGeom>
          <a:noFill/>
        </p:spPr>
        <p:txBody>
          <a:bodyPr wrap="square" rtlCol="0">
            <a:spAutoFit/>
          </a:bodyPr>
          <a:lstStyle/>
          <a:p>
            <a:pPr algn="r" rtl="1"/>
            <a:r>
              <a:rPr lang="ar-DZ" sz="2400" b="1" dirty="0">
                <a:solidFill>
                  <a:srgbClr val="000000"/>
                </a:solidFill>
                <a:latin typeface="Sakkal Majalla" panose="02000000000000000000" pitchFamily="2" charset="-78"/>
                <a:cs typeface="Sakkal Majalla" panose="02000000000000000000" pitchFamily="2" charset="-78"/>
              </a:rPr>
              <a:t>ثانيا: وظائف الذكاء الاقتصادي حسب </a:t>
            </a:r>
            <a:r>
              <a:rPr lang="fr-FR" sz="2400" b="1" dirty="0">
                <a:solidFill>
                  <a:srgbClr val="000000"/>
                </a:solidFill>
                <a:latin typeface="Sakkal Majalla" panose="02000000000000000000" pitchFamily="2" charset="-78"/>
                <a:cs typeface="Sakkal Majalla" panose="02000000000000000000" pitchFamily="2" charset="-78"/>
              </a:rPr>
              <a:t>Corin Cohen</a:t>
            </a:r>
            <a:br>
              <a:rPr lang="fr-FR" sz="2400" dirty="0">
                <a:latin typeface="Sakkal Majalla" panose="02000000000000000000" pitchFamily="2" charset="-78"/>
                <a:cs typeface="Sakkal Majalla" panose="02000000000000000000" pitchFamily="2" charset="-78"/>
              </a:rPr>
            </a:br>
            <a:endParaRPr lang="fr-FR" sz="2400" dirty="0">
              <a:latin typeface="Sakkal Majalla" panose="02000000000000000000" pitchFamily="2" charset="-78"/>
              <a:cs typeface="Sakkal Majalla" panose="02000000000000000000" pitchFamily="2" charset="-78"/>
            </a:endParaRPr>
          </a:p>
        </p:txBody>
      </p:sp>
      <p:sp>
        <p:nvSpPr>
          <p:cNvPr id="5" name="ZoneTexte 4"/>
          <p:cNvSpPr txBox="1"/>
          <p:nvPr/>
        </p:nvSpPr>
        <p:spPr>
          <a:xfrm>
            <a:off x="1524000" y="764705"/>
            <a:ext cx="8604448" cy="1200329"/>
          </a:xfrm>
          <a:prstGeom prst="rect">
            <a:avLst/>
          </a:prstGeom>
          <a:noFill/>
        </p:spPr>
        <p:txBody>
          <a:bodyPr wrap="square" rtlCol="0">
            <a:spAutoFit/>
          </a:bodyPr>
          <a:lstStyle/>
          <a:p>
            <a:pPr algn="r" rtl="1"/>
            <a:r>
              <a:rPr lang="ar-DZ" sz="2400" dirty="0">
                <a:solidFill>
                  <a:srgbClr val="000000"/>
                </a:solidFill>
                <a:latin typeface="Sakkal Majalla" panose="02000000000000000000" pitchFamily="2" charset="-78"/>
                <a:cs typeface="Sakkal Majalla" panose="02000000000000000000" pitchFamily="2" charset="-78"/>
              </a:rPr>
              <a:t>لقـد قـام </a:t>
            </a:r>
            <a:r>
              <a:rPr lang="fr-FR" sz="2400" dirty="0">
                <a:solidFill>
                  <a:srgbClr val="000000"/>
                </a:solidFill>
                <a:latin typeface="Sakkal Majalla" panose="02000000000000000000" pitchFamily="2" charset="-78"/>
                <a:cs typeface="Sakkal Majalla" panose="02000000000000000000" pitchFamily="2" charset="-78"/>
              </a:rPr>
              <a:t>Corin Cohen</a:t>
            </a:r>
            <a:r>
              <a:rPr lang="ar-DZ" sz="2400" dirty="0">
                <a:solidFill>
                  <a:srgbClr val="000000"/>
                </a:solidFill>
                <a:latin typeface="Sakkal Majalla" panose="02000000000000000000" pitchFamily="2" charset="-78"/>
                <a:cs typeface="Sakkal Majalla" panose="02000000000000000000" pitchFamily="2" charset="-78"/>
              </a:rPr>
              <a:t>بتقسـيم أخـر لوظـائف الـذكاء الـتي تضـم الوظـائف مشـتركة بـين اليقظـة والـذكاء كمـا هـو موضـح في الشكل التالي:</a:t>
            </a:r>
            <a:r>
              <a:rPr lang="ar-DZ" sz="2400" dirty="0">
                <a:latin typeface="Sakkal Majalla" panose="02000000000000000000" pitchFamily="2" charset="-78"/>
                <a:cs typeface="Sakkal Majalla" panose="02000000000000000000" pitchFamily="2" charset="-78"/>
              </a:rPr>
              <a:t> </a:t>
            </a:r>
            <a:br>
              <a:rPr lang="ar-DZ" sz="2400" dirty="0">
                <a:latin typeface="Sakkal Majalla" panose="02000000000000000000" pitchFamily="2" charset="-78"/>
                <a:cs typeface="Sakkal Majalla" panose="02000000000000000000" pitchFamily="2" charset="-78"/>
              </a:rPr>
            </a:br>
            <a:endParaRPr lang="fr-FR" sz="2400" dirty="0">
              <a:latin typeface="Sakkal Majalla" panose="02000000000000000000" pitchFamily="2" charset="-78"/>
              <a:cs typeface="Sakkal Majalla" panose="02000000000000000000" pitchFamily="2" charset="-78"/>
            </a:endParaRPr>
          </a:p>
        </p:txBody>
      </p:sp>
      <p:graphicFrame>
        <p:nvGraphicFramePr>
          <p:cNvPr id="6" name="Tableau 5"/>
          <p:cNvGraphicFramePr>
            <a:graphicFrameLocks noGrp="1"/>
          </p:cNvGraphicFramePr>
          <p:nvPr/>
        </p:nvGraphicFramePr>
        <p:xfrm>
          <a:off x="1991544" y="1556792"/>
          <a:ext cx="6985294" cy="5256416"/>
        </p:xfrm>
        <a:graphic>
          <a:graphicData uri="http://schemas.openxmlformats.org/drawingml/2006/table">
            <a:tbl>
              <a:tblPr/>
              <a:tblGrid>
                <a:gridCol w="4683322">
                  <a:extLst>
                    <a:ext uri="{9D8B030D-6E8A-4147-A177-3AD203B41FA5}">
                      <a16:colId xmlns:a16="http://schemas.microsoft.com/office/drawing/2014/main" val="20000"/>
                    </a:ext>
                  </a:extLst>
                </a:gridCol>
                <a:gridCol w="2301972">
                  <a:extLst>
                    <a:ext uri="{9D8B030D-6E8A-4147-A177-3AD203B41FA5}">
                      <a16:colId xmlns:a16="http://schemas.microsoft.com/office/drawing/2014/main" val="20001"/>
                    </a:ext>
                  </a:extLst>
                </a:gridCol>
              </a:tblGrid>
              <a:tr h="432671">
                <a:tc>
                  <a:txBody>
                    <a:bodyPr/>
                    <a:lstStyle/>
                    <a:p>
                      <a:pPr algn="r" rtl="1"/>
                      <a:r>
                        <a:rPr lang="ar-DZ" sz="2400" b="1" i="0" dirty="0">
                          <a:solidFill>
                            <a:srgbClr val="000000"/>
                          </a:solidFill>
                          <a:effectLst/>
                          <a:latin typeface="Sakkal Majalla" panose="02000000000000000000" pitchFamily="2" charset="-78"/>
                          <a:cs typeface="Sakkal Majalla" panose="02000000000000000000" pitchFamily="2" charset="-78"/>
                        </a:rPr>
                        <a:t>الوظائف</a:t>
                      </a:r>
                      <a:endParaRPr lang="ar-DZ"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1"/>
                      <a:endParaRPr lang="fr-FR" sz="2400" dirty="0">
                        <a:latin typeface="Sakkal Majalla" panose="02000000000000000000" pitchFamily="2" charset="-78"/>
                        <a:cs typeface="Sakkal Majalla" panose="02000000000000000000" pitchFamily="2" charset="-78"/>
                      </a:endParaRPr>
                    </a:p>
                  </a:txBody>
                  <a:tcPr>
                    <a:lnL w="6350" cap="flat" cmpd="sng" algn="ctr">
                      <a:solidFill>
                        <a:srgbClr val="000000"/>
                      </a:solidFill>
                      <a:prstDash val="solid"/>
                      <a:round/>
                      <a:headEnd type="none" w="med" len="med"/>
                      <a:tailEnd type="none" w="med" len="med"/>
                    </a:lnL>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32671">
                <a:tc>
                  <a:txBody>
                    <a:bodyPr/>
                    <a:lstStyle/>
                    <a:p>
                      <a:pPr algn="r" rtl="1"/>
                      <a:r>
                        <a:rPr lang="ar-DZ" sz="2400" b="0" i="0" dirty="0">
                          <a:solidFill>
                            <a:srgbClr val="000000"/>
                          </a:solidFill>
                          <a:effectLst/>
                          <a:latin typeface="Sakkal Majalla" panose="02000000000000000000" pitchFamily="2" charset="-78"/>
                          <a:cs typeface="Sakkal Majalla" panose="02000000000000000000" pitchFamily="2" charset="-78"/>
                        </a:rPr>
                        <a:t> </a:t>
                      </a:r>
                      <a:r>
                        <a:rPr lang="fr-FR" sz="2400" b="0" i="0" dirty="0">
                          <a:solidFill>
                            <a:srgbClr val="000000"/>
                          </a:solidFill>
                          <a:effectLst/>
                          <a:latin typeface="Sakkal Majalla" panose="02000000000000000000" pitchFamily="2" charset="-78"/>
                          <a:cs typeface="Sakkal Majalla" panose="02000000000000000000" pitchFamily="2" charset="-78"/>
                        </a:rPr>
                        <a:t>Proactive </a:t>
                      </a:r>
                      <a:r>
                        <a:rPr lang="ar-DZ" sz="2400" b="0" i="0" dirty="0">
                          <a:solidFill>
                            <a:srgbClr val="000000"/>
                          </a:solidFill>
                          <a:effectLst/>
                          <a:latin typeface="Sakkal Majalla" panose="02000000000000000000" pitchFamily="2" charset="-78"/>
                          <a:cs typeface="Sakkal Majalla" panose="02000000000000000000" pitchFamily="2" charset="-78"/>
                        </a:rPr>
                        <a:t>أكثر نشاط</a:t>
                      </a:r>
                      <a:endParaRPr lang="ar-DZ"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r" rtl="1"/>
                      <a:r>
                        <a:rPr lang="ar-DZ" sz="2400" b="1" i="0" dirty="0">
                          <a:solidFill>
                            <a:srgbClr val="000000"/>
                          </a:solidFill>
                          <a:effectLst/>
                          <a:latin typeface="Sakkal Majalla" panose="02000000000000000000" pitchFamily="2" charset="-78"/>
                          <a:cs typeface="Sakkal Majalla" panose="02000000000000000000" pitchFamily="2" charset="-78"/>
                        </a:rPr>
                        <a:t>الذكاء </a:t>
                      </a:r>
                      <a:r>
                        <a:rPr lang="ar-DZ" sz="2400" b="1" i="0" dirty="0" err="1">
                          <a:solidFill>
                            <a:srgbClr val="000000"/>
                          </a:solidFill>
                          <a:effectLst/>
                          <a:latin typeface="Sakkal Majalla" panose="02000000000000000000" pitchFamily="2" charset="-78"/>
                          <a:cs typeface="Sakkal Majalla" panose="02000000000000000000" pitchFamily="2" charset="-78"/>
                        </a:rPr>
                        <a:t>الإقتصادي</a:t>
                      </a:r>
                      <a:endParaRPr lang="ar-DZ"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2671">
                <a:tc>
                  <a:txBody>
                    <a:bodyPr/>
                    <a:lstStyle/>
                    <a:p>
                      <a:pPr algn="r" rtl="1"/>
                      <a:r>
                        <a:rPr lang="ar-DZ" sz="2400" b="0" i="0" dirty="0">
                          <a:solidFill>
                            <a:srgbClr val="000000"/>
                          </a:solidFill>
                          <a:effectLst/>
                          <a:latin typeface="Sakkal Majalla" panose="02000000000000000000" pitchFamily="2" charset="-78"/>
                          <a:cs typeface="Sakkal Majalla" panose="02000000000000000000" pitchFamily="2" charset="-78"/>
                        </a:rPr>
                        <a:t>التنسيق </a:t>
                      </a:r>
                      <a:r>
                        <a:rPr lang="fr-FR" sz="2400" b="0" i="0" dirty="0">
                          <a:solidFill>
                            <a:srgbClr val="000000"/>
                          </a:solidFill>
                          <a:effectLst/>
                          <a:latin typeface="Sakkal Majalla" panose="02000000000000000000" pitchFamily="2" charset="-78"/>
                          <a:cs typeface="Sakkal Majalla" panose="02000000000000000000" pitchFamily="2" charset="-78"/>
                        </a:rPr>
                        <a:t>Coordinatrice</a:t>
                      </a:r>
                      <a:endParaRPr lang="fr-FR"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2671">
                <a:tc>
                  <a:txBody>
                    <a:bodyPr/>
                    <a:lstStyle/>
                    <a:p>
                      <a:pPr algn="r" rtl="1"/>
                      <a:r>
                        <a:rPr lang="fr-FR" sz="2400" b="0" i="0" dirty="0">
                          <a:solidFill>
                            <a:srgbClr val="000000"/>
                          </a:solidFill>
                          <a:effectLst/>
                          <a:latin typeface="Sakkal Majalla" panose="02000000000000000000" pitchFamily="2" charset="-78"/>
                          <a:cs typeface="Sakkal Majalla" panose="02000000000000000000" pitchFamily="2" charset="-78"/>
                        </a:rPr>
                        <a:t>Sécuritaire </a:t>
                      </a:r>
                      <a:r>
                        <a:rPr lang="ar-DZ" sz="2400" b="0" i="0" dirty="0">
                          <a:solidFill>
                            <a:srgbClr val="000000"/>
                          </a:solidFill>
                          <a:effectLst/>
                          <a:latin typeface="Sakkal Majalla" panose="02000000000000000000" pitchFamily="2" charset="-78"/>
                          <a:cs typeface="Sakkal Majalla" panose="02000000000000000000" pitchFamily="2" charset="-78"/>
                        </a:rPr>
                        <a:t>الحماية الأمن</a:t>
                      </a:r>
                      <a:endParaRPr lang="ar-DZ"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2671">
                <a:tc>
                  <a:txBody>
                    <a:bodyPr/>
                    <a:lstStyle/>
                    <a:p>
                      <a:pPr algn="r" rtl="1"/>
                      <a:r>
                        <a:rPr lang="fr-FR" sz="2400" b="0" i="0">
                          <a:solidFill>
                            <a:srgbClr val="000000"/>
                          </a:solidFill>
                          <a:effectLst/>
                          <a:latin typeface="Sakkal Majalla" panose="02000000000000000000" pitchFamily="2" charset="-78"/>
                          <a:cs typeface="Sakkal Majalla" panose="02000000000000000000" pitchFamily="2" charset="-78"/>
                        </a:rPr>
                        <a:t>Protectrice </a:t>
                      </a:r>
                      <a:r>
                        <a:rPr lang="ar-DZ" sz="2400" b="0" i="0">
                          <a:solidFill>
                            <a:srgbClr val="000000"/>
                          </a:solidFill>
                          <a:effectLst/>
                          <a:latin typeface="Sakkal Majalla" panose="02000000000000000000" pitchFamily="2" charset="-78"/>
                          <a:cs typeface="Sakkal Majalla" panose="02000000000000000000" pitchFamily="2" charset="-78"/>
                        </a:rPr>
                        <a:t>الحماية</a:t>
                      </a:r>
                      <a:endParaRPr lang="ar-DZ" sz="240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r" rtl="1"/>
                      <a:r>
                        <a:rPr lang="ar-DZ" sz="2400" b="1" i="0" dirty="0">
                          <a:solidFill>
                            <a:srgbClr val="000000"/>
                          </a:solidFill>
                          <a:effectLst/>
                          <a:latin typeface="Sakkal Majalla" panose="02000000000000000000" pitchFamily="2" charset="-78"/>
                          <a:cs typeface="Sakkal Majalla" panose="02000000000000000000" pitchFamily="2" charset="-78"/>
                        </a:rPr>
                        <a:t>اليقظة</a:t>
                      </a:r>
                      <a:br>
                        <a:rPr lang="ar-DZ" sz="2400" b="1" i="0" dirty="0">
                          <a:solidFill>
                            <a:srgbClr val="000000"/>
                          </a:solidFill>
                          <a:effectLst/>
                          <a:latin typeface="Sakkal Majalla" panose="02000000000000000000" pitchFamily="2" charset="-78"/>
                          <a:cs typeface="Sakkal Majalla" panose="02000000000000000000" pitchFamily="2" charset="-78"/>
                        </a:rPr>
                      </a:br>
                      <a:r>
                        <a:rPr lang="ar-DZ" sz="2400" b="1" i="0" dirty="0" err="1">
                          <a:solidFill>
                            <a:srgbClr val="000000"/>
                          </a:solidFill>
                          <a:effectLst/>
                          <a:latin typeface="Sakkal Majalla" panose="02000000000000000000" pitchFamily="2" charset="-78"/>
                          <a:cs typeface="Sakkal Majalla" panose="02000000000000000000" pitchFamily="2" charset="-78"/>
                        </a:rPr>
                        <a:t>الإستراتيجية</a:t>
                      </a:r>
                      <a:endParaRPr lang="ar-DZ"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4"/>
                  </a:ext>
                </a:extLst>
              </a:tr>
              <a:tr h="778807">
                <a:tc>
                  <a:txBody>
                    <a:bodyPr/>
                    <a:lstStyle/>
                    <a:p>
                      <a:pPr algn="r" rtl="1"/>
                      <a:r>
                        <a:rPr lang="ar-DZ" sz="2400" b="0" i="0">
                          <a:solidFill>
                            <a:srgbClr val="000000"/>
                          </a:solidFill>
                          <a:effectLst/>
                          <a:latin typeface="Sakkal Majalla" panose="02000000000000000000" pitchFamily="2" charset="-78"/>
                          <a:cs typeface="Sakkal Majalla" panose="02000000000000000000" pitchFamily="2" charset="-78"/>
                        </a:rPr>
                        <a:t>التعرف على الحاجات من المعلومات </a:t>
                      </a:r>
                      <a:r>
                        <a:rPr lang="fr-FR" sz="2400" b="0" i="0">
                          <a:solidFill>
                            <a:srgbClr val="000000"/>
                          </a:solidFill>
                          <a:effectLst/>
                          <a:latin typeface="Sakkal Majalla" panose="02000000000000000000" pitchFamily="2" charset="-78"/>
                          <a:cs typeface="Sakkal Majalla" panose="02000000000000000000" pitchFamily="2" charset="-78"/>
                        </a:rPr>
                        <a:t>Connaitre les besoins</a:t>
                      </a:r>
                      <a:endParaRPr lang="fr-FR" sz="240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5"/>
                  </a:ext>
                </a:extLst>
              </a:tr>
              <a:tr h="616528">
                <a:tc>
                  <a:txBody>
                    <a:bodyPr/>
                    <a:lstStyle/>
                    <a:p>
                      <a:pPr algn="r" rtl="1"/>
                      <a:r>
                        <a:rPr lang="fr-FR" sz="2400" b="0" i="0">
                          <a:solidFill>
                            <a:srgbClr val="000000"/>
                          </a:solidFill>
                          <a:effectLst/>
                          <a:latin typeface="Sakkal Majalla" panose="02000000000000000000" pitchFamily="2" charset="-78"/>
                          <a:cs typeface="Sakkal Majalla" panose="02000000000000000000" pitchFamily="2" charset="-78"/>
                        </a:rPr>
                        <a:t>Animation et Communication </a:t>
                      </a:r>
                      <a:r>
                        <a:rPr lang="ar-DZ" sz="2400" b="0" i="0">
                          <a:solidFill>
                            <a:srgbClr val="000000"/>
                          </a:solidFill>
                          <a:effectLst/>
                          <a:latin typeface="Sakkal Majalla" panose="02000000000000000000" pitchFamily="2" charset="-78"/>
                          <a:cs typeface="Sakkal Majalla" panose="02000000000000000000" pitchFamily="2" charset="-78"/>
                        </a:rPr>
                        <a:t>التنشيط والإتصال</a:t>
                      </a:r>
                      <a:endParaRPr lang="ar-DZ" sz="240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0006"/>
                  </a:ext>
                </a:extLst>
              </a:tr>
              <a:tr h="616528">
                <a:tc>
                  <a:txBody>
                    <a:bodyPr/>
                    <a:lstStyle/>
                    <a:p>
                      <a:pPr algn="r" rtl="1"/>
                      <a:r>
                        <a:rPr lang="fr-FR" sz="2400" b="0" i="0">
                          <a:solidFill>
                            <a:srgbClr val="000000"/>
                          </a:solidFill>
                          <a:effectLst/>
                          <a:latin typeface="Sakkal Majalla" panose="02000000000000000000" pitchFamily="2" charset="-78"/>
                          <a:cs typeface="Sakkal Majalla" panose="02000000000000000000" pitchFamily="2" charset="-78"/>
                        </a:rPr>
                        <a:t>Analytique et Synthétique </a:t>
                      </a:r>
                      <a:r>
                        <a:rPr lang="ar-DZ" sz="2400" b="0" i="0">
                          <a:solidFill>
                            <a:srgbClr val="000000"/>
                          </a:solidFill>
                          <a:effectLst/>
                          <a:latin typeface="Sakkal Majalla" panose="02000000000000000000" pitchFamily="2" charset="-78"/>
                          <a:cs typeface="Sakkal Majalla" panose="02000000000000000000" pitchFamily="2" charset="-78"/>
                        </a:rPr>
                        <a:t>التحليل والتركيب</a:t>
                      </a:r>
                      <a:endParaRPr lang="ar-DZ" sz="240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0007"/>
                  </a:ext>
                </a:extLst>
              </a:tr>
              <a:tr h="432671">
                <a:tc>
                  <a:txBody>
                    <a:bodyPr/>
                    <a:lstStyle/>
                    <a:p>
                      <a:pPr algn="r" rtl="1"/>
                      <a:r>
                        <a:rPr lang="fr-FR" sz="2400" b="0" i="0">
                          <a:solidFill>
                            <a:srgbClr val="000000"/>
                          </a:solidFill>
                          <a:effectLst/>
                          <a:latin typeface="Sakkal Majalla" panose="02000000000000000000" pitchFamily="2" charset="-78"/>
                          <a:cs typeface="Sakkal Majalla" panose="02000000000000000000" pitchFamily="2" charset="-78"/>
                        </a:rPr>
                        <a:t>Informative </a:t>
                      </a:r>
                      <a:r>
                        <a:rPr lang="ar-DZ" sz="2400" b="0" i="0">
                          <a:solidFill>
                            <a:srgbClr val="000000"/>
                          </a:solidFill>
                          <a:effectLst/>
                          <a:latin typeface="Sakkal Majalla" panose="02000000000000000000" pitchFamily="2" charset="-78"/>
                          <a:cs typeface="Sakkal Majalla" panose="02000000000000000000" pitchFamily="2" charset="-78"/>
                        </a:rPr>
                        <a:t>الإعلامية</a:t>
                      </a:r>
                      <a:endParaRPr lang="ar-DZ" sz="240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0008"/>
                  </a:ext>
                </a:extLst>
              </a:tr>
              <a:tr h="432671">
                <a:tc>
                  <a:txBody>
                    <a:bodyPr/>
                    <a:lstStyle/>
                    <a:p>
                      <a:pPr algn="r" rtl="1"/>
                      <a:r>
                        <a:rPr lang="fr-FR" sz="2400" b="0" i="0" dirty="0">
                          <a:solidFill>
                            <a:srgbClr val="000000"/>
                          </a:solidFill>
                          <a:effectLst/>
                          <a:latin typeface="Sakkal Majalla" panose="02000000000000000000" pitchFamily="2" charset="-78"/>
                          <a:cs typeface="Sakkal Majalla" panose="02000000000000000000" pitchFamily="2" charset="-78"/>
                        </a:rPr>
                        <a:t>Anticipative </a:t>
                      </a:r>
                      <a:r>
                        <a:rPr lang="ar-DZ" sz="2400" b="0" i="0" dirty="0" err="1">
                          <a:solidFill>
                            <a:srgbClr val="000000"/>
                          </a:solidFill>
                          <a:effectLst/>
                          <a:latin typeface="Sakkal Majalla" panose="02000000000000000000" pitchFamily="2" charset="-78"/>
                          <a:cs typeface="Sakkal Majalla" panose="02000000000000000000" pitchFamily="2" charset="-78"/>
                        </a:rPr>
                        <a:t>التوقعية</a:t>
                      </a:r>
                      <a:endParaRPr lang="ar-DZ" sz="2400" dirty="0">
                        <a:effectLst/>
                        <a:latin typeface="Sakkal Majalla" panose="02000000000000000000" pitchFamily="2" charset="-78"/>
                        <a:cs typeface="Sakkal Majalla" panose="02000000000000000000" pitchFamily="2" charset="-78"/>
                      </a:endParaRPr>
                    </a:p>
                  </a:txBody>
                  <a:tcPr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rtl="1"/>
                      <a:endParaRPr lang="fr-FR" dirty="0"/>
                    </a:p>
                  </a:txBody>
                  <a:tcPr>
                    <a:lnL w="635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0009"/>
                  </a:ext>
                </a:extLst>
              </a:tr>
            </a:tbl>
          </a:graphicData>
        </a:graphic>
      </p:graphicFrame>
      <p:sp>
        <p:nvSpPr>
          <p:cNvPr id="7" name="Rectangle 1"/>
          <p:cNvSpPr>
            <a:spLocks noChangeArrowheads="1"/>
          </p:cNvSpPr>
          <p:nvPr/>
        </p:nvSpPr>
        <p:spPr bwMode="auto">
          <a:xfrm>
            <a:off x="3162301" y="1794561"/>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br>
              <a:rPr lang="fr-FR" altLang="fr-FR">
                <a:latin typeface="Arial" panose="020B0604020202020204" pitchFamily="34" charset="0"/>
              </a:rPr>
            </a:br>
            <a:endParaRPr lang="fr-FR" altLang="fr-FR">
              <a:latin typeface="Arial" panose="020B0604020202020204" pitchFamily="34" charset="0"/>
            </a:endParaRPr>
          </a:p>
        </p:txBody>
      </p:sp>
    </p:spTree>
    <p:extLst>
      <p:ext uri="{BB962C8B-B14F-4D97-AF65-F5344CB8AC3E}">
        <p14:creationId xmlns:p14="http://schemas.microsoft.com/office/powerpoint/2010/main" val="1496605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39616" y="620688"/>
            <a:ext cx="7272808" cy="2491964"/>
          </a:xfrm>
          <a:prstGeom prst="rect">
            <a:avLst/>
          </a:prstGeom>
          <a:noFill/>
        </p:spPr>
        <p:txBody>
          <a:bodyPr wrap="square" rtlCol="0">
            <a:spAutoFit/>
          </a:bodyPr>
          <a:lstStyle/>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2. التطور التاريخي لمصطلح الذكاء الاقتصادي</a:t>
            </a:r>
            <a:endParaRPr lang="fr-FR" sz="2400" dirty="0">
              <a:latin typeface="Sakkal Majalla" panose="02000000000000000000" pitchFamily="2" charset="-78"/>
              <a:ea typeface="Calibri" panose="020F0502020204030204" pitchFamily="34" charset="0"/>
              <a:cs typeface="Sakkal Majalla" panose="02000000000000000000" pitchFamily="2" charset="-78"/>
            </a:endParaRPr>
          </a:p>
          <a:p>
            <a:pPr algn="just" rtl="1"/>
            <a:r>
              <a:rPr lang="ar-DZ" sz="2400" dirty="0">
                <a:solidFill>
                  <a:srgbClr val="000000"/>
                </a:solidFill>
                <a:latin typeface="Sakkal Majalla" panose="02000000000000000000" pitchFamily="2" charset="-78"/>
                <a:cs typeface="Sakkal Majalla" panose="02000000000000000000" pitchFamily="2" charset="-78"/>
              </a:rPr>
              <a:t>   عرف مصطلح الذكاء الاقتصادي تطورات جد كبيرة ألمت بمعناه الحقيقي عبر الزمن، حيث تطور المفهوم من نهاية الستينيات عند </a:t>
            </a:r>
            <a:r>
              <a:rPr lang="ar-DZ" sz="2400" dirty="0" err="1">
                <a:solidFill>
                  <a:srgbClr val="000000"/>
                </a:solidFill>
                <a:latin typeface="Sakkal Majalla" panose="02000000000000000000" pitchFamily="2" charset="-78"/>
                <a:cs typeface="Sakkal Majalla" panose="02000000000000000000" pitchFamily="2" charset="-78"/>
              </a:rPr>
              <a:t>الأنجلوساكسون</a:t>
            </a:r>
            <a:r>
              <a:rPr lang="ar-DZ" sz="2400" dirty="0">
                <a:solidFill>
                  <a:srgbClr val="000000"/>
                </a:solidFill>
                <a:latin typeface="Sakkal Majalla" panose="02000000000000000000" pitchFamily="2" charset="-78"/>
                <a:cs typeface="Sakkal Majalla" panose="02000000000000000000" pitchFamily="2" charset="-78"/>
              </a:rPr>
              <a:t> وبداية السبعينيات عند </a:t>
            </a:r>
            <a:r>
              <a:rPr lang="ar-DZ" sz="2400" dirty="0" err="1">
                <a:solidFill>
                  <a:srgbClr val="000000"/>
                </a:solidFill>
                <a:latin typeface="Sakkal Majalla" panose="02000000000000000000" pitchFamily="2" charset="-78"/>
                <a:cs typeface="Sakkal Majalla" panose="02000000000000000000" pitchFamily="2" charset="-78"/>
              </a:rPr>
              <a:t>الفرنكوفون</a:t>
            </a:r>
            <a:r>
              <a:rPr lang="ar-DZ" sz="2400" dirty="0">
                <a:solidFill>
                  <a:srgbClr val="000000"/>
                </a:solidFill>
                <a:latin typeface="Sakkal Majalla" panose="02000000000000000000" pitchFamily="2" charset="-78"/>
                <a:cs typeface="Sakkal Majalla" panose="02000000000000000000" pitchFamily="2" charset="-78"/>
              </a:rPr>
              <a:t> من خلال تطور مفهوم الحراسة عبر ثلاث مراحل أساسية (مرحلة النشوء، مرحلة التكوين، مرحلة التوحيد) من خلال العديد من الدول بداية بألمانيا إلى غاية تعميمه في المستوى الإقليمي بفرنسا وهذا ما يوضحه الجدول أدناه</a:t>
            </a:r>
            <a:endParaRPr lang="fr-FR" sz="24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53446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703512" y="116631"/>
          <a:ext cx="8496944" cy="7615228"/>
        </p:xfrm>
        <a:graphic>
          <a:graphicData uri="http://schemas.openxmlformats.org/drawingml/2006/table">
            <a:tbl>
              <a:tblPr rtl="1" firstRow="1" firstCol="1" bandRow="1"/>
              <a:tblGrid>
                <a:gridCol w="534015">
                  <a:extLst>
                    <a:ext uri="{9D8B030D-6E8A-4147-A177-3AD203B41FA5}">
                      <a16:colId xmlns:a16="http://schemas.microsoft.com/office/drawing/2014/main" val="20000"/>
                    </a:ext>
                  </a:extLst>
                </a:gridCol>
                <a:gridCol w="656445">
                  <a:extLst>
                    <a:ext uri="{9D8B030D-6E8A-4147-A177-3AD203B41FA5}">
                      <a16:colId xmlns:a16="http://schemas.microsoft.com/office/drawing/2014/main" val="20001"/>
                    </a:ext>
                  </a:extLst>
                </a:gridCol>
                <a:gridCol w="3536366">
                  <a:extLst>
                    <a:ext uri="{9D8B030D-6E8A-4147-A177-3AD203B41FA5}">
                      <a16:colId xmlns:a16="http://schemas.microsoft.com/office/drawing/2014/main" val="20002"/>
                    </a:ext>
                  </a:extLst>
                </a:gridCol>
                <a:gridCol w="3770118">
                  <a:extLst>
                    <a:ext uri="{9D8B030D-6E8A-4147-A177-3AD203B41FA5}">
                      <a16:colId xmlns:a16="http://schemas.microsoft.com/office/drawing/2014/main" val="20003"/>
                    </a:ext>
                  </a:extLst>
                </a:gridCol>
              </a:tblGrid>
              <a:tr h="275116">
                <a:tc>
                  <a:txBody>
                    <a:bodyPr/>
                    <a:lstStyle/>
                    <a:p>
                      <a:pPr algn="ctr" rtl="1">
                        <a:lnSpc>
                          <a:spcPct val="115000"/>
                        </a:lnSpc>
                        <a:spcAft>
                          <a:spcPts val="0"/>
                        </a:spcAft>
                      </a:pPr>
                      <a:r>
                        <a:rPr lang="ar-DZ" sz="1600" b="1" kern="1200" dirty="0">
                          <a:solidFill>
                            <a:srgbClr val="000000"/>
                          </a:solidFill>
                          <a:effectLst/>
                          <a:latin typeface="Sakkal Majalla" panose="02000000000000000000" pitchFamily="2" charset="-78"/>
                          <a:ea typeface="+mn-ea"/>
                          <a:cs typeface="Sakkal Majalla" panose="02000000000000000000" pitchFamily="2" charset="-78"/>
                        </a:rPr>
                        <a:t>المرحلة</a:t>
                      </a:r>
                      <a:endParaRPr lang="fr-FR" sz="1600" dirty="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tc>
                  <a:txBody>
                    <a:bodyPr/>
                    <a:lstStyle/>
                    <a:p>
                      <a:pPr algn="ctr" rtl="1">
                        <a:lnSpc>
                          <a:spcPct val="115000"/>
                        </a:lnSpc>
                        <a:spcAft>
                          <a:spcPts val="0"/>
                        </a:spcAft>
                      </a:pPr>
                      <a:r>
                        <a:rPr lang="ar-DZ" sz="1600" b="1" kern="1200">
                          <a:solidFill>
                            <a:srgbClr val="000000"/>
                          </a:solidFill>
                          <a:effectLst/>
                          <a:latin typeface="Sakkal Majalla" panose="02000000000000000000" pitchFamily="2" charset="-78"/>
                          <a:ea typeface="+mn-ea"/>
                          <a:cs typeface="Sakkal Majalla" panose="02000000000000000000" pitchFamily="2" charset="-78"/>
                        </a:rPr>
                        <a:t>السنة</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tc>
                  <a:txBody>
                    <a:bodyPr/>
                    <a:lstStyle/>
                    <a:p>
                      <a:pPr algn="ctr" rtl="1">
                        <a:lnSpc>
                          <a:spcPct val="115000"/>
                        </a:lnSpc>
                        <a:spcAft>
                          <a:spcPts val="0"/>
                        </a:spcAft>
                      </a:pPr>
                      <a:r>
                        <a:rPr lang="ar-DZ" sz="1600" b="1" kern="1200">
                          <a:solidFill>
                            <a:srgbClr val="000000"/>
                          </a:solidFill>
                          <a:effectLst/>
                          <a:latin typeface="Sakkal Majalla" panose="02000000000000000000" pitchFamily="2" charset="-78"/>
                          <a:ea typeface="+mn-ea"/>
                          <a:cs typeface="Sakkal Majalla" panose="02000000000000000000" pitchFamily="2" charset="-78"/>
                        </a:rPr>
                        <a:t>الدولة</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tc>
                  <a:txBody>
                    <a:bodyPr/>
                    <a:lstStyle/>
                    <a:p>
                      <a:pPr algn="ctr" rtl="1">
                        <a:lnSpc>
                          <a:spcPct val="115000"/>
                        </a:lnSpc>
                        <a:spcAft>
                          <a:spcPts val="0"/>
                        </a:spcAft>
                      </a:pPr>
                      <a:r>
                        <a:rPr lang="ar-DZ" sz="1600" b="1" kern="1200">
                          <a:solidFill>
                            <a:srgbClr val="000000"/>
                          </a:solidFill>
                          <a:effectLst/>
                          <a:latin typeface="Sakkal Majalla" panose="02000000000000000000" pitchFamily="2" charset="-78"/>
                          <a:ea typeface="+mn-ea"/>
                          <a:cs typeface="Sakkal Majalla" panose="02000000000000000000" pitchFamily="2" charset="-78"/>
                        </a:rPr>
                        <a:t>الحدث</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extLst>
                  <a:ext uri="{0D108BD9-81ED-4DB2-BD59-A6C34878D82A}">
                    <a16:rowId xmlns:a16="http://schemas.microsoft.com/office/drawing/2014/main" val="10000"/>
                  </a:ext>
                </a:extLst>
              </a:tr>
              <a:tr h="756342">
                <a:tc rowSpan="3">
                  <a:txBody>
                    <a:bodyPr/>
                    <a:lstStyle/>
                    <a:p>
                      <a:pPr marL="71755" marR="71755" algn="ctr" rtl="1">
                        <a:lnSpc>
                          <a:spcPct val="115000"/>
                        </a:lnSpc>
                        <a:spcAft>
                          <a:spcPts val="0"/>
                        </a:spcAft>
                      </a:pPr>
                      <a:r>
                        <a:rPr lang="ar-DZ" sz="1600" b="1" kern="1200">
                          <a:solidFill>
                            <a:srgbClr val="000000"/>
                          </a:solidFill>
                          <a:effectLst/>
                          <a:latin typeface="Sakkal Majalla" panose="02000000000000000000" pitchFamily="2" charset="-78"/>
                          <a:ea typeface="+mn-ea"/>
                          <a:cs typeface="Sakkal Majalla" panose="02000000000000000000" pitchFamily="2" charset="-78"/>
                        </a:rPr>
                        <a:t>مرحلة النشوء</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tc>
                  <a:txBody>
                    <a:bodyPr/>
                    <a:lstStyle/>
                    <a:p>
                      <a:pPr algn="just" rtl="0">
                        <a:lnSpc>
                          <a:spcPct val="115000"/>
                        </a:lnSpc>
                        <a:spcAft>
                          <a:spcPts val="0"/>
                        </a:spcAft>
                      </a:pPr>
                      <a:r>
                        <a:rPr lang="fr-FR" sz="1600" kern="1200">
                          <a:solidFill>
                            <a:srgbClr val="000000"/>
                          </a:solidFill>
                          <a:effectLst/>
                          <a:latin typeface="Sakkal Majalla" panose="02000000000000000000" pitchFamily="2" charset="-78"/>
                          <a:ea typeface="+mn-ea"/>
                          <a:cs typeface="Sakkal Majalla" panose="02000000000000000000" pitchFamily="2" charset="-78"/>
                        </a:rPr>
                        <a:t>1950</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dirty="0">
                          <a:solidFill>
                            <a:srgbClr val="000000"/>
                          </a:solidFill>
                          <a:effectLst/>
                          <a:latin typeface="Sakkal Majalla" panose="02000000000000000000" pitchFamily="2" charset="-78"/>
                          <a:ea typeface="+mn-ea"/>
                          <a:cs typeface="Sakkal Majalla" panose="02000000000000000000" pitchFamily="2" charset="-78"/>
                        </a:rPr>
                        <a:t>اليابان</a:t>
                      </a:r>
                      <a:endParaRPr lang="fr-FR" sz="1600" dirty="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طورت اليابان نظام الذكاء الاقتصادي المرتكز على وزارة التجارة الدولية والصناعة </a:t>
                      </a:r>
                      <a:r>
                        <a:rPr lang="fr-FR" sz="1600" kern="1200">
                          <a:solidFill>
                            <a:srgbClr val="000000"/>
                          </a:solidFill>
                          <a:effectLst/>
                          <a:latin typeface="Sakkal Majalla" panose="02000000000000000000" pitchFamily="2" charset="-78"/>
                          <a:ea typeface="+mn-ea"/>
                          <a:cs typeface="Sakkal Majalla" panose="02000000000000000000" pitchFamily="2" charset="-78"/>
                        </a:rPr>
                        <a:t>(MITI)</a:t>
                      </a:r>
                      <a:r>
                        <a:rPr lang="ar-DZ" sz="1600" kern="1200">
                          <a:solidFill>
                            <a:srgbClr val="000000"/>
                          </a:solidFill>
                          <a:effectLst/>
                          <a:latin typeface="Sakkal Majalla" panose="02000000000000000000" pitchFamily="2" charset="-78"/>
                          <a:ea typeface="+mn-ea"/>
                          <a:cs typeface="Sakkal Majalla" panose="02000000000000000000" pitchFamily="2" charset="-78"/>
                        </a:rPr>
                        <a:t> ومنظمة التجارة الخارجية اليابانية </a:t>
                      </a:r>
                      <a:r>
                        <a:rPr lang="fr-FR" sz="1600" kern="1200">
                          <a:solidFill>
                            <a:srgbClr val="000000"/>
                          </a:solidFill>
                          <a:effectLst/>
                          <a:latin typeface="Sakkal Majalla" panose="02000000000000000000" pitchFamily="2" charset="-78"/>
                          <a:ea typeface="+mn-ea"/>
                          <a:cs typeface="Sakkal Majalla" panose="02000000000000000000" pitchFamily="2" charset="-78"/>
                        </a:rPr>
                        <a:t>(JETRO)</a:t>
                      </a:r>
                      <a:r>
                        <a:rPr lang="ar-DZ" sz="1600" kern="1200">
                          <a:solidFill>
                            <a:srgbClr val="000000"/>
                          </a:solidFill>
                          <a:effectLst/>
                          <a:latin typeface="Sakkal Majalla" panose="02000000000000000000" pitchFamily="2" charset="-78"/>
                          <a:ea typeface="+mn-ea"/>
                          <a:cs typeface="Sakkal Majalla" panose="02000000000000000000" pitchFamily="2" charset="-78"/>
                        </a:rPr>
                        <a:t> من أجل إنعاش اقتصادها.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01"/>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1958</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و م أ</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وضع </a:t>
                      </a:r>
                      <a:r>
                        <a:rPr lang="fr-FR" sz="1600" kern="1200">
                          <a:solidFill>
                            <a:srgbClr val="000000"/>
                          </a:solidFill>
                          <a:effectLst/>
                          <a:latin typeface="Sakkal Majalla" panose="02000000000000000000" pitchFamily="2" charset="-78"/>
                          <a:ea typeface="+mn-ea"/>
                          <a:cs typeface="Sakkal Majalla" panose="02000000000000000000" pitchFamily="2" charset="-78"/>
                        </a:rPr>
                        <a:t>Luhn</a:t>
                      </a:r>
                      <a:r>
                        <a:rPr lang="ar-DZ" sz="1600" kern="1200">
                          <a:solidFill>
                            <a:srgbClr val="000000"/>
                          </a:solidFill>
                          <a:effectLst/>
                          <a:latin typeface="Sakkal Majalla" panose="02000000000000000000" pitchFamily="2" charset="-78"/>
                          <a:ea typeface="+mn-ea"/>
                          <a:cs typeface="Sakkal Majalla" panose="02000000000000000000" pitchFamily="2" charset="-78"/>
                        </a:rPr>
                        <a:t> نظام الذكاء تحت اسم </a:t>
                      </a:r>
                      <a:r>
                        <a:rPr lang="fr-FR" sz="1600" kern="1200">
                          <a:solidFill>
                            <a:srgbClr val="000000"/>
                          </a:solidFill>
                          <a:effectLst/>
                          <a:latin typeface="Sakkal Majalla" panose="02000000000000000000" pitchFamily="2" charset="-78"/>
                          <a:ea typeface="+mn-ea"/>
                          <a:cs typeface="Sakkal Majalla" panose="02000000000000000000" pitchFamily="2" charset="-78"/>
                        </a:rPr>
                        <a:t>Business intelligence system</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extLst>
                  <a:ext uri="{0D108BD9-81ED-4DB2-BD59-A6C34878D82A}">
                    <a16:rowId xmlns:a16="http://schemas.microsoft.com/office/drawing/2014/main" val="10002"/>
                  </a:ext>
                </a:extLst>
              </a:tr>
              <a:tr h="126057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1967</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و م أ</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عرف </a:t>
                      </a:r>
                      <a:r>
                        <a:rPr lang="fr-FR" sz="1600" kern="1200">
                          <a:solidFill>
                            <a:srgbClr val="000000"/>
                          </a:solidFill>
                          <a:effectLst/>
                          <a:latin typeface="Sakkal Majalla" panose="02000000000000000000" pitchFamily="2" charset="-78"/>
                          <a:ea typeface="+mn-ea"/>
                          <a:cs typeface="Sakkal Majalla" panose="02000000000000000000" pitchFamily="2" charset="-78"/>
                        </a:rPr>
                        <a:t>Wilensky </a:t>
                      </a:r>
                      <a:r>
                        <a:rPr lang="ar-DZ" sz="1600" kern="1200">
                          <a:solidFill>
                            <a:srgbClr val="000000"/>
                          </a:solidFill>
                          <a:effectLst/>
                          <a:latin typeface="Sakkal Majalla" panose="02000000000000000000" pitchFamily="2" charset="-78"/>
                          <a:ea typeface="+mn-ea"/>
                          <a:cs typeface="Sakkal Majalla" panose="02000000000000000000" pitchFamily="2" charset="-78"/>
                        </a:rPr>
                        <a:t> سيرورة الذكاء المنظماتي الذي اقترحه </a:t>
                      </a:r>
                      <a:r>
                        <a:rPr lang="fr-FR" sz="1600" kern="1200">
                          <a:solidFill>
                            <a:srgbClr val="000000"/>
                          </a:solidFill>
                          <a:effectLst/>
                          <a:latin typeface="Sakkal Majalla" panose="02000000000000000000" pitchFamily="2" charset="-78"/>
                          <a:ea typeface="+mn-ea"/>
                          <a:cs typeface="Sakkal Majalla" panose="02000000000000000000" pitchFamily="2" charset="-78"/>
                        </a:rPr>
                        <a:t>Luhn</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قام</a:t>
                      </a:r>
                      <a:r>
                        <a:rPr lang="fr-FR" sz="1600" kern="1200">
                          <a:solidFill>
                            <a:srgbClr val="000000"/>
                          </a:solidFill>
                          <a:effectLst/>
                          <a:latin typeface="Sakkal Majalla" panose="02000000000000000000" pitchFamily="2" charset="-78"/>
                          <a:ea typeface="+mn-ea"/>
                          <a:cs typeface="Sakkal Majalla" panose="02000000000000000000" pitchFamily="2" charset="-78"/>
                        </a:rPr>
                        <a:t>Aguilar</a:t>
                      </a:r>
                      <a:r>
                        <a:rPr lang="ar-DZ" sz="1600" kern="1200">
                          <a:solidFill>
                            <a:srgbClr val="000000"/>
                          </a:solidFill>
                          <a:effectLst/>
                          <a:latin typeface="Sakkal Majalla" panose="02000000000000000000" pitchFamily="2" charset="-78"/>
                          <a:ea typeface="+mn-ea"/>
                          <a:cs typeface="Sakkal Majalla" panose="02000000000000000000" pitchFamily="2" charset="-78"/>
                        </a:rPr>
                        <a:t> بتأليف كتاب بعنوان </a:t>
                      </a:r>
                      <a:r>
                        <a:rPr lang="fr-FR" sz="1600" kern="1200">
                          <a:solidFill>
                            <a:srgbClr val="000000"/>
                          </a:solidFill>
                          <a:effectLst/>
                          <a:latin typeface="Sakkal Majalla" panose="02000000000000000000" pitchFamily="2" charset="-78"/>
                          <a:ea typeface="+mn-ea"/>
                          <a:cs typeface="Sakkal Majalla" panose="02000000000000000000" pitchFamily="2" charset="-78"/>
                        </a:rPr>
                        <a:t>Scanning the business environment</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واستعمل مصطلح </a:t>
                      </a:r>
                      <a:r>
                        <a:rPr lang="fr-FR" sz="1600" kern="1200">
                          <a:solidFill>
                            <a:srgbClr val="000000"/>
                          </a:solidFill>
                          <a:effectLst/>
                          <a:latin typeface="Sakkal Majalla" panose="02000000000000000000" pitchFamily="2" charset="-78"/>
                          <a:ea typeface="+mn-ea"/>
                          <a:cs typeface="Sakkal Majalla" panose="02000000000000000000" pitchFamily="2" charset="-78"/>
                        </a:rPr>
                        <a:t>radar</a:t>
                      </a:r>
                      <a:r>
                        <a:rPr lang="ar-DZ" sz="1600" kern="1200">
                          <a:solidFill>
                            <a:srgbClr val="000000"/>
                          </a:solidFill>
                          <a:effectLst/>
                          <a:latin typeface="Sakkal Majalla" panose="02000000000000000000" pitchFamily="2" charset="-78"/>
                          <a:ea typeface="+mn-ea"/>
                          <a:cs typeface="Sakkal Majalla" panose="02000000000000000000" pitchFamily="2" charset="-78"/>
                        </a:rPr>
                        <a:t> من أجل مساعدتها على معرفة الفرص والتهديدات الاستراتيجية. </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03"/>
                  </a:ext>
                </a:extLst>
              </a:tr>
              <a:tr h="756342">
                <a:tc rowSpan="4">
                  <a:txBody>
                    <a:bodyPr/>
                    <a:lstStyle/>
                    <a:p>
                      <a:pPr marL="71755" marR="71755" algn="ctr" rtl="1">
                        <a:lnSpc>
                          <a:spcPct val="115000"/>
                        </a:lnSpc>
                        <a:spcAft>
                          <a:spcPts val="0"/>
                        </a:spcAft>
                      </a:pPr>
                      <a:r>
                        <a:rPr lang="ar-DZ" sz="1600" b="1" kern="1200">
                          <a:solidFill>
                            <a:srgbClr val="000000"/>
                          </a:solidFill>
                          <a:effectLst/>
                          <a:latin typeface="Sakkal Majalla" panose="02000000000000000000" pitchFamily="2" charset="-78"/>
                          <a:ea typeface="+mn-ea"/>
                          <a:cs typeface="Sakkal Majalla" panose="02000000000000000000" pitchFamily="2" charset="-78"/>
                        </a:rPr>
                        <a:t>مرحلة التكوين</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1984</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و م أ</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من خلال الكتاب الذي أصدره </a:t>
                      </a:r>
                      <a:r>
                        <a:rPr lang="fr-FR" sz="1600" kern="1200">
                          <a:solidFill>
                            <a:srgbClr val="000000"/>
                          </a:solidFill>
                          <a:effectLst/>
                          <a:latin typeface="Sakkal Majalla" panose="02000000000000000000" pitchFamily="2" charset="-78"/>
                          <a:ea typeface="+mn-ea"/>
                          <a:cs typeface="Sakkal Majalla" panose="02000000000000000000" pitchFamily="2" charset="-78"/>
                        </a:rPr>
                        <a:t>Aguilar</a:t>
                      </a:r>
                      <a:r>
                        <a:rPr lang="ar-DZ" sz="1600" kern="1200">
                          <a:solidFill>
                            <a:srgbClr val="000000"/>
                          </a:solidFill>
                          <a:effectLst/>
                          <a:latin typeface="Sakkal Majalla" panose="02000000000000000000" pitchFamily="2" charset="-78"/>
                          <a:ea typeface="+mn-ea"/>
                          <a:cs typeface="Sakkal Majalla" panose="02000000000000000000" pitchFamily="2" charset="-78"/>
                        </a:rPr>
                        <a:t> تم التأكيد على ضرورة تطبيق المؤسسة لنظام </a:t>
                      </a:r>
                      <a:r>
                        <a:rPr lang="fr-FR" sz="1600" kern="1200">
                          <a:solidFill>
                            <a:srgbClr val="000000"/>
                          </a:solidFill>
                          <a:effectLst/>
                          <a:latin typeface="Sakkal Majalla" panose="02000000000000000000" pitchFamily="2" charset="-78"/>
                          <a:ea typeface="+mn-ea"/>
                          <a:cs typeface="Sakkal Majalla" panose="02000000000000000000" pitchFamily="2" charset="-78"/>
                        </a:rPr>
                        <a:t>System radar surveilling</a:t>
                      </a:r>
                      <a:r>
                        <a:rPr lang="ar-DZ" sz="1600" kern="1200">
                          <a:solidFill>
                            <a:srgbClr val="000000"/>
                          </a:solidFill>
                          <a:effectLst/>
                          <a:latin typeface="Sakkal Majalla" panose="02000000000000000000" pitchFamily="2" charset="-78"/>
                          <a:ea typeface="+mn-ea"/>
                          <a:cs typeface="Sakkal Majalla" panose="02000000000000000000" pitchFamily="2" charset="-78"/>
                        </a:rPr>
                        <a:t> وأكد بأن الحراسة يجب أن تكون نظامية متواصلة خاصة في المجالات البيئية. </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extLst>
                  <a:ext uri="{0D108BD9-81ED-4DB2-BD59-A6C34878D82A}">
                    <a16:rowId xmlns:a16="http://schemas.microsoft.com/office/drawing/2014/main" val="10004"/>
                  </a:ext>
                </a:extLst>
              </a:tr>
              <a:tr h="504228">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نهاية 80</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 </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ظهر مصطلح </a:t>
                      </a:r>
                      <a:r>
                        <a:rPr lang="fr-FR" sz="1600" kern="1200">
                          <a:solidFill>
                            <a:srgbClr val="000000"/>
                          </a:solidFill>
                          <a:effectLst/>
                          <a:latin typeface="Sakkal Majalla" panose="02000000000000000000" pitchFamily="2" charset="-78"/>
                          <a:ea typeface="+mn-ea"/>
                          <a:cs typeface="Sakkal Majalla" panose="02000000000000000000" pitchFamily="2" charset="-78"/>
                        </a:rPr>
                        <a:t>Compététive intélligence</a:t>
                      </a:r>
                      <a:r>
                        <a:rPr lang="ar-DZ" sz="1600" kern="1200">
                          <a:solidFill>
                            <a:srgbClr val="000000"/>
                          </a:solidFill>
                          <a:effectLst/>
                          <a:latin typeface="Sakkal Majalla" panose="02000000000000000000" pitchFamily="2" charset="-78"/>
                          <a:ea typeface="+mn-ea"/>
                          <a:cs typeface="Sakkal Majalla" panose="02000000000000000000" pitchFamily="2" charset="-78"/>
                        </a:rPr>
                        <a:t> في فرنسا، ونجحت كل من مفاهيم الحراسة، اليقظة الاستراتيجية، الذكاء الاقتصادي.</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05"/>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1990</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ظهور مفهوم الذكاء الاقتصادي.</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extLst>
                  <a:ext uri="{0D108BD9-81ED-4DB2-BD59-A6C34878D82A}">
                    <a16:rowId xmlns:a16="http://schemas.microsoft.com/office/drawing/2014/main" val="10006"/>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1992</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الترسيخ الرسمي لنظام الذكاء الاقتصادي.</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07"/>
                  </a:ext>
                </a:extLst>
              </a:tr>
              <a:tr h="504228">
                <a:tc rowSpan="6">
                  <a:txBody>
                    <a:bodyPr/>
                    <a:lstStyle/>
                    <a:p>
                      <a:pPr marL="71755" marR="71755" algn="ctr" rtl="1">
                        <a:lnSpc>
                          <a:spcPct val="115000"/>
                        </a:lnSpc>
                        <a:spcAft>
                          <a:spcPts val="0"/>
                        </a:spcAft>
                      </a:pPr>
                      <a:r>
                        <a:rPr lang="ar-DZ" sz="1600" b="1" kern="1200">
                          <a:solidFill>
                            <a:srgbClr val="000000"/>
                          </a:solidFill>
                          <a:effectLst/>
                          <a:latin typeface="Sakkal Majalla" panose="02000000000000000000" pitchFamily="2" charset="-78"/>
                          <a:ea typeface="+mn-ea"/>
                          <a:cs typeface="Sakkal Majalla" panose="02000000000000000000" pitchFamily="2" charset="-78"/>
                        </a:rPr>
                        <a:t>مرحلة التوحيد</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79646"/>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1994</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أول تعريف عملي للذكاء الاقتصادي من خلال تقرير المحافظة العامة للتخطيط.</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extLst>
                  <a:ext uri="{0D108BD9-81ED-4DB2-BD59-A6C34878D82A}">
                    <a16:rowId xmlns:a16="http://schemas.microsoft.com/office/drawing/2014/main" val="10008"/>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1995</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تأسيس لجنة التنافسية والأمن الاقتصادي.</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09"/>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2002</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تحرير تقرير حول الذكاء الاقتصادي</a:t>
                      </a:r>
                      <a:r>
                        <a:rPr lang="ar-DZ" sz="1600" b="1" kern="1200">
                          <a:solidFill>
                            <a:srgbClr val="000000"/>
                          </a:solidFill>
                          <a:effectLst/>
                          <a:latin typeface="Sakkal Majalla" panose="02000000000000000000" pitchFamily="2" charset="-78"/>
                          <a:ea typeface="+mn-ea"/>
                          <a:cs typeface="Sakkal Majalla" panose="02000000000000000000" pitchFamily="2" charset="-78"/>
                        </a:rPr>
                        <a:t>.</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extLst>
                  <a:ext uri="{0D108BD9-81ED-4DB2-BD59-A6C34878D82A}">
                    <a16:rowId xmlns:a16="http://schemas.microsoft.com/office/drawing/2014/main" val="10010"/>
                  </a:ext>
                </a:extLst>
              </a:tr>
              <a:tr h="504228">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2003</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نشر تقرير حول الذكاء الاقتصادي والتنافسية.</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تعيين مسؤول أعلى للذكاء الاقتصادي.</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11"/>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2005</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تعميم جهاز الذكاء الاقتصادي على المستوى الإقليمي. </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DE9D9"/>
                    </a:solidFill>
                  </a:tcPr>
                </a:tc>
                <a:extLst>
                  <a:ext uri="{0D108BD9-81ED-4DB2-BD59-A6C34878D82A}">
                    <a16:rowId xmlns:a16="http://schemas.microsoft.com/office/drawing/2014/main" val="10012"/>
                  </a:ext>
                </a:extLst>
              </a:tr>
              <a:tr h="366820">
                <a:tc vMerge="1">
                  <a:txBody>
                    <a:bodyPr/>
                    <a:lstStyle/>
                    <a:p>
                      <a:endParaRPr lang="fr-FR"/>
                    </a:p>
                  </a:txBody>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2009</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a:solidFill>
                            <a:srgbClr val="000000"/>
                          </a:solidFill>
                          <a:effectLst/>
                          <a:latin typeface="Sakkal Majalla" panose="02000000000000000000" pitchFamily="2" charset="-78"/>
                          <a:ea typeface="+mn-ea"/>
                          <a:cs typeface="Sakkal Majalla" panose="02000000000000000000" pitchFamily="2" charset="-78"/>
                        </a:rPr>
                        <a:t>فرنسا</a:t>
                      </a:r>
                      <a:endParaRPr lang="fr-FR" sz="160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tc>
                  <a:txBody>
                    <a:bodyPr/>
                    <a:lstStyle/>
                    <a:p>
                      <a:pPr algn="just" rtl="1">
                        <a:lnSpc>
                          <a:spcPct val="115000"/>
                        </a:lnSpc>
                        <a:spcAft>
                          <a:spcPts val="0"/>
                        </a:spcAft>
                      </a:pPr>
                      <a:r>
                        <a:rPr lang="ar-DZ" sz="1600" kern="1200" dirty="0">
                          <a:solidFill>
                            <a:srgbClr val="000000"/>
                          </a:solidFill>
                          <a:effectLst/>
                          <a:latin typeface="Sakkal Majalla" panose="02000000000000000000" pitchFamily="2" charset="-78"/>
                          <a:ea typeface="+mn-ea"/>
                          <a:cs typeface="Sakkal Majalla" panose="02000000000000000000" pitchFamily="2" charset="-78"/>
                        </a:rPr>
                        <a:t>إطلاق المديرية المركزية للمعلومات الخارجية.</a:t>
                      </a:r>
                      <a:endParaRPr lang="fr-FR" sz="1600" dirty="0">
                        <a:effectLst/>
                        <a:latin typeface="Sakkal Majalla" panose="02000000000000000000" pitchFamily="2" charset="-78"/>
                        <a:ea typeface="Calibri" panose="020F0502020204030204" pitchFamily="34" charset="0"/>
                        <a:cs typeface="Sakkal Majalla" panose="02000000000000000000" pitchFamily="2" charset="-78"/>
                      </a:endParaRPr>
                    </a:p>
                  </a:txBody>
                  <a:tcPr marL="21153" marR="21153"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D4B4"/>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113105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279576" y="764704"/>
            <a:ext cx="7992888" cy="2308324"/>
          </a:xfrm>
          <a:prstGeom prst="rect">
            <a:avLst/>
          </a:prstGeom>
          <a:noFill/>
        </p:spPr>
        <p:txBody>
          <a:bodyPr wrap="square" rtlCol="1">
            <a:spAutoFit/>
          </a:bodyPr>
          <a:lstStyle/>
          <a:p>
            <a:pPr algn="r" rtl="1"/>
            <a:r>
              <a:rPr lang="ar-DZ" dirty="0"/>
              <a:t>3. </a:t>
            </a:r>
            <a:r>
              <a:rPr lang="ar-DZ" sz="2400" b="1" dirty="0">
                <a:latin typeface="Sakkal Majalla" panose="02000000000000000000" pitchFamily="2" charset="-78"/>
                <a:cs typeface="Sakkal Majalla" panose="02000000000000000000" pitchFamily="2" charset="-78"/>
              </a:rPr>
              <a:t>خصائص الذكاء الاقتصادي: من أهم خصائصه ما يلي:</a:t>
            </a:r>
          </a:p>
          <a:p>
            <a:pPr marL="342900" indent="-342900" algn="just" rtl="1">
              <a:buFontTx/>
              <a:buChar char="-"/>
            </a:pPr>
            <a:r>
              <a:rPr lang="ar-DZ" sz="2400" dirty="0">
                <a:latin typeface="Sakkal Majalla" panose="02000000000000000000" pitchFamily="2" charset="-78"/>
                <a:cs typeface="Sakkal Majalla" panose="02000000000000000000" pitchFamily="2" charset="-78"/>
              </a:rPr>
              <a:t>السرية في نشر المعلومات و الحصول عليها بطرق شرعية؛</a:t>
            </a:r>
          </a:p>
          <a:p>
            <a:pPr marL="342900" indent="-342900" algn="just" rtl="1">
              <a:buFontTx/>
              <a:buChar char="-"/>
            </a:pPr>
            <a:r>
              <a:rPr lang="ar-DZ" sz="2400" dirty="0">
                <a:latin typeface="Sakkal Majalla" panose="02000000000000000000" pitchFamily="2" charset="-78"/>
                <a:cs typeface="Sakkal Majalla" panose="02000000000000000000" pitchFamily="2" charset="-78"/>
              </a:rPr>
              <a:t>إدماج المعارف العلمية، التقنية، الاقتصادية و القانونية؛</a:t>
            </a:r>
          </a:p>
          <a:p>
            <a:pPr marL="342900" indent="-342900" algn="just" rtl="1">
              <a:buFontTx/>
              <a:buChar char="-"/>
            </a:pPr>
            <a:r>
              <a:rPr lang="ar-DZ" sz="2400" dirty="0">
                <a:latin typeface="Sakkal Majalla" panose="02000000000000000000" pitchFamily="2" charset="-78"/>
                <a:cs typeface="Sakkal Majalla" panose="02000000000000000000" pitchFamily="2" charset="-78"/>
              </a:rPr>
              <a:t>وجود علاقات قوية بين المؤسسات، الجامعات، الإدارات المركزية و الإقليمية؛</a:t>
            </a:r>
          </a:p>
          <a:p>
            <a:pPr marL="342900" indent="-342900" algn="just" rtl="1">
              <a:buFontTx/>
              <a:buChar char="-"/>
            </a:pPr>
            <a:r>
              <a:rPr lang="ar-DZ" sz="2400" dirty="0">
                <a:latin typeface="Sakkal Majalla" panose="02000000000000000000" pitchFamily="2" charset="-78"/>
                <a:cs typeface="Sakkal Majalla" panose="02000000000000000000" pitchFamily="2" charset="-78"/>
              </a:rPr>
              <a:t>إرادة قوية لتنسيق جهود الأعوان الاقتصاديين؛</a:t>
            </a:r>
          </a:p>
          <a:p>
            <a:pPr marL="342900" indent="-342900" algn="just" rtl="1">
              <a:buFontTx/>
              <a:buChar char="-"/>
            </a:pPr>
            <a:r>
              <a:rPr lang="ar-DZ" sz="2400" dirty="0">
                <a:latin typeface="Sakkal Majalla" panose="02000000000000000000" pitchFamily="2" charset="-78"/>
                <a:cs typeface="Sakkal Majalla" panose="02000000000000000000" pitchFamily="2" charset="-78"/>
              </a:rPr>
              <a:t>الاستغلال الاستراتيجي و التكتيكي للمعلومات ذات المزايا التنافسية في اتخاذ القرارات.</a:t>
            </a:r>
          </a:p>
        </p:txBody>
      </p:sp>
      <p:sp>
        <p:nvSpPr>
          <p:cNvPr id="7" name="ZoneTexte 6"/>
          <p:cNvSpPr txBox="1"/>
          <p:nvPr/>
        </p:nvSpPr>
        <p:spPr>
          <a:xfrm>
            <a:off x="2423592" y="3284984"/>
            <a:ext cx="7848872" cy="738664"/>
          </a:xfrm>
          <a:prstGeom prst="rect">
            <a:avLst/>
          </a:prstGeom>
          <a:noFill/>
        </p:spPr>
        <p:txBody>
          <a:bodyPr wrap="square" rtlCol="1">
            <a:spAutoFit/>
          </a:bodyPr>
          <a:lstStyle/>
          <a:p>
            <a:pPr algn="r" rtl="1"/>
            <a:r>
              <a:rPr lang="ar-DZ" dirty="0"/>
              <a:t>4. </a:t>
            </a:r>
            <a:r>
              <a:rPr lang="ar-DZ" sz="2400" b="1" dirty="0">
                <a:latin typeface="Sakkal Majalla" panose="02000000000000000000" pitchFamily="2" charset="-78"/>
                <a:cs typeface="Sakkal Majalla" panose="02000000000000000000" pitchFamily="2" charset="-78"/>
              </a:rPr>
              <a:t>عناصر الذكاء الاقتصادي: </a:t>
            </a:r>
          </a:p>
          <a:p>
            <a:pPr algn="r" rtl="1"/>
            <a:endParaRPr lang="ar-DZ" dirty="0"/>
          </a:p>
        </p:txBody>
      </p:sp>
      <p:graphicFrame>
        <p:nvGraphicFramePr>
          <p:cNvPr id="11" name="Diagramme 10"/>
          <p:cNvGraphicFramePr/>
          <p:nvPr/>
        </p:nvGraphicFramePr>
        <p:xfrm>
          <a:off x="3503712" y="3073028"/>
          <a:ext cx="5591944" cy="3524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8842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in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inVertic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arn(inVertical)">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arn(inVertical)">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fade">
                                      <p:cBhvr>
                                        <p:cTn id="37" dur="1000"/>
                                        <p:tgtEl>
                                          <p:spTgt spid="7">
                                            <p:txEl>
                                              <p:pRg st="0" end="0"/>
                                            </p:txEl>
                                          </p:spTgt>
                                        </p:tgtEl>
                                      </p:cBhvr>
                                    </p:animEffect>
                                    <p:anim calcmode="lin" valueType="num">
                                      <p:cBhvr>
                                        <p:cTn id="3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barn(inVertical)">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9387697" y="491132"/>
            <a:ext cx="977449" cy="977449"/>
            <a:chOff x="2307247" y="348"/>
            <a:chExt cx="977449" cy="977449"/>
          </a:xfrm>
        </p:grpSpPr>
        <p:sp>
          <p:nvSpPr>
            <p:cNvPr id="5" name="Ellipse 4"/>
            <p:cNvSpPr/>
            <p:nvPr/>
          </p:nvSpPr>
          <p:spPr>
            <a:xfrm>
              <a:off x="2307247" y="348"/>
              <a:ext cx="977449" cy="977449"/>
            </a:xfrm>
            <a:prstGeom prst="ellipse">
              <a:avLst/>
            </a:prstGeom>
          </p:spPr>
          <p:style>
            <a:lnRef idx="2">
              <a:schemeClr val="lt1">
                <a:hueOff val="0"/>
                <a:satOff val="0"/>
                <a:lumOff val="0"/>
                <a:alphaOff val="0"/>
              </a:schemeClr>
            </a:lnRef>
            <a:fillRef idx="1">
              <a:schemeClr val="accent3">
                <a:alpha val="50000"/>
                <a:hueOff val="-284339"/>
                <a:satOff val="-1172"/>
                <a:lumOff val="-246"/>
                <a:alphaOff val="0"/>
              </a:schemeClr>
            </a:fillRef>
            <a:effectRef idx="0">
              <a:schemeClr val="accent3">
                <a:alpha val="50000"/>
                <a:hueOff val="-284339"/>
                <a:satOff val="-1172"/>
                <a:lumOff val="-246"/>
                <a:alphaOff val="0"/>
              </a:schemeClr>
            </a:effectRef>
            <a:fontRef idx="minor">
              <a:schemeClr val="tx1"/>
            </a:fontRef>
          </p:style>
        </p:sp>
        <p:sp>
          <p:nvSpPr>
            <p:cNvPr id="6" name="Ellipse 4"/>
            <p:cNvSpPr/>
            <p:nvPr/>
          </p:nvSpPr>
          <p:spPr>
            <a:xfrm>
              <a:off x="2450391" y="143492"/>
              <a:ext cx="691161" cy="691161"/>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21590" tIns="21590" rIns="21590" bIns="21590" numCol="1" spcCol="1270" anchor="ctr" anchorCtr="0">
              <a:noAutofit/>
            </a:bodyPr>
            <a:lstStyle/>
            <a:p>
              <a:pPr algn="ctr" defTabSz="755650" rtl="1">
                <a:lnSpc>
                  <a:spcPct val="90000"/>
                </a:lnSpc>
                <a:spcBef>
                  <a:spcPct val="0"/>
                </a:spcBef>
                <a:spcAft>
                  <a:spcPct val="35000"/>
                </a:spcAft>
              </a:pPr>
              <a:r>
                <a:rPr lang="ar-DZ" sz="2400" b="1" dirty="0">
                  <a:latin typeface="Sakkal Majalla" panose="02000000000000000000" pitchFamily="2" charset="-78"/>
                  <a:cs typeface="Sakkal Majalla" panose="02000000000000000000" pitchFamily="2" charset="-78"/>
                </a:rPr>
                <a:t>اليقظة</a:t>
              </a:r>
              <a:endParaRPr lang="ar-DZ" sz="1700" b="1" dirty="0">
                <a:latin typeface="Sakkal Majalla" panose="02000000000000000000" pitchFamily="2" charset="-78"/>
                <a:cs typeface="Sakkal Majalla" panose="02000000000000000000" pitchFamily="2" charset="-78"/>
              </a:endParaRPr>
            </a:p>
          </p:txBody>
        </p:sp>
      </p:grpSp>
      <p:sp>
        <p:nvSpPr>
          <p:cNvPr id="8" name="ZoneTexte 7"/>
          <p:cNvSpPr txBox="1"/>
          <p:nvPr/>
        </p:nvSpPr>
        <p:spPr>
          <a:xfrm>
            <a:off x="2428085" y="1343715"/>
            <a:ext cx="7128792" cy="830997"/>
          </a:xfrm>
          <a:prstGeom prst="rect">
            <a:avLst/>
          </a:prstGeom>
          <a:noFill/>
        </p:spPr>
        <p:txBody>
          <a:bodyPr wrap="square" rtlCol="1">
            <a:spAutoFit/>
          </a:bodyPr>
          <a:lstStyle/>
          <a:p>
            <a:pPr algn="just" rtl="1"/>
            <a:r>
              <a:rPr lang="ar-DZ" sz="2400" dirty="0">
                <a:latin typeface="Sakkal Majalla" panose="02000000000000000000" pitchFamily="2" charset="-78"/>
                <a:cs typeface="Sakkal Majalla" panose="02000000000000000000" pitchFamily="2" charset="-78"/>
              </a:rPr>
              <a:t>وتكمن في ملاحظة وتحليل كل ما يحدث في محيط المؤسسة من أجل تسهيل عملية اتخاذ القرار وتفعيله.</a:t>
            </a:r>
          </a:p>
        </p:txBody>
      </p:sp>
      <p:grpSp>
        <p:nvGrpSpPr>
          <p:cNvPr id="9" name="Groupe 8"/>
          <p:cNvGrpSpPr/>
          <p:nvPr/>
        </p:nvGrpSpPr>
        <p:grpSpPr>
          <a:xfrm>
            <a:off x="9344502" y="2105343"/>
            <a:ext cx="977449" cy="977449"/>
            <a:chOff x="3580335" y="1273437"/>
            <a:chExt cx="977449" cy="977449"/>
          </a:xfrm>
        </p:grpSpPr>
        <p:sp>
          <p:nvSpPr>
            <p:cNvPr id="10" name="Ellipse 9"/>
            <p:cNvSpPr/>
            <p:nvPr/>
          </p:nvSpPr>
          <p:spPr>
            <a:xfrm>
              <a:off x="3580335" y="1273437"/>
              <a:ext cx="977449" cy="977449"/>
            </a:xfrm>
            <a:prstGeom prst="ellipse">
              <a:avLst/>
            </a:prstGeom>
          </p:spPr>
          <p:style>
            <a:lnRef idx="2">
              <a:schemeClr val="lt1">
                <a:hueOff val="0"/>
                <a:satOff val="0"/>
                <a:lumOff val="0"/>
                <a:alphaOff val="0"/>
              </a:schemeClr>
            </a:lnRef>
            <a:fillRef idx="1">
              <a:schemeClr val="accent3">
                <a:alpha val="50000"/>
                <a:hueOff val="-568678"/>
                <a:satOff val="-2344"/>
                <a:lumOff val="-491"/>
                <a:alphaOff val="0"/>
              </a:schemeClr>
            </a:fillRef>
            <a:effectRef idx="0">
              <a:schemeClr val="accent3">
                <a:alpha val="50000"/>
                <a:hueOff val="-568678"/>
                <a:satOff val="-2344"/>
                <a:lumOff val="-491"/>
                <a:alphaOff val="0"/>
              </a:schemeClr>
            </a:effectRef>
            <a:fontRef idx="minor">
              <a:schemeClr val="tx1"/>
            </a:fontRef>
          </p:style>
        </p:sp>
        <p:sp>
          <p:nvSpPr>
            <p:cNvPr id="11" name="Ellipse 4"/>
            <p:cNvSpPr/>
            <p:nvPr/>
          </p:nvSpPr>
          <p:spPr>
            <a:xfrm>
              <a:off x="3723479" y="1416581"/>
              <a:ext cx="691161" cy="691161"/>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21590" tIns="21590" rIns="21590" bIns="21590" numCol="1" spcCol="1270" anchor="ctr" anchorCtr="0">
              <a:noAutofit/>
            </a:bodyPr>
            <a:lstStyle/>
            <a:p>
              <a:pPr algn="ctr" defTabSz="755650" rtl="1">
                <a:lnSpc>
                  <a:spcPct val="90000"/>
                </a:lnSpc>
                <a:spcBef>
                  <a:spcPct val="0"/>
                </a:spcBef>
                <a:spcAft>
                  <a:spcPct val="35000"/>
                </a:spcAft>
              </a:pPr>
              <a:r>
                <a:rPr lang="ar-DZ" sz="2000" b="1" dirty="0">
                  <a:latin typeface="Sakkal Majalla" panose="02000000000000000000" pitchFamily="2" charset="-78"/>
                  <a:cs typeface="Sakkal Majalla" panose="02000000000000000000" pitchFamily="2" charset="-78"/>
                </a:rPr>
                <a:t>الاتصال والأمن</a:t>
              </a:r>
            </a:p>
          </p:txBody>
        </p:sp>
      </p:grpSp>
      <p:sp>
        <p:nvSpPr>
          <p:cNvPr id="13" name="ZoneTexte 12"/>
          <p:cNvSpPr txBox="1"/>
          <p:nvPr/>
        </p:nvSpPr>
        <p:spPr>
          <a:xfrm>
            <a:off x="2289583" y="2780678"/>
            <a:ext cx="7128792" cy="830997"/>
          </a:xfrm>
          <a:prstGeom prst="rect">
            <a:avLst/>
          </a:prstGeom>
          <a:noFill/>
        </p:spPr>
        <p:txBody>
          <a:bodyPr wrap="square" rtlCol="1">
            <a:spAutoFit/>
          </a:bodyPr>
          <a:lstStyle/>
          <a:p>
            <a:pPr algn="r" rtl="1"/>
            <a:r>
              <a:rPr lang="ar-DZ" sz="2400" dirty="0">
                <a:latin typeface="Sakkal Majalla" panose="02000000000000000000" pitchFamily="2" charset="-78"/>
                <a:cs typeface="Sakkal Majalla" panose="02000000000000000000" pitchFamily="2" charset="-78"/>
              </a:rPr>
              <a:t>بمعنى التحضير والتحسب ضد يقظة الآخرين إضافة إلى تزويد العمال بالمعارف اللازمة وتوضيح مضمون الحوارات الداخلية.</a:t>
            </a:r>
          </a:p>
        </p:txBody>
      </p:sp>
      <p:grpSp>
        <p:nvGrpSpPr>
          <p:cNvPr id="14" name="Groupe 13"/>
          <p:cNvGrpSpPr/>
          <p:nvPr/>
        </p:nvGrpSpPr>
        <p:grpSpPr>
          <a:xfrm>
            <a:off x="9261144" y="3522418"/>
            <a:ext cx="977449" cy="977449"/>
            <a:chOff x="2307247" y="2546525"/>
            <a:chExt cx="977449" cy="977449"/>
          </a:xfrm>
        </p:grpSpPr>
        <p:sp>
          <p:nvSpPr>
            <p:cNvPr id="15" name="Ellipse 14"/>
            <p:cNvSpPr/>
            <p:nvPr/>
          </p:nvSpPr>
          <p:spPr>
            <a:xfrm>
              <a:off x="2307247" y="2546525"/>
              <a:ext cx="977449" cy="977449"/>
            </a:xfrm>
            <a:prstGeom prst="ellipse">
              <a:avLst/>
            </a:prstGeom>
          </p:spPr>
          <p:style>
            <a:lnRef idx="2">
              <a:schemeClr val="lt1">
                <a:hueOff val="0"/>
                <a:satOff val="0"/>
                <a:lumOff val="0"/>
                <a:alphaOff val="0"/>
              </a:schemeClr>
            </a:lnRef>
            <a:fillRef idx="1">
              <a:schemeClr val="accent3">
                <a:alpha val="50000"/>
                <a:hueOff val="-853018"/>
                <a:satOff val="-3517"/>
                <a:lumOff val="-737"/>
                <a:alphaOff val="0"/>
              </a:schemeClr>
            </a:fillRef>
            <a:effectRef idx="0">
              <a:schemeClr val="accent3">
                <a:alpha val="50000"/>
                <a:hueOff val="-853018"/>
                <a:satOff val="-3517"/>
                <a:lumOff val="-737"/>
                <a:alphaOff val="0"/>
              </a:schemeClr>
            </a:effectRef>
            <a:fontRef idx="minor">
              <a:schemeClr val="tx1"/>
            </a:fontRef>
          </p:style>
        </p:sp>
        <p:sp>
          <p:nvSpPr>
            <p:cNvPr id="16" name="Ellipse 4"/>
            <p:cNvSpPr/>
            <p:nvPr/>
          </p:nvSpPr>
          <p:spPr>
            <a:xfrm>
              <a:off x="2450391" y="2689669"/>
              <a:ext cx="691161" cy="691161"/>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22860" tIns="22860" rIns="22860" bIns="22860" numCol="1" spcCol="1270" anchor="ctr" anchorCtr="0">
              <a:noAutofit/>
            </a:bodyPr>
            <a:lstStyle/>
            <a:p>
              <a:pPr algn="ctr" defTabSz="800100" rtl="1">
                <a:lnSpc>
                  <a:spcPct val="90000"/>
                </a:lnSpc>
                <a:spcBef>
                  <a:spcPct val="0"/>
                </a:spcBef>
                <a:spcAft>
                  <a:spcPct val="35000"/>
                </a:spcAft>
              </a:pPr>
              <a:r>
                <a:rPr lang="ar-DZ" sz="2400" b="1" dirty="0">
                  <a:latin typeface="Sakkal Majalla" panose="02000000000000000000" pitchFamily="2" charset="-78"/>
                  <a:cs typeface="Sakkal Majalla" panose="02000000000000000000" pitchFamily="2" charset="-78"/>
                </a:rPr>
                <a:t>التأثير</a:t>
              </a:r>
            </a:p>
          </p:txBody>
        </p:sp>
      </p:grpSp>
      <p:sp>
        <p:nvSpPr>
          <p:cNvPr id="17" name="ZoneTexte 16"/>
          <p:cNvSpPr txBox="1"/>
          <p:nvPr/>
        </p:nvSpPr>
        <p:spPr>
          <a:xfrm>
            <a:off x="2621075" y="4356722"/>
            <a:ext cx="7128792" cy="830997"/>
          </a:xfrm>
          <a:prstGeom prst="rect">
            <a:avLst/>
          </a:prstGeom>
          <a:noFill/>
        </p:spPr>
        <p:txBody>
          <a:bodyPr wrap="square" rtlCol="1">
            <a:spAutoFit/>
          </a:bodyPr>
          <a:lstStyle/>
          <a:p>
            <a:pPr algn="just" rtl="1"/>
            <a:r>
              <a:rPr lang="ar-DZ" sz="2400" dirty="0">
                <a:latin typeface="Sakkal Majalla" panose="02000000000000000000" pitchFamily="2" charset="-78"/>
                <a:cs typeface="Sakkal Majalla" panose="02000000000000000000" pitchFamily="2" charset="-78"/>
              </a:rPr>
              <a:t>معرفة المعلومات التي هي في محيط المؤسسة من أجل اتخاذ القرار الناجح الذي يكون له دور وتأثير على هذا المحيط</a:t>
            </a:r>
          </a:p>
        </p:txBody>
      </p:sp>
      <p:grpSp>
        <p:nvGrpSpPr>
          <p:cNvPr id="18" name="Groupe 17"/>
          <p:cNvGrpSpPr/>
          <p:nvPr/>
        </p:nvGrpSpPr>
        <p:grpSpPr>
          <a:xfrm>
            <a:off x="9344500" y="4915364"/>
            <a:ext cx="977449" cy="977449"/>
            <a:chOff x="1034158" y="1273437"/>
            <a:chExt cx="977449" cy="977449"/>
          </a:xfrm>
        </p:grpSpPr>
        <p:sp>
          <p:nvSpPr>
            <p:cNvPr id="19" name="Ellipse 18"/>
            <p:cNvSpPr/>
            <p:nvPr/>
          </p:nvSpPr>
          <p:spPr>
            <a:xfrm>
              <a:off x="1034158" y="1273437"/>
              <a:ext cx="977449" cy="977449"/>
            </a:xfrm>
            <a:prstGeom prst="ellipse">
              <a:avLst/>
            </a:prstGeom>
          </p:spPr>
          <p:style>
            <a:lnRef idx="2">
              <a:schemeClr val="lt1">
                <a:hueOff val="0"/>
                <a:satOff val="0"/>
                <a:lumOff val="0"/>
                <a:alphaOff val="0"/>
              </a:schemeClr>
            </a:lnRef>
            <a:fillRef idx="1">
              <a:schemeClr val="accent3">
                <a:alpha val="50000"/>
                <a:hueOff val="-1137357"/>
                <a:satOff val="-4689"/>
                <a:lumOff val="-983"/>
                <a:alphaOff val="0"/>
              </a:schemeClr>
            </a:fillRef>
            <a:effectRef idx="0">
              <a:schemeClr val="accent3">
                <a:alpha val="50000"/>
                <a:hueOff val="-1137357"/>
                <a:satOff val="-4689"/>
                <a:lumOff val="-983"/>
                <a:alphaOff val="0"/>
              </a:schemeClr>
            </a:effectRef>
            <a:fontRef idx="minor">
              <a:schemeClr val="tx1"/>
            </a:fontRef>
          </p:style>
        </p:sp>
        <p:sp>
          <p:nvSpPr>
            <p:cNvPr id="20" name="Ellipse 4"/>
            <p:cNvSpPr/>
            <p:nvPr/>
          </p:nvSpPr>
          <p:spPr>
            <a:xfrm>
              <a:off x="1177302" y="1416581"/>
              <a:ext cx="691161" cy="691161"/>
            </a:xfrm>
            <a:prstGeom prst="rect">
              <a:avLst/>
            </a:prstGeom>
          </p:spPr>
          <p:style>
            <a:lnRef idx="0">
              <a:scrgbClr r="0" g="0" b="0"/>
            </a:lnRef>
            <a:fillRef idx="0">
              <a:scrgbClr r="0" g="0" b="0"/>
            </a:fillRef>
            <a:effectRef idx="0">
              <a:scrgbClr r="0" g="0" b="0"/>
            </a:effectRef>
            <a:fontRef idx="minor">
              <a:schemeClr val="tx1"/>
            </a:fontRef>
          </p:style>
          <p:txBody>
            <a:bodyPr spcFirstLastPara="0" vert="horz" wrap="square" lIns="21590" tIns="21590" rIns="21590" bIns="21590" numCol="1" spcCol="1270" anchor="ctr" anchorCtr="0">
              <a:noAutofit/>
            </a:bodyPr>
            <a:lstStyle/>
            <a:p>
              <a:pPr algn="ctr" defTabSz="755650" rtl="1">
                <a:lnSpc>
                  <a:spcPct val="90000"/>
                </a:lnSpc>
                <a:spcBef>
                  <a:spcPct val="0"/>
                </a:spcBef>
                <a:spcAft>
                  <a:spcPct val="35000"/>
                </a:spcAft>
              </a:pPr>
              <a:r>
                <a:rPr lang="ar-DZ" sz="1600" b="1" dirty="0">
                  <a:latin typeface="Sakkal Majalla" panose="02000000000000000000" pitchFamily="2" charset="-78"/>
                  <a:cs typeface="Sakkal Majalla" panose="02000000000000000000" pitchFamily="2" charset="-78"/>
                </a:rPr>
                <a:t>التنافسية</a:t>
              </a:r>
            </a:p>
          </p:txBody>
        </p:sp>
      </p:grpSp>
      <p:sp>
        <p:nvSpPr>
          <p:cNvPr id="22" name="ZoneTexte 21"/>
          <p:cNvSpPr txBox="1"/>
          <p:nvPr/>
        </p:nvSpPr>
        <p:spPr>
          <a:xfrm>
            <a:off x="2428085" y="5657672"/>
            <a:ext cx="7314886" cy="1200329"/>
          </a:xfrm>
          <a:prstGeom prst="rect">
            <a:avLst/>
          </a:prstGeom>
          <a:noFill/>
        </p:spPr>
        <p:txBody>
          <a:bodyPr wrap="square" rtlCol="1">
            <a:spAutoFit/>
          </a:bodyPr>
          <a:lstStyle/>
          <a:p>
            <a:pPr algn="just" rtl="1"/>
            <a:r>
              <a:rPr lang="ar-DZ" sz="2400" dirty="0">
                <a:latin typeface="Sakkal Majalla" panose="02000000000000000000" pitchFamily="2" charset="-78"/>
                <a:cs typeface="Sakkal Majalla" panose="02000000000000000000" pitchFamily="2" charset="-78"/>
              </a:rPr>
              <a:t>و تعتمد على عمليات البحث و التطوير و تسمح للمؤسسات بتعقب الفرص و الحصول على الأسواق في العالم عن طريق تجميع الخبرات و المعلومات العامة والخاصة</a:t>
            </a:r>
          </a:p>
        </p:txBody>
      </p:sp>
    </p:spTree>
    <p:extLst>
      <p:ext uri="{BB962C8B-B14F-4D97-AF65-F5344CB8AC3E}">
        <p14:creationId xmlns:p14="http://schemas.microsoft.com/office/powerpoint/2010/main" val="72221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arn(inVertical)">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down)">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barn(inVertical)">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7"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35560" y="548681"/>
            <a:ext cx="8064896" cy="5109091"/>
          </a:xfrm>
          <a:prstGeom prst="rect">
            <a:avLst/>
          </a:prstGeom>
          <a:noFill/>
        </p:spPr>
        <p:txBody>
          <a:bodyPr wrap="square" rtlCol="0">
            <a:spAutoFit/>
          </a:bodyPr>
          <a:lstStyle/>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5. مراحل الذكاء الاقتصادي </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pPr>
            <a:r>
              <a:rPr lang="ar-DZ" sz="2400" dirty="0">
                <a:solidFill>
                  <a:srgbClr val="000000"/>
                </a:solidFill>
                <a:latin typeface="Sakkal Majalla" panose="02000000000000000000" pitchFamily="2" charset="-78"/>
                <a:cs typeface="Sakkal Majalla" panose="02000000000000000000" pitchFamily="2" charset="-78"/>
              </a:rPr>
              <a:t>    من أجل التطرق إلى مراحل الذكاء الاقتصادي ارتأينا أن نعتمد على ما جاء به الكاتب الشهير </a:t>
            </a:r>
            <a:r>
              <a:rPr lang="fr-FR" sz="2400" dirty="0">
                <a:solidFill>
                  <a:srgbClr val="000000"/>
                </a:solidFill>
                <a:latin typeface="Sakkal Majalla" panose="02000000000000000000" pitchFamily="2" charset="-78"/>
                <a:cs typeface="Sakkal Majalla" panose="02000000000000000000" pitchFamily="2" charset="-78"/>
              </a:rPr>
              <a:t>Jean Luis Levet </a:t>
            </a:r>
            <a:r>
              <a:rPr lang="ar-DZ" sz="2400" dirty="0">
                <a:solidFill>
                  <a:srgbClr val="000000"/>
                </a:solidFill>
                <a:latin typeface="Sakkal Majalla" panose="02000000000000000000" pitchFamily="2" charset="-78"/>
                <a:cs typeface="Sakkal Majalla" panose="02000000000000000000" pitchFamily="2" charset="-78"/>
              </a:rPr>
              <a:t> في كتابه </a:t>
            </a:r>
            <a:r>
              <a:rPr lang="fr-FR" sz="2400" dirty="0">
                <a:solidFill>
                  <a:srgbClr val="000000"/>
                </a:solidFill>
                <a:latin typeface="Sakkal Majalla" panose="02000000000000000000" pitchFamily="2" charset="-78"/>
                <a:cs typeface="Sakkal Majalla" panose="02000000000000000000" pitchFamily="2" charset="-78"/>
              </a:rPr>
              <a:t>IE et l’économie de la connaissance</a:t>
            </a:r>
            <a:r>
              <a:rPr lang="ar-DZ" sz="2400" dirty="0">
                <a:solidFill>
                  <a:srgbClr val="000000"/>
                </a:solidFill>
                <a:latin typeface="Sakkal Majalla" panose="02000000000000000000" pitchFamily="2" charset="-78"/>
                <a:cs typeface="Sakkal Majalla" panose="02000000000000000000" pitchFamily="2" charset="-78"/>
              </a:rPr>
              <a:t> حيث كان يعتبر بأن الذكاء الاقتصادي هو سيرورة لخلق المعرفة واستغلالها</a:t>
            </a:r>
            <a:r>
              <a:rPr lang="ar-SA" sz="2400" b="1" dirty="0">
                <a:solidFill>
                  <a:srgbClr val="000000"/>
                </a:solidFill>
                <a:latin typeface="Sakkal Majalla" panose="02000000000000000000" pitchFamily="2" charset="-78"/>
                <a:cs typeface="Sakkal Majalla" panose="02000000000000000000" pitchFamily="2" charset="-78"/>
              </a:rPr>
              <a:t>، </a:t>
            </a:r>
            <a:r>
              <a:rPr lang="ar-DZ" sz="2400" dirty="0">
                <a:solidFill>
                  <a:srgbClr val="000000"/>
                </a:solidFill>
                <a:latin typeface="Sakkal Majalla" panose="02000000000000000000" pitchFamily="2" charset="-78"/>
                <a:cs typeface="Sakkal Majalla" panose="02000000000000000000" pitchFamily="2" charset="-78"/>
              </a:rPr>
              <a:t>هذه السيرورة التي تمر بمجموعة من المراحل كما تطرق إليها العديد من المفكرين، حيث مرت عملية الذكاء الاقتصادي بالمراحل الآتية: </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المرحلة الأولى</a:t>
            </a:r>
            <a:r>
              <a:rPr lang="fr-FR" sz="2400" dirty="0">
                <a:solidFill>
                  <a:srgbClr val="000000"/>
                </a:solidFill>
                <a:latin typeface="Sakkal Majalla" panose="02000000000000000000" pitchFamily="2" charset="-78"/>
                <a:cs typeface="Sakkal Majalla" panose="02000000000000000000" pitchFamily="2" charset="-78"/>
              </a:rPr>
              <a:t>: </a:t>
            </a:r>
            <a:r>
              <a:rPr lang="ar-DZ" sz="2400" dirty="0">
                <a:solidFill>
                  <a:srgbClr val="000000"/>
                </a:solidFill>
                <a:latin typeface="Sakkal Majalla" panose="02000000000000000000" pitchFamily="2" charset="-78"/>
                <a:cs typeface="Sakkal Majalla" panose="02000000000000000000" pitchFamily="2" charset="-78"/>
              </a:rPr>
              <a:t>مرحلة تحديد الاحتياجات الفعلية للمعلومات.</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المرحلة الثانية</a:t>
            </a:r>
            <a:r>
              <a:rPr lang="ar-DZ" sz="2400" dirty="0">
                <a:solidFill>
                  <a:srgbClr val="000000"/>
                </a:solidFill>
                <a:latin typeface="Sakkal Majalla" panose="02000000000000000000" pitchFamily="2" charset="-78"/>
                <a:cs typeface="Sakkal Majalla" panose="02000000000000000000" pitchFamily="2" charset="-78"/>
              </a:rPr>
              <a:t>: البحث الحقيقي عن المعلومات المطلوبة.</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المرحلة الثالثة: </a:t>
            </a:r>
            <a:r>
              <a:rPr lang="ar-DZ" sz="2400" dirty="0">
                <a:solidFill>
                  <a:srgbClr val="000000"/>
                </a:solidFill>
                <a:latin typeface="Sakkal Majalla" panose="02000000000000000000" pitchFamily="2" charset="-78"/>
                <a:cs typeface="Sakkal Majalla" panose="02000000000000000000" pitchFamily="2" charset="-78"/>
              </a:rPr>
              <a:t>مرحلة معالجة المعلومات. </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algn="just" rtl="1">
              <a:lnSpc>
                <a:spcPct val="115000"/>
              </a:lnSpc>
              <a:spcAft>
                <a:spcPts val="1000"/>
              </a:spcAft>
            </a:pPr>
            <a:r>
              <a:rPr lang="ar-DZ" sz="2400" b="1" dirty="0">
                <a:solidFill>
                  <a:srgbClr val="000000"/>
                </a:solidFill>
                <a:latin typeface="Sakkal Majalla" panose="02000000000000000000" pitchFamily="2" charset="-78"/>
                <a:cs typeface="Sakkal Majalla" panose="02000000000000000000" pitchFamily="2" charset="-78"/>
              </a:rPr>
              <a:t>المرحلة الرابعة</a:t>
            </a:r>
            <a:r>
              <a:rPr lang="ar-DZ" sz="2400" dirty="0">
                <a:solidFill>
                  <a:srgbClr val="000000"/>
                </a:solidFill>
                <a:latin typeface="Sakkal Majalla" panose="02000000000000000000" pitchFamily="2" charset="-78"/>
                <a:cs typeface="Sakkal Majalla" panose="02000000000000000000" pitchFamily="2" charset="-78"/>
              </a:rPr>
              <a:t>: مرحلة نشر وتوزيع المعلومات من أجل اتخاذ القرار.</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a:p>
            <a:pPr algn="r" rtl="1">
              <a:lnSpc>
                <a:spcPct val="115000"/>
              </a:lnSpc>
              <a:spcAft>
                <a:spcPts val="1000"/>
              </a:spcAft>
            </a:pPr>
            <a:r>
              <a:rPr lang="ar-DZ" sz="2400" dirty="0">
                <a:solidFill>
                  <a:srgbClr val="000000"/>
                </a:solidFill>
                <a:latin typeface="Sakkal Majalla" panose="02000000000000000000" pitchFamily="2" charset="-78"/>
                <a:cs typeface="Sakkal Majalla" panose="02000000000000000000" pitchFamily="2" charset="-78"/>
              </a:rPr>
              <a:t>وهذا ما يوضحه الشكل أدناه.</a:t>
            </a:r>
            <a:endParaRPr lang="fr-FR" sz="2400" dirty="0">
              <a:solidFill>
                <a:prstClr val="black"/>
              </a:solidFill>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1049422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1847528" y="1085850"/>
            <a:ext cx="8280920" cy="5367486"/>
            <a:chOff x="0" y="0"/>
            <a:chExt cx="6467475" cy="4686300"/>
          </a:xfrm>
        </p:grpSpPr>
        <p:sp>
          <p:nvSpPr>
            <p:cNvPr id="5" name="Rectangle avec flèche vers le bas 4"/>
            <p:cNvSpPr/>
            <p:nvPr/>
          </p:nvSpPr>
          <p:spPr>
            <a:xfrm>
              <a:off x="1171575" y="0"/>
              <a:ext cx="3514725" cy="96202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مراحل الذكاء الاقتصادي</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6" name="Rectangle avec flèche vers le bas 5"/>
            <p:cNvSpPr/>
            <p:nvPr/>
          </p:nvSpPr>
          <p:spPr>
            <a:xfrm>
              <a:off x="4791075" y="981075"/>
              <a:ext cx="1504950" cy="923925"/>
            </a:xfrm>
            <a:prstGeom prst="downArrowCallout">
              <a:avLst/>
            </a:prstGeom>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تحديد الحاجة الفعلية للمعلومات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7" name="Rectangle avec flèche vers le bas 6"/>
            <p:cNvSpPr/>
            <p:nvPr/>
          </p:nvSpPr>
          <p:spPr>
            <a:xfrm>
              <a:off x="3219450" y="1000125"/>
              <a:ext cx="1495425" cy="933450"/>
            </a:xfrm>
            <a:prstGeom prst="downArrowCallout">
              <a:avLst/>
            </a:prstGeom>
            <a:solidFill>
              <a:srgbClr val="4F81BD"/>
            </a:solidFill>
            <a:ln w="25400" cap="flat" cmpd="sng" algn="ctr">
              <a:solidFill>
                <a:srgbClr val="4F81BD">
                  <a:shade val="50000"/>
                </a:srgbClr>
              </a:solidFill>
              <a:prstDash val="solid"/>
            </a:ln>
            <a:effectLst>
              <a:innerShdw blurRad="63500" dist="50800" dir="18900000">
                <a:prstClr val="black">
                  <a:alpha val="50000"/>
                </a:prstClr>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البحث الحقيقي عن المعلومات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8" name="Rectangle avec flèche vers le bas 7"/>
            <p:cNvSpPr/>
            <p:nvPr/>
          </p:nvSpPr>
          <p:spPr>
            <a:xfrm>
              <a:off x="1600200" y="990600"/>
              <a:ext cx="1495425" cy="933450"/>
            </a:xfrm>
            <a:prstGeom prst="downArrowCallout">
              <a:avLst/>
            </a:prstGeom>
            <a:solidFill>
              <a:srgbClr val="4F81BD"/>
            </a:solidFill>
            <a:ln w="25400" cap="flat" cmpd="sng" algn="ctr">
              <a:solidFill>
                <a:srgbClr val="4F81BD">
                  <a:shade val="50000"/>
                </a:srgbClr>
              </a:solidFill>
              <a:prstDash val="solid"/>
            </a:ln>
            <a:effectLst>
              <a:innerShdw blurRad="63500" dist="50800" dir="18900000">
                <a:prstClr val="black">
                  <a:alpha val="50000"/>
                </a:prstClr>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معالجة وتحليل المعلومات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9" name="Rectangle avec flèche vers le bas 8"/>
            <p:cNvSpPr/>
            <p:nvPr/>
          </p:nvSpPr>
          <p:spPr>
            <a:xfrm>
              <a:off x="0" y="990600"/>
              <a:ext cx="1495425" cy="971550"/>
            </a:xfrm>
            <a:prstGeom prst="downArrowCallout">
              <a:avLst/>
            </a:prstGeom>
            <a:solidFill>
              <a:srgbClr val="4F81BD"/>
            </a:solidFill>
            <a:ln w="25400" cap="flat" cmpd="sng" algn="ctr">
              <a:solidFill>
                <a:srgbClr val="4F81BD">
                  <a:shade val="50000"/>
                </a:srgbClr>
              </a:solidFill>
              <a:prstDash val="solid"/>
            </a:ln>
            <a:effectLst>
              <a:innerShdw blurRad="63500" dist="50800" dir="18900000">
                <a:prstClr val="black">
                  <a:alpha val="50000"/>
                </a:prstClr>
              </a:inn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توزيع ونشر المعلومات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a:p>
              <a:pPr>
                <a:lnSpc>
                  <a:spcPct val="115000"/>
                </a:lnSpc>
                <a:spcAft>
                  <a:spcPts val="1000"/>
                </a:spcAft>
              </a:pPr>
              <a:r>
                <a:rPr lang="fr-FR" sz="1600">
                  <a:latin typeface="Sakkal Majalla" panose="02000000000000000000" pitchFamily="2" charset="-78"/>
                  <a:ea typeface="Calibri" panose="020F0502020204030204" pitchFamily="34" charset="0"/>
                  <a:cs typeface="Sakkal Majalla" panose="02000000000000000000" pitchFamily="2" charset="-78"/>
                </a:rPr>
                <a:t> </a:t>
              </a:r>
            </a:p>
          </p:txBody>
        </p:sp>
        <p:sp>
          <p:nvSpPr>
            <p:cNvPr id="10" name="Rectangle avec flèche vers le bas 9"/>
            <p:cNvSpPr/>
            <p:nvPr/>
          </p:nvSpPr>
          <p:spPr>
            <a:xfrm>
              <a:off x="4867275" y="2057400"/>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تحديد الأهداف</a:t>
              </a:r>
              <a:br>
                <a:rPr lang="fr-FR" sz="1600">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الاستراتيجية</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1" name="Rectangle avec flèche vers le bas 10"/>
            <p:cNvSpPr/>
            <p:nvPr/>
          </p:nvSpPr>
          <p:spPr>
            <a:xfrm>
              <a:off x="1581150" y="2066925"/>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دراسة ومعالجة وتحليل</a:t>
              </a:r>
              <a:br>
                <a:rPr lang="fr-FR" sz="1600" b="1">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المعلومات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2" name="Rectangle avec flèche vers le bas 11"/>
            <p:cNvSpPr/>
            <p:nvPr/>
          </p:nvSpPr>
          <p:spPr>
            <a:xfrm>
              <a:off x="0" y="2057400"/>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توزيع المعلومات المعالجة</a:t>
              </a:r>
              <a:br>
                <a:rPr lang="fr-FR" sz="1600">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على مستحقيها</a:t>
              </a:r>
              <a:endParaRPr lang="fr-FR" sz="1600">
                <a:latin typeface="Sakkal Majalla" panose="02000000000000000000" pitchFamily="2" charset="-78"/>
                <a:ea typeface="Calibri" panose="020F0502020204030204" pitchFamily="34" charset="0"/>
                <a:cs typeface="Sakkal Majalla" panose="02000000000000000000" pitchFamily="2" charset="-78"/>
              </a:endParaRPr>
            </a:p>
            <a:p>
              <a:pPr>
                <a:lnSpc>
                  <a:spcPct val="115000"/>
                </a:lnSpc>
                <a:spcAft>
                  <a:spcPts val="1000"/>
                </a:spcAft>
              </a:pPr>
              <a:r>
                <a:rPr lang="fr-FR" sz="1600">
                  <a:latin typeface="Sakkal Majalla" panose="02000000000000000000" pitchFamily="2" charset="-78"/>
                  <a:ea typeface="Calibri" panose="020F0502020204030204" pitchFamily="34" charset="0"/>
                  <a:cs typeface="Sakkal Majalla" panose="02000000000000000000" pitchFamily="2" charset="-78"/>
                </a:rPr>
                <a:t> </a:t>
              </a:r>
            </a:p>
          </p:txBody>
        </p:sp>
        <p:sp>
          <p:nvSpPr>
            <p:cNvPr id="13" name="Rectangle avec flèche vers le bas 12"/>
            <p:cNvSpPr/>
            <p:nvPr/>
          </p:nvSpPr>
          <p:spPr>
            <a:xfrm>
              <a:off x="3267075" y="2066925"/>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تحديد الوسائل اللازمة</a:t>
              </a:r>
              <a:br>
                <a:rPr lang="fr-FR" sz="1600">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لجمع المعلومات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4" name="Rectangle avec flèche vers le bas 13"/>
            <p:cNvSpPr/>
            <p:nvPr/>
          </p:nvSpPr>
          <p:spPr>
            <a:xfrm>
              <a:off x="4943475" y="3028950"/>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تحديد مجالات البحث</a:t>
              </a:r>
              <a:br>
                <a:rPr lang="fr-FR" sz="1600" b="1">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لكل هدف</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Rectangle avec flèche vers le bas 14"/>
            <p:cNvSpPr/>
            <p:nvPr/>
          </p:nvSpPr>
          <p:spPr>
            <a:xfrm>
              <a:off x="3314700" y="3048000"/>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تحديد مختلف مصادر</a:t>
              </a:r>
              <a:br>
                <a:rPr lang="fr-FR" sz="1600" b="1">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جمع المعلومات</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6" name="Rectangle avec flèche vers le bas 15"/>
            <p:cNvSpPr/>
            <p:nvPr/>
          </p:nvSpPr>
          <p:spPr>
            <a:xfrm>
              <a:off x="1695450" y="3057525"/>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الفهم الصحيح والدقيق</a:t>
              </a:r>
              <a:br>
                <a:rPr lang="fr-FR" sz="1600" b="1">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لمحتوى المعلومة</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7" name="Rectangle avec flèche vers le bas 16"/>
            <p:cNvSpPr/>
            <p:nvPr/>
          </p:nvSpPr>
          <p:spPr>
            <a:xfrm>
              <a:off x="47625" y="3048000"/>
              <a:ext cx="1504950" cy="923925"/>
            </a:xfrm>
            <a:prstGeom prst="downArrowCallou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في الوقت المناسب</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8" name="Rectangle 17"/>
            <p:cNvSpPr/>
            <p:nvPr/>
          </p:nvSpPr>
          <p:spPr>
            <a:xfrm>
              <a:off x="5000625" y="4076700"/>
              <a:ext cx="1466850" cy="609600"/>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تحديد معايير مجالات البحث</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19" name="Rectangle 18"/>
            <p:cNvSpPr/>
            <p:nvPr/>
          </p:nvSpPr>
          <p:spPr>
            <a:xfrm>
              <a:off x="3390900" y="4067175"/>
              <a:ext cx="1524000" cy="609600"/>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تقييم المعلومات واختيار مدى</a:t>
              </a:r>
              <a:br>
                <a:rPr lang="fr-FR" sz="1600" b="1">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صحتها</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20" name="Rectangle 19"/>
            <p:cNvSpPr/>
            <p:nvPr/>
          </p:nvSpPr>
          <p:spPr>
            <a:xfrm>
              <a:off x="1562100" y="4057650"/>
              <a:ext cx="1771650" cy="609600"/>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التحليل باستعمال كفاءات وقدرات</a:t>
              </a:r>
              <a:br>
                <a:rPr lang="fr-FR" sz="1600">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b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بشرية متميزة</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sp>
          <p:nvSpPr>
            <p:cNvPr id="21" name="Rectangle 20"/>
            <p:cNvSpPr/>
            <p:nvPr/>
          </p:nvSpPr>
          <p:spPr>
            <a:xfrm>
              <a:off x="57150" y="4048125"/>
              <a:ext cx="1390650" cy="609600"/>
            </a:xfrm>
            <a:prstGeom prst="rect">
              <a:avLst/>
            </a:prstGeom>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ar-SA" sz="1600" b="1">
                  <a:solidFill>
                    <a:srgbClr val="000000"/>
                  </a:solidFill>
                  <a:effectLst>
                    <a:outerShdw blurRad="38100" dist="19050" dir="2700000" algn="tl">
                      <a:schemeClr val="dk1">
                        <a:alpha val="40000"/>
                      </a:schemeClr>
                    </a:outerShdw>
                  </a:effectLst>
                  <a:latin typeface="Sakkal Majalla" panose="02000000000000000000" pitchFamily="2" charset="-78"/>
                  <a:ea typeface="Calibri" panose="020F0502020204030204" pitchFamily="34" charset="0"/>
                  <a:cs typeface="Sakkal Majalla" panose="02000000000000000000" pitchFamily="2" charset="-78"/>
                </a:rPr>
                <a:t>اتخاذ القرار اللازم</a:t>
              </a:r>
              <a:endParaRPr lang="fr-FR" sz="1600">
                <a:latin typeface="Sakkal Majalla" panose="02000000000000000000" pitchFamily="2" charset="-78"/>
                <a:ea typeface="Calibri" panose="020F0502020204030204" pitchFamily="34" charset="0"/>
                <a:cs typeface="Sakkal Majalla" panose="02000000000000000000" pitchFamily="2" charset="-78"/>
              </a:endParaRPr>
            </a:p>
          </p:txBody>
        </p:sp>
      </p:grpSp>
      <p:sp>
        <p:nvSpPr>
          <p:cNvPr id="22" name="ZoneTexte 21"/>
          <p:cNvSpPr txBox="1"/>
          <p:nvPr/>
        </p:nvSpPr>
        <p:spPr>
          <a:xfrm>
            <a:off x="4151784" y="332657"/>
            <a:ext cx="3866798" cy="461665"/>
          </a:xfrm>
          <a:prstGeom prst="rect">
            <a:avLst/>
          </a:prstGeom>
          <a:noFill/>
        </p:spPr>
        <p:txBody>
          <a:bodyPr wrap="square" rtlCol="0">
            <a:spAutoFit/>
          </a:bodyPr>
          <a:lstStyle/>
          <a:p>
            <a:pPr algn="ctr" rtl="1"/>
            <a:r>
              <a:rPr lang="ar-DZ" sz="2400" b="1" dirty="0">
                <a:latin typeface="Sakkal Majalla" panose="02000000000000000000" pitchFamily="2" charset="-78"/>
                <a:cs typeface="Sakkal Majalla" panose="02000000000000000000" pitchFamily="2" charset="-78"/>
              </a:rPr>
              <a:t>شكل يبين مراحل الذكاء الاقتصادي</a:t>
            </a:r>
            <a:endParaRPr lang="fr-FR" sz="24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848482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176120" y="116633"/>
            <a:ext cx="3168352" cy="461665"/>
          </a:xfrm>
          <a:prstGeom prst="rect">
            <a:avLst/>
          </a:prstGeom>
          <a:noFill/>
        </p:spPr>
        <p:txBody>
          <a:bodyPr wrap="square" rtlCol="0">
            <a:spAutoFit/>
          </a:bodyPr>
          <a:lstStyle/>
          <a:p>
            <a:pPr algn="r" rtl="1"/>
            <a:r>
              <a:rPr lang="ar-DZ" sz="2400" b="1" dirty="0">
                <a:latin typeface="Sakkal Majalla" panose="02000000000000000000" pitchFamily="2" charset="-78"/>
                <a:cs typeface="Sakkal Majalla" panose="02000000000000000000" pitchFamily="2" charset="-78"/>
              </a:rPr>
              <a:t>أهمية الذكاء الاقتصادي</a:t>
            </a:r>
            <a:endParaRPr lang="fr-FR" sz="2400" b="1" dirty="0">
              <a:latin typeface="Sakkal Majalla" panose="02000000000000000000" pitchFamily="2" charset="-78"/>
              <a:cs typeface="Sakkal Majalla" panose="02000000000000000000" pitchFamily="2" charset="-78"/>
            </a:endParaRPr>
          </a:p>
        </p:txBody>
      </p:sp>
      <p:grpSp>
        <p:nvGrpSpPr>
          <p:cNvPr id="12" name="Groupe 11"/>
          <p:cNvGrpSpPr/>
          <p:nvPr/>
        </p:nvGrpSpPr>
        <p:grpSpPr>
          <a:xfrm>
            <a:off x="1987900" y="692696"/>
            <a:ext cx="8608601" cy="5862266"/>
            <a:chOff x="463899" y="692696"/>
            <a:chExt cx="8608601" cy="5862266"/>
          </a:xfrm>
        </p:grpSpPr>
        <p:sp>
          <p:nvSpPr>
            <p:cNvPr id="4" name="Rectangle à coins arrondis 3"/>
            <p:cNvSpPr/>
            <p:nvPr/>
          </p:nvSpPr>
          <p:spPr>
            <a:xfrm>
              <a:off x="2699792" y="692696"/>
              <a:ext cx="4248472"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DZ" sz="2400" dirty="0">
                  <a:latin typeface="Sakkal Majalla" panose="02000000000000000000" pitchFamily="2" charset="-78"/>
                  <a:cs typeface="Sakkal Majalla" panose="02000000000000000000" pitchFamily="2" charset="-78"/>
                </a:rPr>
                <a:t>ماذا يجلب الذكاء الاقتصادي للمؤسسة؟</a:t>
              </a:r>
              <a:endParaRPr lang="fr-FR" sz="2400" dirty="0">
                <a:latin typeface="Sakkal Majalla" panose="02000000000000000000" pitchFamily="2" charset="-78"/>
                <a:cs typeface="Sakkal Majalla" panose="02000000000000000000" pitchFamily="2" charset="-78"/>
              </a:endParaRPr>
            </a:p>
          </p:txBody>
        </p:sp>
        <p:sp>
          <p:nvSpPr>
            <p:cNvPr id="6" name="Rectangle à coins arrondis 5"/>
            <p:cNvSpPr/>
            <p:nvPr/>
          </p:nvSpPr>
          <p:spPr>
            <a:xfrm>
              <a:off x="6372200" y="1700808"/>
              <a:ext cx="270030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Sakkal Majalla" panose="02000000000000000000" pitchFamily="2" charset="-78"/>
                  <a:cs typeface="Sakkal Majalla" panose="02000000000000000000" pitchFamily="2" charset="-78"/>
                </a:rPr>
                <a:t>حماية المؤسسة من التهديدات</a:t>
              </a:r>
              <a:endParaRPr lang="fr-FR" sz="2400" dirty="0">
                <a:latin typeface="Sakkal Majalla" panose="02000000000000000000" pitchFamily="2" charset="-78"/>
                <a:cs typeface="Sakkal Majalla" panose="02000000000000000000" pitchFamily="2" charset="-78"/>
              </a:endParaRPr>
            </a:p>
          </p:txBody>
        </p:sp>
        <p:sp>
          <p:nvSpPr>
            <p:cNvPr id="7" name="Rectangle à coins arrondis 6"/>
            <p:cNvSpPr/>
            <p:nvPr/>
          </p:nvSpPr>
          <p:spPr>
            <a:xfrm>
              <a:off x="3473878" y="1700808"/>
              <a:ext cx="270030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Sakkal Majalla" panose="02000000000000000000" pitchFamily="2" charset="-78"/>
                  <a:cs typeface="Sakkal Majalla" panose="02000000000000000000" pitchFamily="2" charset="-78"/>
                </a:rPr>
                <a:t>الكشف عن الفرص</a:t>
              </a:r>
              <a:endParaRPr lang="fr-FR" sz="2400" dirty="0">
                <a:latin typeface="Sakkal Majalla" panose="02000000000000000000" pitchFamily="2" charset="-78"/>
                <a:cs typeface="Sakkal Majalla" panose="02000000000000000000" pitchFamily="2" charset="-78"/>
              </a:endParaRPr>
            </a:p>
          </p:txBody>
        </p:sp>
        <p:sp>
          <p:nvSpPr>
            <p:cNvPr id="8" name="Rectangle à coins arrondis 7"/>
            <p:cNvSpPr/>
            <p:nvPr/>
          </p:nvSpPr>
          <p:spPr>
            <a:xfrm>
              <a:off x="467544" y="1700808"/>
              <a:ext cx="270030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Sakkal Majalla" panose="02000000000000000000" pitchFamily="2" charset="-78"/>
                  <a:cs typeface="Sakkal Majalla" panose="02000000000000000000" pitchFamily="2" charset="-78"/>
                </a:rPr>
                <a:t>التكيف مع القواعد الجديدة من خلال</a:t>
              </a:r>
              <a:endParaRPr lang="fr-FR" sz="2400" dirty="0">
                <a:latin typeface="Sakkal Majalla" panose="02000000000000000000" pitchFamily="2" charset="-78"/>
                <a:cs typeface="Sakkal Majalla" panose="02000000000000000000" pitchFamily="2" charset="-78"/>
              </a:endParaRPr>
            </a:p>
          </p:txBody>
        </p:sp>
        <p:sp>
          <p:nvSpPr>
            <p:cNvPr id="9" name="Rectangle à coins arrondis 8"/>
            <p:cNvSpPr/>
            <p:nvPr/>
          </p:nvSpPr>
          <p:spPr>
            <a:xfrm>
              <a:off x="6372200" y="2463280"/>
              <a:ext cx="2700300" cy="409168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sz="2400" dirty="0">
                  <a:solidFill>
                    <a:srgbClr val="000000"/>
                  </a:solidFill>
                  <a:latin typeface="Sakkal Majalla" panose="02000000000000000000" pitchFamily="2" charset="-78"/>
                  <a:cs typeface="Sakkal Majalla" panose="02000000000000000000" pitchFamily="2" charset="-78"/>
                </a:rPr>
                <a:t>الذكاء </a:t>
              </a:r>
              <a:r>
                <a:rPr lang="ar-DZ" sz="2400" dirty="0" err="1">
                  <a:solidFill>
                    <a:srgbClr val="000000"/>
                  </a:solidFill>
                  <a:latin typeface="Sakkal Majalla" panose="02000000000000000000" pitchFamily="2" charset="-78"/>
                  <a:cs typeface="Sakkal Majalla" panose="02000000000000000000" pitchFamily="2" charset="-78"/>
                </a:rPr>
                <a:t>الإقتصادي</a:t>
              </a:r>
              <a:r>
                <a:rPr lang="ar-DZ" sz="2400" dirty="0">
                  <a:solidFill>
                    <a:srgbClr val="000000"/>
                  </a:solidFill>
                  <a:latin typeface="Sakkal Majalla" panose="02000000000000000000" pitchFamily="2" charset="-78"/>
                  <a:cs typeface="Sakkal Majalla" panose="02000000000000000000" pitchFamily="2" charset="-78"/>
                </a:rPr>
                <a:t> يقدم حلول تقنية </a:t>
              </a:r>
              <a:r>
                <a:rPr lang="ar-DZ" sz="2400" dirty="0" err="1">
                  <a:solidFill>
                    <a:srgbClr val="000000"/>
                  </a:solidFill>
                  <a:latin typeface="Sakkal Majalla" panose="02000000000000000000" pitchFamily="2" charset="-78"/>
                  <a:cs typeface="Sakkal Majalla" panose="02000000000000000000" pitchFamily="2" charset="-78"/>
                </a:rPr>
                <a:t>وعملياتية</a:t>
              </a:r>
              <a:r>
                <a:rPr lang="ar-DZ" sz="2400" dirty="0">
                  <a:solidFill>
                    <a:srgbClr val="000000"/>
                  </a:solidFill>
                  <a:latin typeface="Sakkal Majalla" panose="02000000000000000000" pitchFamily="2" charset="-78"/>
                  <a:cs typeface="Sakkal Majalla" panose="02000000000000000000" pitchFamily="2" charset="-78"/>
                </a:rPr>
                <a:t> للتكيف مع ظروف كل مؤسسة للسماح لها بالتفاعل مع محيطها بتشغيل فعالية اليقظة، وتوفير لها الوعي من خلال الضغط</a:t>
              </a:r>
              <a:br>
                <a:rPr lang="ar-DZ" sz="2400" dirty="0">
                  <a:solidFill>
                    <a:srgbClr val="000000"/>
                  </a:solidFill>
                  <a:latin typeface="Sakkal Majalla" panose="02000000000000000000" pitchFamily="2" charset="-78"/>
                  <a:cs typeface="Sakkal Majalla" panose="02000000000000000000" pitchFamily="2" charset="-78"/>
                </a:rPr>
              </a:br>
              <a:r>
                <a:rPr lang="fr-FR" sz="2400" dirty="0">
                  <a:solidFill>
                    <a:srgbClr val="000000"/>
                  </a:solidFill>
                  <a:latin typeface="Sakkal Majalla" panose="02000000000000000000" pitchFamily="2" charset="-78"/>
                  <a:cs typeface="Sakkal Majalla" panose="02000000000000000000" pitchFamily="2" charset="-78"/>
                </a:rPr>
                <a:t>lobbying</a:t>
              </a:r>
              <a:r>
                <a:rPr lang="ar-DZ" sz="2400" dirty="0">
                  <a:solidFill>
                    <a:srgbClr val="000000"/>
                  </a:solidFill>
                  <a:latin typeface="Sakkal Majalla" panose="02000000000000000000" pitchFamily="2" charset="-78"/>
                  <a:cs typeface="Sakkal Majalla" panose="02000000000000000000" pitchFamily="2" charset="-78"/>
                </a:rPr>
                <a:t>لتجنب الأخطار</a:t>
              </a:r>
              <a:br>
                <a:rPr lang="ar-DZ" sz="2400" dirty="0">
                  <a:latin typeface="Sakkal Majalla" panose="02000000000000000000" pitchFamily="2" charset="-78"/>
                  <a:cs typeface="Sakkal Majalla" panose="02000000000000000000" pitchFamily="2" charset="-78"/>
                </a:rPr>
              </a:br>
              <a:endParaRPr lang="fr-FR" sz="2400" dirty="0">
                <a:latin typeface="Sakkal Majalla" panose="02000000000000000000" pitchFamily="2" charset="-78"/>
                <a:cs typeface="Sakkal Majalla" panose="02000000000000000000" pitchFamily="2" charset="-78"/>
              </a:endParaRPr>
            </a:p>
          </p:txBody>
        </p:sp>
        <p:sp>
          <p:nvSpPr>
            <p:cNvPr id="10" name="Flèche gauche 9"/>
            <p:cNvSpPr/>
            <p:nvPr/>
          </p:nvSpPr>
          <p:spPr>
            <a:xfrm>
              <a:off x="3473878" y="3861048"/>
              <a:ext cx="2466274" cy="64807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latin typeface="Sakkal Majalla" panose="02000000000000000000" pitchFamily="2" charset="-78"/>
                  <a:cs typeface="Sakkal Majalla" panose="02000000000000000000" pitchFamily="2" charset="-78"/>
                </a:rPr>
                <a:t>لذا يجب أن يكون</a:t>
              </a:r>
              <a:endParaRPr lang="fr-FR" sz="2400" dirty="0">
                <a:latin typeface="Sakkal Majalla" panose="02000000000000000000" pitchFamily="2" charset="-78"/>
                <a:cs typeface="Sakkal Majalla" panose="02000000000000000000" pitchFamily="2" charset="-78"/>
              </a:endParaRPr>
            </a:p>
          </p:txBody>
        </p:sp>
        <p:sp>
          <p:nvSpPr>
            <p:cNvPr id="11" name="Rectangle à coins arrondis 10"/>
            <p:cNvSpPr/>
            <p:nvPr/>
          </p:nvSpPr>
          <p:spPr>
            <a:xfrm>
              <a:off x="463899" y="2463279"/>
              <a:ext cx="2700300" cy="409168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sz="2400" dirty="0" err="1">
                  <a:solidFill>
                    <a:srgbClr val="000000"/>
                  </a:solidFill>
                  <a:latin typeface="Sakkal Majalla" panose="02000000000000000000" pitchFamily="2" charset="-78"/>
                  <a:cs typeface="Sakkal Majalla" panose="02000000000000000000" pitchFamily="2" charset="-78"/>
                </a:rPr>
                <a:t>الإنتقال</a:t>
              </a:r>
              <a:r>
                <a:rPr lang="ar-DZ" sz="2400" dirty="0">
                  <a:solidFill>
                    <a:srgbClr val="000000"/>
                  </a:solidFill>
                  <a:latin typeface="Sakkal Majalla" panose="02000000000000000000" pitchFamily="2" charset="-78"/>
                  <a:cs typeface="Sakkal Majalla" panose="02000000000000000000" pitchFamily="2" charset="-78"/>
                </a:rPr>
                <a:t> من تطور الذكاء الاقتصادي إلى بناء نظام مخابراتي </a:t>
              </a:r>
              <a:r>
                <a:rPr lang="ar-DZ" sz="2400" dirty="0" err="1">
                  <a:solidFill>
                    <a:srgbClr val="000000"/>
                  </a:solidFill>
                  <a:latin typeface="Sakkal Majalla" panose="02000000000000000000" pitchFamily="2" charset="-78"/>
                  <a:cs typeface="Sakkal Majalla" panose="02000000000000000000" pitchFamily="2" charset="-78"/>
                </a:rPr>
                <a:t>إستراتيجي</a:t>
              </a:r>
              <a:r>
                <a:rPr lang="ar-DZ" sz="2400" dirty="0">
                  <a:solidFill>
                    <a:srgbClr val="000000"/>
                  </a:solidFill>
                  <a:latin typeface="Sakkal Majalla" panose="02000000000000000000" pitchFamily="2" charset="-78"/>
                  <a:cs typeface="Sakkal Majalla" panose="02000000000000000000" pitchFamily="2" charset="-78"/>
                </a:rPr>
                <a:t>،</a:t>
              </a:r>
              <a:br>
                <a:rPr lang="ar-DZ" sz="2400" dirty="0">
                  <a:solidFill>
                    <a:srgbClr val="000000"/>
                  </a:solidFill>
                  <a:latin typeface="Sakkal Majalla" panose="02000000000000000000" pitchFamily="2" charset="-78"/>
                  <a:cs typeface="Sakkal Majalla" panose="02000000000000000000" pitchFamily="2" charset="-78"/>
                </a:rPr>
              </a:br>
              <a:r>
                <a:rPr lang="ar-DZ" sz="2400" dirty="0">
                  <a:solidFill>
                    <a:srgbClr val="000000"/>
                  </a:solidFill>
                  <a:latin typeface="Sakkal Majalla" panose="02000000000000000000" pitchFamily="2" charset="-78"/>
                  <a:cs typeface="Sakkal Majalla" panose="02000000000000000000" pitchFamily="2" charset="-78"/>
                </a:rPr>
                <a:t>الذي يمكن أن يكون:</a:t>
              </a:r>
              <a:br>
                <a:rPr lang="ar-DZ" sz="2400" dirty="0">
                  <a:solidFill>
                    <a:srgbClr val="000000"/>
                  </a:solidFill>
                  <a:latin typeface="Sakkal Majalla" panose="02000000000000000000" pitchFamily="2" charset="-78"/>
                  <a:cs typeface="Sakkal Majalla" panose="02000000000000000000" pitchFamily="2" charset="-78"/>
                </a:rPr>
              </a:br>
              <a:r>
                <a:rPr lang="ar-DZ" sz="2400" dirty="0">
                  <a:solidFill>
                    <a:srgbClr val="000000"/>
                  </a:solidFill>
                  <a:latin typeface="Sakkal Majalla" panose="02000000000000000000" pitchFamily="2" charset="-78"/>
                  <a:cs typeface="Sakkal Majalla" panose="02000000000000000000" pitchFamily="2" charset="-78"/>
                </a:rPr>
                <a:t>-توقعي: توقع التغيرات الصناعية.</a:t>
              </a:r>
              <a:br>
                <a:rPr lang="ar-DZ" sz="2400" dirty="0">
                  <a:solidFill>
                    <a:srgbClr val="000000"/>
                  </a:solidFill>
                  <a:latin typeface="Sakkal Majalla" panose="02000000000000000000" pitchFamily="2" charset="-78"/>
                  <a:cs typeface="Sakkal Majalla" panose="02000000000000000000" pitchFamily="2" charset="-78"/>
                </a:rPr>
              </a:br>
              <a:r>
                <a:rPr lang="ar-DZ" sz="2400" dirty="0">
                  <a:solidFill>
                    <a:srgbClr val="000000"/>
                  </a:solidFill>
                  <a:latin typeface="Sakkal Majalla" panose="02000000000000000000" pitchFamily="2" charset="-78"/>
                  <a:cs typeface="Sakkal Majalla" panose="02000000000000000000" pitchFamily="2" charset="-78"/>
                </a:rPr>
                <a:t>-فعّال في: دعم الفكر </a:t>
              </a:r>
              <a:r>
                <a:rPr lang="ar-DZ" sz="2400" dirty="0" err="1">
                  <a:solidFill>
                    <a:srgbClr val="000000"/>
                  </a:solidFill>
                  <a:latin typeface="Sakkal Majalla" panose="02000000000000000000" pitchFamily="2" charset="-78"/>
                  <a:cs typeface="Sakkal Majalla" panose="02000000000000000000" pitchFamily="2" charset="-78"/>
                </a:rPr>
                <a:t>الإستراتيجي</a:t>
              </a:r>
              <a:r>
                <a:rPr lang="ar-DZ" sz="2400" dirty="0">
                  <a:solidFill>
                    <a:srgbClr val="000000"/>
                  </a:solidFill>
                  <a:latin typeface="Sakkal Majalla" panose="02000000000000000000" pitchFamily="2" charset="-78"/>
                  <a:cs typeface="Sakkal Majalla" panose="02000000000000000000" pitchFamily="2" charset="-78"/>
                </a:rPr>
                <a:t>.</a:t>
              </a:r>
              <a:br>
                <a:rPr lang="ar-DZ" sz="2400" dirty="0">
                  <a:solidFill>
                    <a:srgbClr val="000000"/>
                  </a:solidFill>
                  <a:latin typeface="Sakkal Majalla" panose="02000000000000000000" pitchFamily="2" charset="-78"/>
                  <a:cs typeface="Sakkal Majalla" panose="02000000000000000000" pitchFamily="2" charset="-78"/>
                </a:rPr>
              </a:br>
              <a:r>
                <a:rPr lang="ar-DZ" sz="2400" dirty="0">
                  <a:solidFill>
                    <a:srgbClr val="000000"/>
                  </a:solidFill>
                  <a:latin typeface="Sakkal Majalla" panose="02000000000000000000" pitchFamily="2" charset="-78"/>
                  <a:cs typeface="Sakkal Majalla" panose="02000000000000000000" pitchFamily="2" charset="-78"/>
                </a:rPr>
                <a:t>-</a:t>
              </a:r>
              <a:r>
                <a:rPr lang="ar-DZ" sz="2400" dirty="0" err="1">
                  <a:solidFill>
                    <a:srgbClr val="000000"/>
                  </a:solidFill>
                  <a:latin typeface="Sakkal Majalla" panose="02000000000000000000" pitchFamily="2" charset="-78"/>
                  <a:cs typeface="Sakkal Majalla" panose="02000000000000000000" pitchFamily="2" charset="-78"/>
                </a:rPr>
                <a:t>إستجابة</a:t>
              </a:r>
              <a:r>
                <a:rPr lang="ar-DZ" sz="2400" dirty="0">
                  <a:solidFill>
                    <a:srgbClr val="000000"/>
                  </a:solidFill>
                  <a:latin typeface="Sakkal Majalla" panose="02000000000000000000" pitchFamily="2" charset="-78"/>
                  <a:cs typeface="Sakkal Majalla" panose="02000000000000000000" pitchFamily="2" charset="-78"/>
                </a:rPr>
                <a:t>: في تسيير الأزمات </a:t>
              </a:r>
              <a:br>
                <a:rPr lang="ar-DZ" sz="2400" dirty="0"/>
              </a:br>
              <a:endParaRPr lang="fr-FR" sz="2400" dirty="0">
                <a:latin typeface="Sakkal Majalla" panose="02000000000000000000" pitchFamily="2" charset="-78"/>
                <a:cs typeface="Sakkal Majalla" panose="02000000000000000000" pitchFamily="2" charset="-78"/>
              </a:endParaRPr>
            </a:p>
          </p:txBody>
        </p:sp>
      </p:grpSp>
    </p:spTree>
    <p:extLst>
      <p:ext uri="{BB962C8B-B14F-4D97-AF65-F5344CB8AC3E}">
        <p14:creationId xmlns:p14="http://schemas.microsoft.com/office/powerpoint/2010/main" val="138108452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6</TotalTime>
  <Words>2196</Words>
  <Application>Microsoft Office PowerPoint</Application>
  <PresentationFormat>Grand écran</PresentationFormat>
  <Paragraphs>164</Paragraphs>
  <Slides>20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20</vt:i4>
      </vt:variant>
    </vt:vector>
  </HeadingPairs>
  <TitlesOfParts>
    <vt:vector size="26" baseType="lpstr">
      <vt:lpstr>Arial</vt:lpstr>
      <vt:lpstr>Gill Sans MT</vt:lpstr>
      <vt:lpstr>Impact</vt:lpstr>
      <vt:lpstr>Sakkal Majalla</vt:lpstr>
      <vt:lpstr>Wingdings</vt:lpstr>
      <vt:lpstr>Badge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1</cp:revision>
  <dcterms:created xsi:type="dcterms:W3CDTF">2025-11-08T15:05:44Z</dcterms:created>
  <dcterms:modified xsi:type="dcterms:W3CDTF">2025-11-08T15:11:45Z</dcterms:modified>
</cp:coreProperties>
</file>