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94" r:id="rId2"/>
    <p:sldId id="293"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12C8C85-51F0-491E-9774-3900AFEF0FD7}" styleName="Style léger 2 - Accentuation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35758FB7-9AC5-4552-8A53-C91805E547FA}" styleName="Style à thème 1 - Accentuation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84E427A-3D55-4303-BF80-6455036E1DE7}" styleName="Style à thème 1 - Accentuation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D27102A9-8310-4765-A935-A1911B00CA55}" styleName="Style léger 1 - Accentuation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858EAA5-E5FE-44D5-973D-B6AD1D9E89DD}" type="doc">
      <dgm:prSet loTypeId="urn:microsoft.com/office/officeart/2005/8/layout/cycle4#1" loCatId="matrix" qsTypeId="urn:microsoft.com/office/officeart/2005/8/quickstyle/3d5" qsCatId="3D" csTypeId="urn:microsoft.com/office/officeart/2005/8/colors/colorful4" csCatId="colorful" phldr="1"/>
      <dgm:spPr/>
      <dgm:t>
        <a:bodyPr/>
        <a:lstStyle/>
        <a:p>
          <a:endParaRPr lang="en-US"/>
        </a:p>
      </dgm:t>
    </dgm:pt>
    <dgm:pt modelId="{B4334477-9274-4BFA-98CC-84C6E3DD8722}">
      <dgm:prSet phldrT="[Texte]"/>
      <dgm:spPr/>
      <dgm:t>
        <a:bodyPr/>
        <a:lstStyle/>
        <a:p>
          <a:pPr algn="r"/>
          <a:r>
            <a:rPr lang="ar-DZ" dirty="0" smtClean="0">
              <a:latin typeface="Traditional Arabic" pitchFamily="18" charset="-78"/>
              <a:cs typeface="Traditional Arabic" pitchFamily="18" charset="-78"/>
            </a:rPr>
            <a:t>1- تحديد الاحتياجات</a:t>
          </a:r>
          <a:endParaRPr lang="en-US" dirty="0">
            <a:latin typeface="Traditional Arabic" pitchFamily="18" charset="-78"/>
            <a:cs typeface="Traditional Arabic" pitchFamily="18" charset="-78"/>
          </a:endParaRPr>
        </a:p>
      </dgm:t>
    </dgm:pt>
    <dgm:pt modelId="{10BD819F-A627-4E8C-979B-6751823CB9CF}" type="parTrans" cxnId="{5B1A13F0-17B6-4366-9853-4DDD56032041}">
      <dgm:prSet/>
      <dgm:spPr/>
      <dgm:t>
        <a:bodyPr/>
        <a:lstStyle/>
        <a:p>
          <a:endParaRPr lang="en-US"/>
        </a:p>
      </dgm:t>
    </dgm:pt>
    <dgm:pt modelId="{15CF6687-FC2D-4945-BC35-00F24BDA45A3}" type="sibTrans" cxnId="{5B1A13F0-17B6-4366-9853-4DDD56032041}">
      <dgm:prSet/>
      <dgm:spPr/>
      <dgm:t>
        <a:bodyPr/>
        <a:lstStyle/>
        <a:p>
          <a:endParaRPr lang="en-US"/>
        </a:p>
      </dgm:t>
    </dgm:pt>
    <dgm:pt modelId="{8841A3D1-1FAA-477B-A1B0-2CA63111C5BF}">
      <dgm:prSet phldrT="[Texte]" custT="1"/>
      <dgm:spPr/>
      <dgm:t>
        <a:bodyPr/>
        <a:lstStyle/>
        <a:p>
          <a:pPr algn="ctr"/>
          <a:r>
            <a:rPr lang="ar-DZ" sz="1800" b="1" dirty="0" smtClean="0">
              <a:latin typeface="Traditional Arabic" pitchFamily="18" charset="-78"/>
              <a:cs typeface="Traditional Arabic" pitchFamily="18" charset="-78"/>
            </a:rPr>
            <a:t>وذلك عن طريق الاتصال الداخلي</a:t>
          </a:r>
          <a:endParaRPr lang="en-US" sz="1800" b="1" dirty="0">
            <a:latin typeface="Traditional Arabic" pitchFamily="18" charset="-78"/>
            <a:cs typeface="Traditional Arabic" pitchFamily="18" charset="-78"/>
          </a:endParaRPr>
        </a:p>
      </dgm:t>
    </dgm:pt>
    <dgm:pt modelId="{CEADBE8A-C7A6-40FC-A87E-7352929A0646}" type="parTrans" cxnId="{B54855B2-B227-4E6F-A8F3-016020AEF51C}">
      <dgm:prSet/>
      <dgm:spPr/>
      <dgm:t>
        <a:bodyPr/>
        <a:lstStyle/>
        <a:p>
          <a:endParaRPr lang="en-US"/>
        </a:p>
      </dgm:t>
    </dgm:pt>
    <dgm:pt modelId="{4D54C01E-19A4-4DF6-BB03-ADB9AE3FD201}" type="sibTrans" cxnId="{B54855B2-B227-4E6F-A8F3-016020AEF51C}">
      <dgm:prSet/>
      <dgm:spPr/>
      <dgm:t>
        <a:bodyPr/>
        <a:lstStyle/>
        <a:p>
          <a:endParaRPr lang="en-US"/>
        </a:p>
      </dgm:t>
    </dgm:pt>
    <dgm:pt modelId="{8E2767C1-3B54-4014-8E82-CC7C12535159}">
      <dgm:prSet phldrT="[Texte]"/>
      <dgm:spPr/>
      <dgm:t>
        <a:bodyPr/>
        <a:lstStyle/>
        <a:p>
          <a:pPr algn="r"/>
          <a:r>
            <a:rPr lang="ar-DZ" dirty="0" smtClean="0">
              <a:latin typeface="Traditional Arabic" pitchFamily="18" charset="-78"/>
              <a:cs typeface="Traditional Arabic" pitchFamily="18" charset="-78"/>
            </a:rPr>
            <a:t>2- البحث عن الأموال من مصادرها السليمة</a:t>
          </a:r>
          <a:endParaRPr lang="en-US" dirty="0">
            <a:latin typeface="Traditional Arabic" pitchFamily="18" charset="-78"/>
            <a:cs typeface="Traditional Arabic" pitchFamily="18" charset="-78"/>
          </a:endParaRPr>
        </a:p>
      </dgm:t>
    </dgm:pt>
    <dgm:pt modelId="{0CC40A54-B0E6-489C-BFB7-07A7FC19AE9F}" type="parTrans" cxnId="{EC5DB38A-3F74-47A2-BF5C-340776FBDEC3}">
      <dgm:prSet/>
      <dgm:spPr/>
      <dgm:t>
        <a:bodyPr/>
        <a:lstStyle/>
        <a:p>
          <a:endParaRPr lang="en-US"/>
        </a:p>
      </dgm:t>
    </dgm:pt>
    <dgm:pt modelId="{A07B3AD5-02CB-4B44-8C55-D699A754C8D2}" type="sibTrans" cxnId="{EC5DB38A-3F74-47A2-BF5C-340776FBDEC3}">
      <dgm:prSet/>
      <dgm:spPr/>
      <dgm:t>
        <a:bodyPr/>
        <a:lstStyle/>
        <a:p>
          <a:endParaRPr lang="en-US"/>
        </a:p>
      </dgm:t>
    </dgm:pt>
    <dgm:pt modelId="{E0CCE8F4-B92A-4067-A973-8B6FE09A5D07}">
      <dgm:prSet phldrT="[Texte]" custT="1"/>
      <dgm:spPr/>
      <dgm:t>
        <a:bodyPr/>
        <a:lstStyle/>
        <a:p>
          <a:pPr algn="r"/>
          <a:r>
            <a:rPr lang="ar-DZ" sz="2000" b="1" dirty="0" smtClean="0">
              <a:latin typeface="Traditional Arabic" pitchFamily="18" charset="-78"/>
              <a:cs typeface="Traditional Arabic" pitchFamily="18" charset="-78"/>
            </a:rPr>
            <a:t>عن طريق تحديد مصادر التمويل الملائمة</a:t>
          </a:r>
          <a:endParaRPr lang="en-US" sz="2000" b="1" dirty="0">
            <a:latin typeface="Traditional Arabic" pitchFamily="18" charset="-78"/>
            <a:cs typeface="Traditional Arabic" pitchFamily="18" charset="-78"/>
          </a:endParaRPr>
        </a:p>
      </dgm:t>
    </dgm:pt>
    <dgm:pt modelId="{8D504B96-0FAE-4CBF-B6D1-57CE02BE31E5}" type="parTrans" cxnId="{CFF9A58C-611F-4C1F-A998-E232F5DBAA72}">
      <dgm:prSet/>
      <dgm:spPr/>
      <dgm:t>
        <a:bodyPr/>
        <a:lstStyle/>
        <a:p>
          <a:endParaRPr lang="en-US"/>
        </a:p>
      </dgm:t>
    </dgm:pt>
    <dgm:pt modelId="{C6A8A4F9-C97C-47A9-AC53-77FC1C339E74}" type="sibTrans" cxnId="{CFF9A58C-611F-4C1F-A998-E232F5DBAA72}">
      <dgm:prSet/>
      <dgm:spPr/>
      <dgm:t>
        <a:bodyPr/>
        <a:lstStyle/>
        <a:p>
          <a:endParaRPr lang="en-US"/>
        </a:p>
      </dgm:t>
    </dgm:pt>
    <dgm:pt modelId="{4187DD3C-2200-4398-BF7C-7898AA65700F}">
      <dgm:prSet phldrT="[Texte]" custT="1"/>
      <dgm:spPr/>
      <dgm:t>
        <a:bodyPr/>
        <a:lstStyle/>
        <a:p>
          <a:r>
            <a:rPr lang="ar-DZ" sz="2000" dirty="0" smtClean="0">
              <a:latin typeface="Traditional Arabic" pitchFamily="18" charset="-78"/>
              <a:cs typeface="Traditional Arabic" pitchFamily="18" charset="-78"/>
            </a:rPr>
            <a:t>3- استخدام او استثمار الأموال</a:t>
          </a:r>
          <a:endParaRPr lang="en-US" sz="2000" dirty="0">
            <a:latin typeface="Traditional Arabic" pitchFamily="18" charset="-78"/>
            <a:cs typeface="Traditional Arabic" pitchFamily="18" charset="-78"/>
          </a:endParaRPr>
        </a:p>
      </dgm:t>
    </dgm:pt>
    <dgm:pt modelId="{00977F64-BBFD-4FA8-99F9-8BF8877D9035}" type="parTrans" cxnId="{294DCF96-0AB4-4E26-B0B5-DB4032F97CF7}">
      <dgm:prSet/>
      <dgm:spPr/>
      <dgm:t>
        <a:bodyPr/>
        <a:lstStyle/>
        <a:p>
          <a:endParaRPr lang="en-US"/>
        </a:p>
      </dgm:t>
    </dgm:pt>
    <dgm:pt modelId="{11049A01-ACE1-47F5-8F83-B5C6BA42DEC4}" type="sibTrans" cxnId="{294DCF96-0AB4-4E26-B0B5-DB4032F97CF7}">
      <dgm:prSet/>
      <dgm:spPr/>
      <dgm:t>
        <a:bodyPr/>
        <a:lstStyle/>
        <a:p>
          <a:endParaRPr lang="en-US"/>
        </a:p>
      </dgm:t>
    </dgm:pt>
    <dgm:pt modelId="{0E7665E5-3E77-416C-AC21-B3A56A0D1D8D}">
      <dgm:prSet phldrT="[Texte]" custT="1"/>
      <dgm:spPr/>
      <dgm:t>
        <a:bodyPr/>
        <a:lstStyle/>
        <a:p>
          <a:pPr algn="r"/>
          <a:r>
            <a:rPr lang="ar-DZ" sz="1400" b="1" dirty="0" smtClean="0">
              <a:latin typeface="Traditional Arabic" pitchFamily="18" charset="-78"/>
              <a:cs typeface="Traditional Arabic" pitchFamily="18" charset="-78"/>
            </a:rPr>
            <a:t>تحديد المجالات المختلفة التي تستثمر فيها الاموال لتعطي أكبر مردود وتحقق اهداف المؤسسة </a:t>
          </a:r>
          <a:endParaRPr lang="en-US" sz="1400" b="1" dirty="0">
            <a:latin typeface="Traditional Arabic" pitchFamily="18" charset="-78"/>
            <a:cs typeface="Traditional Arabic" pitchFamily="18" charset="-78"/>
          </a:endParaRPr>
        </a:p>
      </dgm:t>
    </dgm:pt>
    <dgm:pt modelId="{B895375F-328A-4F18-A4E0-7AFA6227F5A5}" type="parTrans" cxnId="{74ABCBBF-9ADF-4106-A2B3-0FD2D59939D0}">
      <dgm:prSet/>
      <dgm:spPr/>
      <dgm:t>
        <a:bodyPr/>
        <a:lstStyle/>
        <a:p>
          <a:endParaRPr lang="en-US"/>
        </a:p>
      </dgm:t>
    </dgm:pt>
    <dgm:pt modelId="{AEC738A3-C256-42B3-B83C-717CF1692237}" type="sibTrans" cxnId="{74ABCBBF-9ADF-4106-A2B3-0FD2D59939D0}">
      <dgm:prSet/>
      <dgm:spPr/>
      <dgm:t>
        <a:bodyPr/>
        <a:lstStyle/>
        <a:p>
          <a:endParaRPr lang="en-US"/>
        </a:p>
      </dgm:t>
    </dgm:pt>
    <dgm:pt modelId="{79694E93-28FE-43E8-9069-A0D3479E4AF4}">
      <dgm:prSet phldrT="[Texte]"/>
      <dgm:spPr/>
      <dgm:t>
        <a:bodyPr/>
        <a:lstStyle/>
        <a:p>
          <a:pPr algn="ctr"/>
          <a:r>
            <a:rPr lang="ar-DZ" dirty="0" smtClean="0">
              <a:latin typeface="Traditional Arabic" pitchFamily="18" charset="-78"/>
              <a:cs typeface="Traditional Arabic" pitchFamily="18" charset="-78"/>
            </a:rPr>
            <a:t>4- توزيع الأرباح</a:t>
          </a:r>
          <a:endParaRPr lang="en-US" dirty="0">
            <a:latin typeface="Traditional Arabic" pitchFamily="18" charset="-78"/>
            <a:cs typeface="Traditional Arabic" pitchFamily="18" charset="-78"/>
          </a:endParaRPr>
        </a:p>
      </dgm:t>
    </dgm:pt>
    <dgm:pt modelId="{3C93C71E-21EF-48FD-AB7B-F63EBB6E4CD6}" type="parTrans" cxnId="{37CF9E3A-1AC9-47F4-BA2E-97C97616E52E}">
      <dgm:prSet/>
      <dgm:spPr/>
      <dgm:t>
        <a:bodyPr/>
        <a:lstStyle/>
        <a:p>
          <a:endParaRPr lang="en-US"/>
        </a:p>
      </dgm:t>
    </dgm:pt>
    <dgm:pt modelId="{F41C7F43-FDCB-42F1-B9C7-CF0A98B0408A}" type="sibTrans" cxnId="{37CF9E3A-1AC9-47F4-BA2E-97C97616E52E}">
      <dgm:prSet/>
      <dgm:spPr/>
      <dgm:t>
        <a:bodyPr/>
        <a:lstStyle/>
        <a:p>
          <a:endParaRPr lang="en-US"/>
        </a:p>
      </dgm:t>
    </dgm:pt>
    <dgm:pt modelId="{149958F2-512E-4BD9-A96F-12BCC2C83DD6}">
      <dgm:prSet phldrT="[Texte]" custT="1"/>
      <dgm:spPr/>
      <dgm:t>
        <a:bodyPr/>
        <a:lstStyle/>
        <a:p>
          <a:r>
            <a:rPr lang="ar-DZ" sz="1400" b="1" dirty="0" smtClean="0">
              <a:latin typeface="Traditional Arabic" pitchFamily="18" charset="-78"/>
              <a:cs typeface="Traditional Arabic" pitchFamily="18" charset="-78"/>
            </a:rPr>
            <a:t>عن طريق وضع سياسة يسترشد بها المدير المالي لتحديد مجالات توزيع الأرباح</a:t>
          </a:r>
          <a:endParaRPr lang="en-US" sz="1400" b="1" dirty="0">
            <a:latin typeface="Traditional Arabic" pitchFamily="18" charset="-78"/>
            <a:cs typeface="Traditional Arabic" pitchFamily="18" charset="-78"/>
          </a:endParaRPr>
        </a:p>
      </dgm:t>
    </dgm:pt>
    <dgm:pt modelId="{3A36E657-9194-413F-93F2-7A69B69DBDF8}" type="parTrans" cxnId="{C6120397-65C3-447F-9842-1FC8AD8E5333}">
      <dgm:prSet/>
      <dgm:spPr/>
      <dgm:t>
        <a:bodyPr/>
        <a:lstStyle/>
        <a:p>
          <a:endParaRPr lang="en-US"/>
        </a:p>
      </dgm:t>
    </dgm:pt>
    <dgm:pt modelId="{89DAC13F-C7EA-4160-8641-AC980C37D4C8}" type="sibTrans" cxnId="{C6120397-65C3-447F-9842-1FC8AD8E5333}">
      <dgm:prSet/>
      <dgm:spPr/>
      <dgm:t>
        <a:bodyPr/>
        <a:lstStyle/>
        <a:p>
          <a:endParaRPr lang="en-US"/>
        </a:p>
      </dgm:t>
    </dgm:pt>
    <dgm:pt modelId="{EB3B249F-6E3A-4A9A-B111-92138469F604}" type="pres">
      <dgm:prSet presAssocID="{9858EAA5-E5FE-44D5-973D-B6AD1D9E89DD}" presName="cycleMatrixDiagram" presStyleCnt="0">
        <dgm:presLayoutVars>
          <dgm:chMax val="1"/>
          <dgm:dir/>
          <dgm:animLvl val="lvl"/>
          <dgm:resizeHandles val="exact"/>
        </dgm:presLayoutVars>
      </dgm:prSet>
      <dgm:spPr/>
      <dgm:t>
        <a:bodyPr/>
        <a:lstStyle/>
        <a:p>
          <a:endParaRPr lang="en-US"/>
        </a:p>
      </dgm:t>
    </dgm:pt>
    <dgm:pt modelId="{E1E76CFF-3FD4-4DC6-BE36-81E8F3324BC0}" type="pres">
      <dgm:prSet presAssocID="{9858EAA5-E5FE-44D5-973D-B6AD1D9E89DD}" presName="children" presStyleCnt="0"/>
      <dgm:spPr/>
    </dgm:pt>
    <dgm:pt modelId="{45F814E4-0E60-479C-84F7-C3AD1EEC3168}" type="pres">
      <dgm:prSet presAssocID="{9858EAA5-E5FE-44D5-973D-B6AD1D9E89DD}" presName="child1group" presStyleCnt="0"/>
      <dgm:spPr/>
    </dgm:pt>
    <dgm:pt modelId="{9F56CB9A-884C-4F23-8025-33DE7188DB5B}" type="pres">
      <dgm:prSet presAssocID="{9858EAA5-E5FE-44D5-973D-B6AD1D9E89DD}" presName="child1" presStyleLbl="bgAcc1" presStyleIdx="0" presStyleCnt="4"/>
      <dgm:spPr/>
      <dgm:t>
        <a:bodyPr/>
        <a:lstStyle/>
        <a:p>
          <a:endParaRPr lang="en-US"/>
        </a:p>
      </dgm:t>
    </dgm:pt>
    <dgm:pt modelId="{4433ECEF-DE0E-4BD0-89D6-605AEF2E8F0E}" type="pres">
      <dgm:prSet presAssocID="{9858EAA5-E5FE-44D5-973D-B6AD1D9E89DD}" presName="child1Text" presStyleLbl="bgAcc1" presStyleIdx="0" presStyleCnt="4">
        <dgm:presLayoutVars>
          <dgm:bulletEnabled val="1"/>
        </dgm:presLayoutVars>
      </dgm:prSet>
      <dgm:spPr/>
      <dgm:t>
        <a:bodyPr/>
        <a:lstStyle/>
        <a:p>
          <a:endParaRPr lang="en-US"/>
        </a:p>
      </dgm:t>
    </dgm:pt>
    <dgm:pt modelId="{BA06D8D8-41B7-47AD-BA25-8C0F47F2613D}" type="pres">
      <dgm:prSet presAssocID="{9858EAA5-E5FE-44D5-973D-B6AD1D9E89DD}" presName="child2group" presStyleCnt="0"/>
      <dgm:spPr/>
    </dgm:pt>
    <dgm:pt modelId="{345C294D-AE62-4F68-B03F-262DB419E3B8}" type="pres">
      <dgm:prSet presAssocID="{9858EAA5-E5FE-44D5-973D-B6AD1D9E89DD}" presName="child2" presStyleLbl="bgAcc1" presStyleIdx="1" presStyleCnt="4"/>
      <dgm:spPr/>
      <dgm:t>
        <a:bodyPr/>
        <a:lstStyle/>
        <a:p>
          <a:endParaRPr lang="en-US"/>
        </a:p>
      </dgm:t>
    </dgm:pt>
    <dgm:pt modelId="{19374724-78E0-4ABA-8F70-5A108D96BF64}" type="pres">
      <dgm:prSet presAssocID="{9858EAA5-E5FE-44D5-973D-B6AD1D9E89DD}" presName="child2Text" presStyleLbl="bgAcc1" presStyleIdx="1" presStyleCnt="4">
        <dgm:presLayoutVars>
          <dgm:bulletEnabled val="1"/>
        </dgm:presLayoutVars>
      </dgm:prSet>
      <dgm:spPr/>
      <dgm:t>
        <a:bodyPr/>
        <a:lstStyle/>
        <a:p>
          <a:endParaRPr lang="en-US"/>
        </a:p>
      </dgm:t>
    </dgm:pt>
    <dgm:pt modelId="{F7CD7EDF-5686-4AF3-816B-D5378825BA40}" type="pres">
      <dgm:prSet presAssocID="{9858EAA5-E5FE-44D5-973D-B6AD1D9E89DD}" presName="child3group" presStyleCnt="0"/>
      <dgm:spPr/>
    </dgm:pt>
    <dgm:pt modelId="{516684A5-B41D-4D9E-8FDC-23CCF3C5480B}" type="pres">
      <dgm:prSet presAssocID="{9858EAA5-E5FE-44D5-973D-B6AD1D9E89DD}" presName="child3" presStyleLbl="bgAcc1" presStyleIdx="2" presStyleCnt="4"/>
      <dgm:spPr/>
      <dgm:t>
        <a:bodyPr/>
        <a:lstStyle/>
        <a:p>
          <a:endParaRPr lang="en-US"/>
        </a:p>
      </dgm:t>
    </dgm:pt>
    <dgm:pt modelId="{078B0E49-69AC-4E2B-AF99-4D62D0F1B19F}" type="pres">
      <dgm:prSet presAssocID="{9858EAA5-E5FE-44D5-973D-B6AD1D9E89DD}" presName="child3Text" presStyleLbl="bgAcc1" presStyleIdx="2" presStyleCnt="4">
        <dgm:presLayoutVars>
          <dgm:bulletEnabled val="1"/>
        </dgm:presLayoutVars>
      </dgm:prSet>
      <dgm:spPr/>
      <dgm:t>
        <a:bodyPr/>
        <a:lstStyle/>
        <a:p>
          <a:endParaRPr lang="en-US"/>
        </a:p>
      </dgm:t>
    </dgm:pt>
    <dgm:pt modelId="{A4D984F1-7F1C-4875-878A-B2EDAF0F0475}" type="pres">
      <dgm:prSet presAssocID="{9858EAA5-E5FE-44D5-973D-B6AD1D9E89DD}" presName="child4group" presStyleCnt="0"/>
      <dgm:spPr/>
    </dgm:pt>
    <dgm:pt modelId="{CE907630-B0DC-451F-9C5C-9E28E6FB85FB}" type="pres">
      <dgm:prSet presAssocID="{9858EAA5-E5FE-44D5-973D-B6AD1D9E89DD}" presName="child4" presStyleLbl="bgAcc1" presStyleIdx="3" presStyleCnt="4" custLinFactNeighborX="-3914" custLinFactNeighborY="-7784"/>
      <dgm:spPr/>
      <dgm:t>
        <a:bodyPr/>
        <a:lstStyle/>
        <a:p>
          <a:endParaRPr lang="en-US"/>
        </a:p>
      </dgm:t>
    </dgm:pt>
    <dgm:pt modelId="{CAFE699D-591B-44F2-AED9-9AD97238004B}" type="pres">
      <dgm:prSet presAssocID="{9858EAA5-E5FE-44D5-973D-B6AD1D9E89DD}" presName="child4Text" presStyleLbl="bgAcc1" presStyleIdx="3" presStyleCnt="4">
        <dgm:presLayoutVars>
          <dgm:bulletEnabled val="1"/>
        </dgm:presLayoutVars>
      </dgm:prSet>
      <dgm:spPr/>
      <dgm:t>
        <a:bodyPr/>
        <a:lstStyle/>
        <a:p>
          <a:endParaRPr lang="en-US"/>
        </a:p>
      </dgm:t>
    </dgm:pt>
    <dgm:pt modelId="{EBD7C9E9-6982-4A0F-9D61-074DA7BEDDEA}" type="pres">
      <dgm:prSet presAssocID="{9858EAA5-E5FE-44D5-973D-B6AD1D9E89DD}" presName="childPlaceholder" presStyleCnt="0"/>
      <dgm:spPr/>
    </dgm:pt>
    <dgm:pt modelId="{9417669B-FDE6-4C4E-8C2B-C29D57ADAC94}" type="pres">
      <dgm:prSet presAssocID="{9858EAA5-E5FE-44D5-973D-B6AD1D9E89DD}" presName="circle" presStyleCnt="0"/>
      <dgm:spPr/>
    </dgm:pt>
    <dgm:pt modelId="{1FCD5AA1-F553-44C0-A307-771314D82669}" type="pres">
      <dgm:prSet presAssocID="{9858EAA5-E5FE-44D5-973D-B6AD1D9E89DD}" presName="quadrant1" presStyleLbl="node1" presStyleIdx="0" presStyleCnt="4">
        <dgm:presLayoutVars>
          <dgm:chMax val="1"/>
          <dgm:bulletEnabled val="1"/>
        </dgm:presLayoutVars>
      </dgm:prSet>
      <dgm:spPr/>
      <dgm:t>
        <a:bodyPr/>
        <a:lstStyle/>
        <a:p>
          <a:endParaRPr lang="en-US"/>
        </a:p>
      </dgm:t>
    </dgm:pt>
    <dgm:pt modelId="{BA7D4F02-6AB6-44E3-86E1-3BAD415548D6}" type="pres">
      <dgm:prSet presAssocID="{9858EAA5-E5FE-44D5-973D-B6AD1D9E89DD}" presName="quadrant2" presStyleLbl="node1" presStyleIdx="1" presStyleCnt="4">
        <dgm:presLayoutVars>
          <dgm:chMax val="1"/>
          <dgm:bulletEnabled val="1"/>
        </dgm:presLayoutVars>
      </dgm:prSet>
      <dgm:spPr/>
      <dgm:t>
        <a:bodyPr/>
        <a:lstStyle/>
        <a:p>
          <a:endParaRPr lang="en-US"/>
        </a:p>
      </dgm:t>
    </dgm:pt>
    <dgm:pt modelId="{90BB5266-3A91-4069-9303-BF7C2E875761}" type="pres">
      <dgm:prSet presAssocID="{9858EAA5-E5FE-44D5-973D-B6AD1D9E89DD}" presName="quadrant3" presStyleLbl="node1" presStyleIdx="2" presStyleCnt="4">
        <dgm:presLayoutVars>
          <dgm:chMax val="1"/>
          <dgm:bulletEnabled val="1"/>
        </dgm:presLayoutVars>
      </dgm:prSet>
      <dgm:spPr/>
      <dgm:t>
        <a:bodyPr/>
        <a:lstStyle/>
        <a:p>
          <a:endParaRPr lang="en-US"/>
        </a:p>
      </dgm:t>
    </dgm:pt>
    <dgm:pt modelId="{7F3F8B38-7486-4A27-A2B8-B920C2B42EC5}" type="pres">
      <dgm:prSet presAssocID="{9858EAA5-E5FE-44D5-973D-B6AD1D9E89DD}" presName="quadrant4" presStyleLbl="node1" presStyleIdx="3" presStyleCnt="4">
        <dgm:presLayoutVars>
          <dgm:chMax val="1"/>
          <dgm:bulletEnabled val="1"/>
        </dgm:presLayoutVars>
      </dgm:prSet>
      <dgm:spPr/>
      <dgm:t>
        <a:bodyPr/>
        <a:lstStyle/>
        <a:p>
          <a:endParaRPr lang="en-US"/>
        </a:p>
      </dgm:t>
    </dgm:pt>
    <dgm:pt modelId="{59CBA81B-CF83-406B-A03B-17FED14CE6BC}" type="pres">
      <dgm:prSet presAssocID="{9858EAA5-E5FE-44D5-973D-B6AD1D9E89DD}" presName="quadrantPlaceholder" presStyleCnt="0"/>
      <dgm:spPr/>
    </dgm:pt>
    <dgm:pt modelId="{B83EAAE0-BEFB-4845-A273-599B178206AA}" type="pres">
      <dgm:prSet presAssocID="{9858EAA5-E5FE-44D5-973D-B6AD1D9E89DD}" presName="center1" presStyleLbl="fgShp" presStyleIdx="0" presStyleCnt="2"/>
      <dgm:spPr/>
    </dgm:pt>
    <dgm:pt modelId="{988E2DC9-6B0B-43A6-84A8-E7A60C676A8D}" type="pres">
      <dgm:prSet presAssocID="{9858EAA5-E5FE-44D5-973D-B6AD1D9E89DD}" presName="center2" presStyleLbl="fgShp" presStyleIdx="1" presStyleCnt="2"/>
      <dgm:spPr/>
    </dgm:pt>
  </dgm:ptLst>
  <dgm:cxnLst>
    <dgm:cxn modelId="{37CF9E3A-1AC9-47F4-BA2E-97C97616E52E}" srcId="{9858EAA5-E5FE-44D5-973D-B6AD1D9E89DD}" destId="{79694E93-28FE-43E8-9069-A0D3479E4AF4}" srcOrd="3" destOrd="0" parTransId="{3C93C71E-21EF-48FD-AB7B-F63EBB6E4CD6}" sibTransId="{F41C7F43-FDCB-42F1-B9C7-CF0A98B0408A}"/>
    <dgm:cxn modelId="{13A491D9-A0CE-4DDA-B53D-C0983692AC4A}" type="presOf" srcId="{79694E93-28FE-43E8-9069-A0D3479E4AF4}" destId="{7F3F8B38-7486-4A27-A2B8-B920C2B42EC5}" srcOrd="0" destOrd="0" presId="urn:microsoft.com/office/officeart/2005/8/layout/cycle4#1"/>
    <dgm:cxn modelId="{C869EA3F-14BF-445C-A8D8-06C3DDC9329A}" type="presOf" srcId="{9858EAA5-E5FE-44D5-973D-B6AD1D9E89DD}" destId="{EB3B249F-6E3A-4A9A-B111-92138469F604}" srcOrd="0" destOrd="0" presId="urn:microsoft.com/office/officeart/2005/8/layout/cycle4#1"/>
    <dgm:cxn modelId="{5B1A13F0-17B6-4366-9853-4DDD56032041}" srcId="{9858EAA5-E5FE-44D5-973D-B6AD1D9E89DD}" destId="{B4334477-9274-4BFA-98CC-84C6E3DD8722}" srcOrd="0" destOrd="0" parTransId="{10BD819F-A627-4E8C-979B-6751823CB9CF}" sibTransId="{15CF6687-FC2D-4945-BC35-00F24BDA45A3}"/>
    <dgm:cxn modelId="{B54855B2-B227-4E6F-A8F3-016020AEF51C}" srcId="{B4334477-9274-4BFA-98CC-84C6E3DD8722}" destId="{8841A3D1-1FAA-477B-A1B0-2CA63111C5BF}" srcOrd="0" destOrd="0" parTransId="{CEADBE8A-C7A6-40FC-A87E-7352929A0646}" sibTransId="{4D54C01E-19A4-4DF6-BB03-ADB9AE3FD201}"/>
    <dgm:cxn modelId="{C6120397-65C3-447F-9842-1FC8AD8E5333}" srcId="{79694E93-28FE-43E8-9069-A0D3479E4AF4}" destId="{149958F2-512E-4BD9-A96F-12BCC2C83DD6}" srcOrd="0" destOrd="0" parTransId="{3A36E657-9194-413F-93F2-7A69B69DBDF8}" sibTransId="{89DAC13F-C7EA-4160-8641-AC980C37D4C8}"/>
    <dgm:cxn modelId="{CFF9A58C-611F-4C1F-A998-E232F5DBAA72}" srcId="{8E2767C1-3B54-4014-8E82-CC7C12535159}" destId="{E0CCE8F4-B92A-4067-A973-8B6FE09A5D07}" srcOrd="0" destOrd="0" parTransId="{8D504B96-0FAE-4CBF-B6D1-57CE02BE31E5}" sibTransId="{C6A8A4F9-C97C-47A9-AC53-77FC1C339E74}"/>
    <dgm:cxn modelId="{337130C0-BB30-4554-9F7B-CD90F627C15D}" type="presOf" srcId="{E0CCE8F4-B92A-4067-A973-8B6FE09A5D07}" destId="{345C294D-AE62-4F68-B03F-262DB419E3B8}" srcOrd="0" destOrd="0" presId="urn:microsoft.com/office/officeart/2005/8/layout/cycle4#1"/>
    <dgm:cxn modelId="{74ABCBBF-9ADF-4106-A2B3-0FD2D59939D0}" srcId="{4187DD3C-2200-4398-BF7C-7898AA65700F}" destId="{0E7665E5-3E77-416C-AC21-B3A56A0D1D8D}" srcOrd="0" destOrd="0" parTransId="{B895375F-328A-4F18-A4E0-7AFA6227F5A5}" sibTransId="{AEC738A3-C256-42B3-B83C-717CF1692237}"/>
    <dgm:cxn modelId="{796C944A-DEC3-45FF-A9D7-09EA78DBB250}" type="presOf" srcId="{8841A3D1-1FAA-477B-A1B0-2CA63111C5BF}" destId="{9F56CB9A-884C-4F23-8025-33DE7188DB5B}" srcOrd="0" destOrd="0" presId="urn:microsoft.com/office/officeart/2005/8/layout/cycle4#1"/>
    <dgm:cxn modelId="{294DCF96-0AB4-4E26-B0B5-DB4032F97CF7}" srcId="{9858EAA5-E5FE-44D5-973D-B6AD1D9E89DD}" destId="{4187DD3C-2200-4398-BF7C-7898AA65700F}" srcOrd="2" destOrd="0" parTransId="{00977F64-BBFD-4FA8-99F9-8BF8877D9035}" sibTransId="{11049A01-ACE1-47F5-8F83-B5C6BA42DEC4}"/>
    <dgm:cxn modelId="{F3EBA7CB-BCF5-4C4E-BAF2-F7DB20726E04}" type="presOf" srcId="{B4334477-9274-4BFA-98CC-84C6E3DD8722}" destId="{1FCD5AA1-F553-44C0-A307-771314D82669}" srcOrd="0" destOrd="0" presId="urn:microsoft.com/office/officeart/2005/8/layout/cycle4#1"/>
    <dgm:cxn modelId="{C8275383-6D84-4931-BBF4-CA6EF0DE397F}" type="presOf" srcId="{0E7665E5-3E77-416C-AC21-B3A56A0D1D8D}" destId="{078B0E49-69AC-4E2B-AF99-4D62D0F1B19F}" srcOrd="1" destOrd="0" presId="urn:microsoft.com/office/officeart/2005/8/layout/cycle4#1"/>
    <dgm:cxn modelId="{E08FEA51-B4C7-4639-855A-081FEB2F5D18}" type="presOf" srcId="{8E2767C1-3B54-4014-8E82-CC7C12535159}" destId="{BA7D4F02-6AB6-44E3-86E1-3BAD415548D6}" srcOrd="0" destOrd="0" presId="urn:microsoft.com/office/officeart/2005/8/layout/cycle4#1"/>
    <dgm:cxn modelId="{EC5DB38A-3F74-47A2-BF5C-340776FBDEC3}" srcId="{9858EAA5-E5FE-44D5-973D-B6AD1D9E89DD}" destId="{8E2767C1-3B54-4014-8E82-CC7C12535159}" srcOrd="1" destOrd="0" parTransId="{0CC40A54-B0E6-489C-BFB7-07A7FC19AE9F}" sibTransId="{A07B3AD5-02CB-4B44-8C55-D699A754C8D2}"/>
    <dgm:cxn modelId="{90CE489E-379C-47F0-8199-F68239B9A6B6}" type="presOf" srcId="{4187DD3C-2200-4398-BF7C-7898AA65700F}" destId="{90BB5266-3A91-4069-9303-BF7C2E875761}" srcOrd="0" destOrd="0" presId="urn:microsoft.com/office/officeart/2005/8/layout/cycle4#1"/>
    <dgm:cxn modelId="{D41BF65A-7A78-4757-8F99-A97817C7BBBA}" type="presOf" srcId="{149958F2-512E-4BD9-A96F-12BCC2C83DD6}" destId="{CAFE699D-591B-44F2-AED9-9AD97238004B}" srcOrd="1" destOrd="0" presId="urn:microsoft.com/office/officeart/2005/8/layout/cycle4#1"/>
    <dgm:cxn modelId="{4DA1F8F1-9C92-4330-8E9F-2F347575011A}" type="presOf" srcId="{8841A3D1-1FAA-477B-A1B0-2CA63111C5BF}" destId="{4433ECEF-DE0E-4BD0-89D6-605AEF2E8F0E}" srcOrd="1" destOrd="0" presId="urn:microsoft.com/office/officeart/2005/8/layout/cycle4#1"/>
    <dgm:cxn modelId="{509098B9-6640-468C-B6AD-09FAEA139B6E}" type="presOf" srcId="{E0CCE8F4-B92A-4067-A973-8B6FE09A5D07}" destId="{19374724-78E0-4ABA-8F70-5A108D96BF64}" srcOrd="1" destOrd="0" presId="urn:microsoft.com/office/officeart/2005/8/layout/cycle4#1"/>
    <dgm:cxn modelId="{65CDFFBB-706C-42CA-AED2-B19E61526D6B}" type="presOf" srcId="{149958F2-512E-4BD9-A96F-12BCC2C83DD6}" destId="{CE907630-B0DC-451F-9C5C-9E28E6FB85FB}" srcOrd="0" destOrd="0" presId="urn:microsoft.com/office/officeart/2005/8/layout/cycle4#1"/>
    <dgm:cxn modelId="{AF3C7A3D-36FD-4354-9F7B-966B0FAEA8FD}" type="presOf" srcId="{0E7665E5-3E77-416C-AC21-B3A56A0D1D8D}" destId="{516684A5-B41D-4D9E-8FDC-23CCF3C5480B}" srcOrd="0" destOrd="0" presId="urn:microsoft.com/office/officeart/2005/8/layout/cycle4#1"/>
    <dgm:cxn modelId="{E5E52F9C-9830-4860-96D8-C61BB20A731B}" type="presParOf" srcId="{EB3B249F-6E3A-4A9A-B111-92138469F604}" destId="{E1E76CFF-3FD4-4DC6-BE36-81E8F3324BC0}" srcOrd="0" destOrd="0" presId="urn:microsoft.com/office/officeart/2005/8/layout/cycle4#1"/>
    <dgm:cxn modelId="{D9948AAF-C34C-4595-9116-D1E7B0F5B92E}" type="presParOf" srcId="{E1E76CFF-3FD4-4DC6-BE36-81E8F3324BC0}" destId="{45F814E4-0E60-479C-84F7-C3AD1EEC3168}" srcOrd="0" destOrd="0" presId="urn:microsoft.com/office/officeart/2005/8/layout/cycle4#1"/>
    <dgm:cxn modelId="{866C3E60-3617-49AA-9868-F04A9E9573BF}" type="presParOf" srcId="{45F814E4-0E60-479C-84F7-C3AD1EEC3168}" destId="{9F56CB9A-884C-4F23-8025-33DE7188DB5B}" srcOrd="0" destOrd="0" presId="urn:microsoft.com/office/officeart/2005/8/layout/cycle4#1"/>
    <dgm:cxn modelId="{D499C85A-5475-4C91-9A82-DA32C0EB755F}" type="presParOf" srcId="{45F814E4-0E60-479C-84F7-C3AD1EEC3168}" destId="{4433ECEF-DE0E-4BD0-89D6-605AEF2E8F0E}" srcOrd="1" destOrd="0" presId="urn:microsoft.com/office/officeart/2005/8/layout/cycle4#1"/>
    <dgm:cxn modelId="{E988F604-81B1-4317-BD5C-CA6FA9846B85}" type="presParOf" srcId="{E1E76CFF-3FD4-4DC6-BE36-81E8F3324BC0}" destId="{BA06D8D8-41B7-47AD-BA25-8C0F47F2613D}" srcOrd="1" destOrd="0" presId="urn:microsoft.com/office/officeart/2005/8/layout/cycle4#1"/>
    <dgm:cxn modelId="{091A6166-16D6-4FFA-9279-BD84C01F9D7A}" type="presParOf" srcId="{BA06D8D8-41B7-47AD-BA25-8C0F47F2613D}" destId="{345C294D-AE62-4F68-B03F-262DB419E3B8}" srcOrd="0" destOrd="0" presId="urn:microsoft.com/office/officeart/2005/8/layout/cycle4#1"/>
    <dgm:cxn modelId="{945BF9D5-D806-42A9-BF76-426DC2EF882F}" type="presParOf" srcId="{BA06D8D8-41B7-47AD-BA25-8C0F47F2613D}" destId="{19374724-78E0-4ABA-8F70-5A108D96BF64}" srcOrd="1" destOrd="0" presId="urn:microsoft.com/office/officeart/2005/8/layout/cycle4#1"/>
    <dgm:cxn modelId="{856AB1EC-96A5-4602-8576-140FE68FCFAC}" type="presParOf" srcId="{E1E76CFF-3FD4-4DC6-BE36-81E8F3324BC0}" destId="{F7CD7EDF-5686-4AF3-816B-D5378825BA40}" srcOrd="2" destOrd="0" presId="urn:microsoft.com/office/officeart/2005/8/layout/cycle4#1"/>
    <dgm:cxn modelId="{51A1362A-B290-4ABE-871A-0D3B02CF7036}" type="presParOf" srcId="{F7CD7EDF-5686-4AF3-816B-D5378825BA40}" destId="{516684A5-B41D-4D9E-8FDC-23CCF3C5480B}" srcOrd="0" destOrd="0" presId="urn:microsoft.com/office/officeart/2005/8/layout/cycle4#1"/>
    <dgm:cxn modelId="{9B403CE5-1E63-462B-9DBC-4FB91C989380}" type="presParOf" srcId="{F7CD7EDF-5686-4AF3-816B-D5378825BA40}" destId="{078B0E49-69AC-4E2B-AF99-4D62D0F1B19F}" srcOrd="1" destOrd="0" presId="urn:microsoft.com/office/officeart/2005/8/layout/cycle4#1"/>
    <dgm:cxn modelId="{B78A0250-616D-480D-9626-05977509C271}" type="presParOf" srcId="{E1E76CFF-3FD4-4DC6-BE36-81E8F3324BC0}" destId="{A4D984F1-7F1C-4875-878A-B2EDAF0F0475}" srcOrd="3" destOrd="0" presId="urn:microsoft.com/office/officeart/2005/8/layout/cycle4#1"/>
    <dgm:cxn modelId="{FB7287C8-4465-4AA8-AAB6-AC57EE34006C}" type="presParOf" srcId="{A4D984F1-7F1C-4875-878A-B2EDAF0F0475}" destId="{CE907630-B0DC-451F-9C5C-9E28E6FB85FB}" srcOrd="0" destOrd="0" presId="urn:microsoft.com/office/officeart/2005/8/layout/cycle4#1"/>
    <dgm:cxn modelId="{48D470A4-A644-45F5-9E4F-13FEDDE87BFA}" type="presParOf" srcId="{A4D984F1-7F1C-4875-878A-B2EDAF0F0475}" destId="{CAFE699D-591B-44F2-AED9-9AD97238004B}" srcOrd="1" destOrd="0" presId="urn:microsoft.com/office/officeart/2005/8/layout/cycle4#1"/>
    <dgm:cxn modelId="{421BD858-3CAB-4C46-954D-6790A675E4E3}" type="presParOf" srcId="{E1E76CFF-3FD4-4DC6-BE36-81E8F3324BC0}" destId="{EBD7C9E9-6982-4A0F-9D61-074DA7BEDDEA}" srcOrd="4" destOrd="0" presId="urn:microsoft.com/office/officeart/2005/8/layout/cycle4#1"/>
    <dgm:cxn modelId="{0858B7A2-392D-45AE-BF33-79F53CA9E39D}" type="presParOf" srcId="{EB3B249F-6E3A-4A9A-B111-92138469F604}" destId="{9417669B-FDE6-4C4E-8C2B-C29D57ADAC94}" srcOrd="1" destOrd="0" presId="urn:microsoft.com/office/officeart/2005/8/layout/cycle4#1"/>
    <dgm:cxn modelId="{E826DF96-11AB-4150-B0EA-EC469C7FA249}" type="presParOf" srcId="{9417669B-FDE6-4C4E-8C2B-C29D57ADAC94}" destId="{1FCD5AA1-F553-44C0-A307-771314D82669}" srcOrd="0" destOrd="0" presId="urn:microsoft.com/office/officeart/2005/8/layout/cycle4#1"/>
    <dgm:cxn modelId="{1DFBC0C5-BD77-4A46-9304-038936733287}" type="presParOf" srcId="{9417669B-FDE6-4C4E-8C2B-C29D57ADAC94}" destId="{BA7D4F02-6AB6-44E3-86E1-3BAD415548D6}" srcOrd="1" destOrd="0" presId="urn:microsoft.com/office/officeart/2005/8/layout/cycle4#1"/>
    <dgm:cxn modelId="{25B79D39-3277-46BC-A3D7-84AA7686077F}" type="presParOf" srcId="{9417669B-FDE6-4C4E-8C2B-C29D57ADAC94}" destId="{90BB5266-3A91-4069-9303-BF7C2E875761}" srcOrd="2" destOrd="0" presId="urn:microsoft.com/office/officeart/2005/8/layout/cycle4#1"/>
    <dgm:cxn modelId="{C3092205-C591-4872-8AB3-2934F0509694}" type="presParOf" srcId="{9417669B-FDE6-4C4E-8C2B-C29D57ADAC94}" destId="{7F3F8B38-7486-4A27-A2B8-B920C2B42EC5}" srcOrd="3" destOrd="0" presId="urn:microsoft.com/office/officeart/2005/8/layout/cycle4#1"/>
    <dgm:cxn modelId="{D93B17FA-164B-4084-96C5-AC1E1433926C}" type="presParOf" srcId="{9417669B-FDE6-4C4E-8C2B-C29D57ADAC94}" destId="{59CBA81B-CF83-406B-A03B-17FED14CE6BC}" srcOrd="4" destOrd="0" presId="urn:microsoft.com/office/officeart/2005/8/layout/cycle4#1"/>
    <dgm:cxn modelId="{BB0086BB-403D-40C4-9843-9D116F002F4E}" type="presParOf" srcId="{EB3B249F-6E3A-4A9A-B111-92138469F604}" destId="{B83EAAE0-BEFB-4845-A273-599B178206AA}" srcOrd="2" destOrd="0" presId="urn:microsoft.com/office/officeart/2005/8/layout/cycle4#1"/>
    <dgm:cxn modelId="{075E5116-1239-46D1-933B-D01574AC4917}" type="presParOf" srcId="{EB3B249F-6E3A-4A9A-B111-92138469F604}" destId="{988E2DC9-6B0B-43A6-84A8-E7A60C676A8D}" srcOrd="3" destOrd="0" presId="urn:microsoft.com/office/officeart/2005/8/layout/cycle4#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E7AACF9-FB52-4E93-AB2E-2758DD6D8C72}" type="doc">
      <dgm:prSet loTypeId="urn:microsoft.com/office/officeart/2005/8/layout/hList6" loCatId="list" qsTypeId="urn:microsoft.com/office/officeart/2005/8/quickstyle/simple1" qsCatId="simple" csTypeId="urn:microsoft.com/office/officeart/2005/8/colors/accent1_2" csCatId="accent1" phldr="1"/>
      <dgm:spPr/>
      <dgm:t>
        <a:bodyPr/>
        <a:lstStyle/>
        <a:p>
          <a:endParaRPr lang="en-US"/>
        </a:p>
      </dgm:t>
    </dgm:pt>
    <dgm:pt modelId="{3C897E88-0AFB-4260-B566-6DB11AAF704B}">
      <dgm:prSet phldrT="[Texte]" phldr="1"/>
      <dgm:spPr/>
      <dgm:t>
        <a:bodyPr/>
        <a:lstStyle/>
        <a:p>
          <a:endParaRPr lang="en-US" sz="2600"/>
        </a:p>
      </dgm:t>
    </dgm:pt>
    <dgm:pt modelId="{67D3497C-D841-436D-A2BE-1BE88EFBDE29}" type="parTrans" cxnId="{9AF2D1CC-623A-458E-B5AD-2C0631A66909}">
      <dgm:prSet/>
      <dgm:spPr/>
      <dgm:t>
        <a:bodyPr/>
        <a:lstStyle/>
        <a:p>
          <a:endParaRPr lang="en-US"/>
        </a:p>
      </dgm:t>
    </dgm:pt>
    <dgm:pt modelId="{AA96CC68-A52C-46B4-9A21-62D90A5F0320}" type="sibTrans" cxnId="{9AF2D1CC-623A-458E-B5AD-2C0631A66909}">
      <dgm:prSet/>
      <dgm:spPr/>
      <dgm:t>
        <a:bodyPr/>
        <a:lstStyle/>
        <a:p>
          <a:endParaRPr lang="en-US"/>
        </a:p>
      </dgm:t>
    </dgm:pt>
    <dgm:pt modelId="{455A4DA8-8BFA-4A87-B6A3-2296D8A04B16}">
      <dgm:prSet phldrT="[Texte]" phldr="1"/>
      <dgm:spPr/>
      <dgm:t>
        <a:bodyPr/>
        <a:lstStyle/>
        <a:p>
          <a:endParaRPr lang="en-US" sz="2000" dirty="0"/>
        </a:p>
      </dgm:t>
    </dgm:pt>
    <dgm:pt modelId="{0A186C1D-C8CB-4E4A-B688-BB981093366D}" type="parTrans" cxnId="{3D3AD88F-794C-4DE5-AAE6-F04C5B3F2E38}">
      <dgm:prSet/>
      <dgm:spPr/>
      <dgm:t>
        <a:bodyPr/>
        <a:lstStyle/>
        <a:p>
          <a:endParaRPr lang="en-US"/>
        </a:p>
      </dgm:t>
    </dgm:pt>
    <dgm:pt modelId="{B589CDB2-9712-425D-A726-FBDFD78DD1D1}" type="sibTrans" cxnId="{3D3AD88F-794C-4DE5-AAE6-F04C5B3F2E38}">
      <dgm:prSet/>
      <dgm:spPr/>
      <dgm:t>
        <a:bodyPr/>
        <a:lstStyle/>
        <a:p>
          <a:endParaRPr lang="en-US"/>
        </a:p>
      </dgm:t>
    </dgm:pt>
    <dgm:pt modelId="{14F835F1-758A-4A3B-A19A-CBEB6781C81D}">
      <dgm:prSet phldrT="[Texte]" phldr="1"/>
      <dgm:spPr/>
      <dgm:t>
        <a:bodyPr/>
        <a:lstStyle/>
        <a:p>
          <a:pPr algn="l"/>
          <a:endParaRPr lang="en-US" sz="2600"/>
        </a:p>
      </dgm:t>
    </dgm:pt>
    <dgm:pt modelId="{DDADE39E-9FF2-4121-A29D-0FEFE7E8D77D}" type="parTrans" cxnId="{7BF36256-C782-463A-ACBD-456104EA12B7}">
      <dgm:prSet/>
      <dgm:spPr/>
      <dgm:t>
        <a:bodyPr/>
        <a:lstStyle/>
        <a:p>
          <a:endParaRPr lang="en-US"/>
        </a:p>
      </dgm:t>
    </dgm:pt>
    <dgm:pt modelId="{F0B33F39-E5BE-4588-85DB-DFC00115C38A}" type="sibTrans" cxnId="{7BF36256-C782-463A-ACBD-456104EA12B7}">
      <dgm:prSet/>
      <dgm:spPr/>
      <dgm:t>
        <a:bodyPr/>
        <a:lstStyle/>
        <a:p>
          <a:endParaRPr lang="en-US"/>
        </a:p>
      </dgm:t>
    </dgm:pt>
    <dgm:pt modelId="{1EF1F2C5-554F-4EA0-B8EB-100BCBCF55BE}">
      <dgm:prSet phldrT="[Texte]" custT="1"/>
      <dgm:spPr/>
      <dgm:t>
        <a:bodyPr/>
        <a:lstStyle/>
        <a:p>
          <a:pPr algn="r" rtl="1"/>
          <a:r>
            <a:rPr lang="ar-SA" sz="2400" dirty="0" smtClean="0">
              <a:latin typeface="Traditional Arabic" pitchFamily="18" charset="-78"/>
              <a:cs typeface="Traditional Arabic" pitchFamily="18" charset="-78"/>
            </a:rPr>
            <a:t>هدف تعظيم ثروة الملاك أو تعظيم القيمة السوقية للسهم الواحد</a:t>
          </a:r>
          <a:endParaRPr lang="en-US" sz="2400" dirty="0">
            <a:latin typeface="Traditional Arabic" pitchFamily="18" charset="-78"/>
            <a:cs typeface="Traditional Arabic" pitchFamily="18" charset="-78"/>
          </a:endParaRPr>
        </a:p>
      </dgm:t>
    </dgm:pt>
    <dgm:pt modelId="{E72ACBCA-31E0-4645-B845-CBD0B8573584}" type="parTrans" cxnId="{C7946E9F-A428-40A0-AC19-84F226ABEFFA}">
      <dgm:prSet/>
      <dgm:spPr/>
      <dgm:t>
        <a:bodyPr/>
        <a:lstStyle/>
        <a:p>
          <a:endParaRPr lang="en-US"/>
        </a:p>
      </dgm:t>
    </dgm:pt>
    <dgm:pt modelId="{DD464C97-DD73-44E1-93E3-3AC448D3E64F}" type="sibTrans" cxnId="{C7946E9F-A428-40A0-AC19-84F226ABEFFA}">
      <dgm:prSet/>
      <dgm:spPr/>
      <dgm:t>
        <a:bodyPr/>
        <a:lstStyle/>
        <a:p>
          <a:endParaRPr lang="en-US"/>
        </a:p>
      </dgm:t>
    </dgm:pt>
    <dgm:pt modelId="{84D27331-0A65-424A-8509-938264EF28D2}">
      <dgm:prSet custT="1"/>
      <dgm:spPr/>
      <dgm:t>
        <a:bodyPr/>
        <a:lstStyle/>
        <a:p>
          <a:pPr rtl="1"/>
          <a:r>
            <a:rPr lang="ar-SA" sz="2000" dirty="0" smtClean="0">
              <a:latin typeface="Traditional Arabic" pitchFamily="18" charset="-78"/>
              <a:cs typeface="Traditional Arabic" pitchFamily="18" charset="-78"/>
            </a:rPr>
            <a:t>هدف تعظيم الأرباح أو تحقيق أقصى العوائد الممكنة للمؤسسة.</a:t>
          </a:r>
          <a:endParaRPr lang="en-US" sz="2000" dirty="0">
            <a:latin typeface="Traditional Arabic" pitchFamily="18" charset="-78"/>
            <a:cs typeface="Traditional Arabic" pitchFamily="18" charset="-78"/>
          </a:endParaRPr>
        </a:p>
      </dgm:t>
    </dgm:pt>
    <dgm:pt modelId="{CCAECF33-3E00-425A-AEF4-70EE049565FF}" type="parTrans" cxnId="{05C995D1-D8E0-4430-83D5-25673A7D0AA4}">
      <dgm:prSet/>
      <dgm:spPr/>
      <dgm:t>
        <a:bodyPr/>
        <a:lstStyle/>
        <a:p>
          <a:endParaRPr lang="en-US"/>
        </a:p>
      </dgm:t>
    </dgm:pt>
    <dgm:pt modelId="{5E3580A6-5EF7-40E8-82E5-9A03BB2379D7}" type="sibTrans" cxnId="{05C995D1-D8E0-4430-83D5-25673A7D0AA4}">
      <dgm:prSet/>
      <dgm:spPr/>
      <dgm:t>
        <a:bodyPr/>
        <a:lstStyle/>
        <a:p>
          <a:endParaRPr lang="en-US"/>
        </a:p>
      </dgm:t>
    </dgm:pt>
    <dgm:pt modelId="{0BB7FDBB-46F2-46B9-83B4-7205294C4D13}">
      <dgm:prSet/>
      <dgm:spPr/>
      <dgm:t>
        <a:bodyPr/>
        <a:lstStyle/>
        <a:p>
          <a:r>
            <a:rPr lang="ar-SA" dirty="0" smtClean="0">
              <a:latin typeface="Traditional Arabic" pitchFamily="18" charset="-78"/>
              <a:cs typeface="Traditional Arabic" pitchFamily="18" charset="-78"/>
            </a:rPr>
            <a:t>هدف السيولة أو تجميع أكبر رصيد نقدي للمؤسسة</a:t>
          </a:r>
          <a:endParaRPr lang="en-US" dirty="0">
            <a:latin typeface="Traditional Arabic" pitchFamily="18" charset="-78"/>
            <a:cs typeface="Traditional Arabic" pitchFamily="18" charset="-78"/>
          </a:endParaRPr>
        </a:p>
      </dgm:t>
    </dgm:pt>
    <dgm:pt modelId="{848767DE-B42A-46F3-894C-2BBE4CCFE731}" type="parTrans" cxnId="{78FEADB3-4550-4803-A69C-D800853CEB6B}">
      <dgm:prSet/>
      <dgm:spPr/>
      <dgm:t>
        <a:bodyPr/>
        <a:lstStyle/>
        <a:p>
          <a:endParaRPr lang="en-US"/>
        </a:p>
      </dgm:t>
    </dgm:pt>
    <dgm:pt modelId="{265F6029-7C3B-403C-A24E-261016C66A28}" type="sibTrans" cxnId="{78FEADB3-4550-4803-A69C-D800853CEB6B}">
      <dgm:prSet/>
      <dgm:spPr/>
      <dgm:t>
        <a:bodyPr/>
        <a:lstStyle/>
        <a:p>
          <a:endParaRPr lang="en-US"/>
        </a:p>
      </dgm:t>
    </dgm:pt>
    <dgm:pt modelId="{C0B7871A-4900-4F94-9DEF-358547C589D4}" type="pres">
      <dgm:prSet presAssocID="{FE7AACF9-FB52-4E93-AB2E-2758DD6D8C72}" presName="Name0" presStyleCnt="0">
        <dgm:presLayoutVars>
          <dgm:dir/>
          <dgm:resizeHandles val="exact"/>
        </dgm:presLayoutVars>
      </dgm:prSet>
      <dgm:spPr/>
      <dgm:t>
        <a:bodyPr/>
        <a:lstStyle/>
        <a:p>
          <a:endParaRPr lang="en-US"/>
        </a:p>
      </dgm:t>
    </dgm:pt>
    <dgm:pt modelId="{C7E31359-8668-4CED-907C-551B1FA28464}" type="pres">
      <dgm:prSet presAssocID="{3C897E88-0AFB-4260-B566-6DB11AAF704B}" presName="node" presStyleLbl="node1" presStyleIdx="0" presStyleCnt="3">
        <dgm:presLayoutVars>
          <dgm:bulletEnabled val="1"/>
        </dgm:presLayoutVars>
      </dgm:prSet>
      <dgm:spPr/>
      <dgm:t>
        <a:bodyPr/>
        <a:lstStyle/>
        <a:p>
          <a:endParaRPr lang="en-US"/>
        </a:p>
      </dgm:t>
    </dgm:pt>
    <dgm:pt modelId="{1399CBE8-F946-4107-8FE3-1E5A1A4681E6}" type="pres">
      <dgm:prSet presAssocID="{AA96CC68-A52C-46B4-9A21-62D90A5F0320}" presName="sibTrans" presStyleCnt="0"/>
      <dgm:spPr/>
    </dgm:pt>
    <dgm:pt modelId="{824D8520-0BD8-474A-9B74-157E8BE3DAE4}" type="pres">
      <dgm:prSet presAssocID="{14F835F1-758A-4A3B-A19A-CBEB6781C81D}" presName="node" presStyleLbl="node1" presStyleIdx="1" presStyleCnt="3">
        <dgm:presLayoutVars>
          <dgm:bulletEnabled val="1"/>
        </dgm:presLayoutVars>
      </dgm:prSet>
      <dgm:spPr/>
      <dgm:t>
        <a:bodyPr/>
        <a:lstStyle/>
        <a:p>
          <a:endParaRPr lang="en-US"/>
        </a:p>
      </dgm:t>
    </dgm:pt>
    <dgm:pt modelId="{98580DA4-2D0F-4B00-9A2B-9430C02FFC4C}" type="pres">
      <dgm:prSet presAssocID="{F0B33F39-E5BE-4588-85DB-DFC00115C38A}" presName="sibTrans" presStyleCnt="0"/>
      <dgm:spPr/>
    </dgm:pt>
    <dgm:pt modelId="{67E96919-5BCC-4A5A-BF2D-64BC26AD0CB1}" type="pres">
      <dgm:prSet presAssocID="{0BB7FDBB-46F2-46B9-83B4-7205294C4D13}" presName="node" presStyleLbl="node1" presStyleIdx="2" presStyleCnt="3">
        <dgm:presLayoutVars>
          <dgm:bulletEnabled val="1"/>
        </dgm:presLayoutVars>
      </dgm:prSet>
      <dgm:spPr/>
      <dgm:t>
        <a:bodyPr/>
        <a:lstStyle/>
        <a:p>
          <a:endParaRPr lang="en-US"/>
        </a:p>
      </dgm:t>
    </dgm:pt>
  </dgm:ptLst>
  <dgm:cxnLst>
    <dgm:cxn modelId="{78FEADB3-4550-4803-A69C-D800853CEB6B}" srcId="{FE7AACF9-FB52-4E93-AB2E-2758DD6D8C72}" destId="{0BB7FDBB-46F2-46B9-83B4-7205294C4D13}" srcOrd="2" destOrd="0" parTransId="{848767DE-B42A-46F3-894C-2BBE4CCFE731}" sibTransId="{265F6029-7C3B-403C-A24E-261016C66A28}"/>
    <dgm:cxn modelId="{05C995D1-D8E0-4430-83D5-25673A7D0AA4}" srcId="{3C897E88-0AFB-4260-B566-6DB11AAF704B}" destId="{84D27331-0A65-424A-8509-938264EF28D2}" srcOrd="1" destOrd="0" parTransId="{CCAECF33-3E00-425A-AEF4-70EE049565FF}" sibTransId="{5E3580A6-5EF7-40E8-82E5-9A03BB2379D7}"/>
    <dgm:cxn modelId="{7A88310A-4FA5-40D3-B93C-1BDE56633483}" type="presOf" srcId="{84D27331-0A65-424A-8509-938264EF28D2}" destId="{C7E31359-8668-4CED-907C-551B1FA28464}" srcOrd="0" destOrd="2" presId="urn:microsoft.com/office/officeart/2005/8/layout/hList6"/>
    <dgm:cxn modelId="{C7946E9F-A428-40A0-AC19-84F226ABEFFA}" srcId="{14F835F1-758A-4A3B-A19A-CBEB6781C81D}" destId="{1EF1F2C5-554F-4EA0-B8EB-100BCBCF55BE}" srcOrd="0" destOrd="0" parTransId="{E72ACBCA-31E0-4645-B845-CBD0B8573584}" sibTransId="{DD464C97-DD73-44E1-93E3-3AC448D3E64F}"/>
    <dgm:cxn modelId="{7BF36256-C782-463A-ACBD-456104EA12B7}" srcId="{FE7AACF9-FB52-4E93-AB2E-2758DD6D8C72}" destId="{14F835F1-758A-4A3B-A19A-CBEB6781C81D}" srcOrd="1" destOrd="0" parTransId="{DDADE39E-9FF2-4121-A29D-0FEFE7E8D77D}" sibTransId="{F0B33F39-E5BE-4588-85DB-DFC00115C38A}"/>
    <dgm:cxn modelId="{9018F759-E660-45D7-8CF9-EC2DC55E8856}" type="presOf" srcId="{1EF1F2C5-554F-4EA0-B8EB-100BCBCF55BE}" destId="{824D8520-0BD8-474A-9B74-157E8BE3DAE4}" srcOrd="0" destOrd="1" presId="urn:microsoft.com/office/officeart/2005/8/layout/hList6"/>
    <dgm:cxn modelId="{5A643B9F-3D5E-4CA8-B7CC-32F7F785CDBF}" type="presOf" srcId="{14F835F1-758A-4A3B-A19A-CBEB6781C81D}" destId="{824D8520-0BD8-474A-9B74-157E8BE3DAE4}" srcOrd="0" destOrd="0" presId="urn:microsoft.com/office/officeart/2005/8/layout/hList6"/>
    <dgm:cxn modelId="{B934977C-C8A3-41C7-94E0-39A1C5856E6B}" type="presOf" srcId="{FE7AACF9-FB52-4E93-AB2E-2758DD6D8C72}" destId="{C0B7871A-4900-4F94-9DEF-358547C589D4}" srcOrd="0" destOrd="0" presId="urn:microsoft.com/office/officeart/2005/8/layout/hList6"/>
    <dgm:cxn modelId="{3D3AD88F-794C-4DE5-AAE6-F04C5B3F2E38}" srcId="{3C897E88-0AFB-4260-B566-6DB11AAF704B}" destId="{455A4DA8-8BFA-4A87-B6A3-2296D8A04B16}" srcOrd="0" destOrd="0" parTransId="{0A186C1D-C8CB-4E4A-B688-BB981093366D}" sibTransId="{B589CDB2-9712-425D-A726-FBDFD78DD1D1}"/>
    <dgm:cxn modelId="{F586EA87-8CA2-4AD1-912C-9698221A53A6}" type="presOf" srcId="{455A4DA8-8BFA-4A87-B6A3-2296D8A04B16}" destId="{C7E31359-8668-4CED-907C-551B1FA28464}" srcOrd="0" destOrd="1" presId="urn:microsoft.com/office/officeart/2005/8/layout/hList6"/>
    <dgm:cxn modelId="{9AF2D1CC-623A-458E-B5AD-2C0631A66909}" srcId="{FE7AACF9-FB52-4E93-AB2E-2758DD6D8C72}" destId="{3C897E88-0AFB-4260-B566-6DB11AAF704B}" srcOrd="0" destOrd="0" parTransId="{67D3497C-D841-436D-A2BE-1BE88EFBDE29}" sibTransId="{AA96CC68-A52C-46B4-9A21-62D90A5F0320}"/>
    <dgm:cxn modelId="{85B6E964-1D4C-4ED2-B046-82BC3D12759C}" type="presOf" srcId="{0BB7FDBB-46F2-46B9-83B4-7205294C4D13}" destId="{67E96919-5BCC-4A5A-BF2D-64BC26AD0CB1}" srcOrd="0" destOrd="0" presId="urn:microsoft.com/office/officeart/2005/8/layout/hList6"/>
    <dgm:cxn modelId="{D43EEF2C-6904-4AF6-8951-9A4A21C4B9C7}" type="presOf" srcId="{3C897E88-0AFB-4260-B566-6DB11AAF704B}" destId="{C7E31359-8668-4CED-907C-551B1FA28464}" srcOrd="0" destOrd="0" presId="urn:microsoft.com/office/officeart/2005/8/layout/hList6"/>
    <dgm:cxn modelId="{9A6EC667-9DF6-4A30-99C8-A355D553DF0C}" type="presParOf" srcId="{C0B7871A-4900-4F94-9DEF-358547C589D4}" destId="{C7E31359-8668-4CED-907C-551B1FA28464}" srcOrd="0" destOrd="0" presId="urn:microsoft.com/office/officeart/2005/8/layout/hList6"/>
    <dgm:cxn modelId="{3AC86235-A943-406C-969A-209021A8F2DE}" type="presParOf" srcId="{C0B7871A-4900-4F94-9DEF-358547C589D4}" destId="{1399CBE8-F946-4107-8FE3-1E5A1A4681E6}" srcOrd="1" destOrd="0" presId="urn:microsoft.com/office/officeart/2005/8/layout/hList6"/>
    <dgm:cxn modelId="{ECFC324E-1B68-404D-9CA7-C6EBB3583BF4}" type="presParOf" srcId="{C0B7871A-4900-4F94-9DEF-358547C589D4}" destId="{824D8520-0BD8-474A-9B74-157E8BE3DAE4}" srcOrd="2" destOrd="0" presId="urn:microsoft.com/office/officeart/2005/8/layout/hList6"/>
    <dgm:cxn modelId="{44CE8F5A-0102-42EF-8B70-BEBE40B8B519}" type="presParOf" srcId="{C0B7871A-4900-4F94-9DEF-358547C589D4}" destId="{98580DA4-2D0F-4B00-9A2B-9430C02FFC4C}" srcOrd="3" destOrd="0" presId="urn:microsoft.com/office/officeart/2005/8/layout/hList6"/>
    <dgm:cxn modelId="{8A4C23D8-8C8C-47D8-952F-351C5AD853E3}" type="presParOf" srcId="{C0B7871A-4900-4F94-9DEF-358547C589D4}" destId="{67E96919-5BCC-4A5A-BF2D-64BC26AD0CB1}" srcOrd="4"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A2D442B-C052-49F2-92FC-41E966BEF6D2}" type="doc">
      <dgm:prSet loTypeId="urn:microsoft.com/office/officeart/2005/8/layout/vList6" loCatId="list" qsTypeId="urn:microsoft.com/office/officeart/2005/8/quickstyle/simple1" qsCatId="simple" csTypeId="urn:microsoft.com/office/officeart/2005/8/colors/accent1_2" csCatId="accent1" phldr="1"/>
      <dgm:spPr/>
      <dgm:t>
        <a:bodyPr/>
        <a:lstStyle/>
        <a:p>
          <a:endParaRPr lang="en-US"/>
        </a:p>
      </dgm:t>
    </dgm:pt>
    <dgm:pt modelId="{2FF9D2D6-3655-4018-B188-130F8635B006}">
      <dgm:prSet phldrT="[Texte]" custT="1"/>
      <dgm:spPr/>
      <dgm:t>
        <a:bodyPr/>
        <a:lstStyle/>
        <a:p>
          <a:r>
            <a:rPr lang="ar-DZ" sz="2800" dirty="0" smtClean="0">
              <a:latin typeface="Traditional Arabic" pitchFamily="18" charset="-78"/>
              <a:cs typeface="Traditional Arabic" pitchFamily="18" charset="-78"/>
            </a:rPr>
            <a:t>اتصال</a:t>
          </a:r>
          <a:r>
            <a:rPr lang="ar-DZ" sz="2800" baseline="0" dirty="0" smtClean="0">
              <a:latin typeface="Traditional Arabic" pitchFamily="18" charset="-78"/>
              <a:cs typeface="Traditional Arabic" pitchFamily="18" charset="-78"/>
            </a:rPr>
            <a:t> داخلي</a:t>
          </a:r>
          <a:endParaRPr lang="en-US" sz="2800" dirty="0">
            <a:latin typeface="Traditional Arabic" pitchFamily="18" charset="-78"/>
            <a:cs typeface="Traditional Arabic" pitchFamily="18" charset="-78"/>
          </a:endParaRPr>
        </a:p>
      </dgm:t>
    </dgm:pt>
    <dgm:pt modelId="{E3B819D6-CE7C-447A-9B0B-97CB2AD60B33}" type="parTrans" cxnId="{C4CFEC9A-E548-4266-B788-D0D41E30631B}">
      <dgm:prSet/>
      <dgm:spPr/>
      <dgm:t>
        <a:bodyPr/>
        <a:lstStyle/>
        <a:p>
          <a:endParaRPr lang="en-US"/>
        </a:p>
      </dgm:t>
    </dgm:pt>
    <dgm:pt modelId="{5CE5A246-840A-460D-A06D-E27F87D10B8D}" type="sibTrans" cxnId="{C4CFEC9A-E548-4266-B788-D0D41E30631B}">
      <dgm:prSet/>
      <dgm:spPr/>
      <dgm:t>
        <a:bodyPr/>
        <a:lstStyle/>
        <a:p>
          <a:endParaRPr lang="en-US"/>
        </a:p>
      </dgm:t>
    </dgm:pt>
    <dgm:pt modelId="{73574722-EAC8-45C5-8C0D-8C718BEFEA3D}">
      <dgm:prSet phldrT="[Texte]" custT="1"/>
      <dgm:spPr/>
      <dgm:t>
        <a:bodyPr/>
        <a:lstStyle/>
        <a:p>
          <a:pPr algn="r" rtl="1"/>
          <a:r>
            <a:rPr lang="ar-DZ" sz="2000" dirty="0" smtClean="0">
              <a:latin typeface="Traditional Arabic" panose="02020603050405020304" pitchFamily="18" charset="-78"/>
              <a:cs typeface="Traditional Arabic" panose="02020603050405020304" pitchFamily="18" charset="-78"/>
            </a:rPr>
            <a:t>من اجل تحديد الاحتياجات المالية فان المدير المالي يدعو الى اجتماع يحضره جميع مديري الوظائف المختلفة قصد تحديد الاحتياجات وتبريرها </a:t>
          </a:r>
          <a:endParaRPr lang="en-US" sz="2000" dirty="0">
            <a:latin typeface="Traditional Arabic" panose="02020603050405020304" pitchFamily="18" charset="-78"/>
            <a:cs typeface="Traditional Arabic" panose="02020603050405020304" pitchFamily="18" charset="-78"/>
          </a:endParaRPr>
        </a:p>
      </dgm:t>
    </dgm:pt>
    <dgm:pt modelId="{BCBE2907-C569-42FC-859C-490C95169605}" type="parTrans" cxnId="{3CEBD45B-BFA5-4552-80BD-D0CFD3DDB2E2}">
      <dgm:prSet/>
      <dgm:spPr/>
      <dgm:t>
        <a:bodyPr/>
        <a:lstStyle/>
        <a:p>
          <a:endParaRPr lang="en-US"/>
        </a:p>
      </dgm:t>
    </dgm:pt>
    <dgm:pt modelId="{8DB27265-66DD-4029-AAD1-D3A42EEF0330}" type="sibTrans" cxnId="{3CEBD45B-BFA5-4552-80BD-D0CFD3DDB2E2}">
      <dgm:prSet/>
      <dgm:spPr/>
      <dgm:t>
        <a:bodyPr/>
        <a:lstStyle/>
        <a:p>
          <a:endParaRPr lang="en-US"/>
        </a:p>
      </dgm:t>
    </dgm:pt>
    <dgm:pt modelId="{B1B6E4A3-1E23-4763-886E-3D47E9B539A0}">
      <dgm:prSet phldrT="[Texte]" custT="1"/>
      <dgm:spPr/>
      <dgm:t>
        <a:bodyPr/>
        <a:lstStyle/>
        <a:p>
          <a:r>
            <a:rPr lang="ar-DZ" sz="3200" dirty="0" smtClean="0">
              <a:latin typeface="Traditional Arabic" pitchFamily="18" charset="-78"/>
              <a:cs typeface="Traditional Arabic" pitchFamily="18" charset="-78"/>
            </a:rPr>
            <a:t>اتصال</a:t>
          </a:r>
          <a:r>
            <a:rPr lang="ar-DZ" sz="3200" baseline="0" dirty="0" smtClean="0">
              <a:latin typeface="Traditional Arabic" pitchFamily="18" charset="-78"/>
              <a:cs typeface="Traditional Arabic" pitchFamily="18" charset="-78"/>
            </a:rPr>
            <a:t> خارجي</a:t>
          </a:r>
          <a:endParaRPr lang="en-US" sz="3200" dirty="0">
            <a:latin typeface="Traditional Arabic" pitchFamily="18" charset="-78"/>
            <a:cs typeface="Traditional Arabic" pitchFamily="18" charset="-78"/>
          </a:endParaRPr>
        </a:p>
      </dgm:t>
    </dgm:pt>
    <dgm:pt modelId="{E169F7C3-76A2-4E23-92B0-0486A8E45DA8}" type="parTrans" cxnId="{C2618F8E-0AC3-4B45-A5B7-51DDDA6F1BBB}">
      <dgm:prSet/>
      <dgm:spPr/>
      <dgm:t>
        <a:bodyPr/>
        <a:lstStyle/>
        <a:p>
          <a:endParaRPr lang="en-US"/>
        </a:p>
      </dgm:t>
    </dgm:pt>
    <dgm:pt modelId="{6D8A7C10-464A-4F3D-B217-7ACB490DB481}" type="sibTrans" cxnId="{C2618F8E-0AC3-4B45-A5B7-51DDDA6F1BBB}">
      <dgm:prSet/>
      <dgm:spPr/>
      <dgm:t>
        <a:bodyPr/>
        <a:lstStyle/>
        <a:p>
          <a:endParaRPr lang="en-US"/>
        </a:p>
      </dgm:t>
    </dgm:pt>
    <dgm:pt modelId="{ADCFB661-3892-4292-975E-C6E43F166511}">
      <dgm:prSet phldrT="[Texte]" custT="1"/>
      <dgm:spPr/>
      <dgm:t>
        <a:bodyPr/>
        <a:lstStyle/>
        <a:p>
          <a:pPr algn="just" rtl="1"/>
          <a:r>
            <a:rPr lang="ar-DZ" sz="2000" dirty="0" smtClean="0">
              <a:latin typeface="Traditional Arabic" panose="02020603050405020304" pitchFamily="18" charset="-78"/>
              <a:cs typeface="Traditional Arabic" panose="02020603050405020304" pitchFamily="18" charset="-78"/>
            </a:rPr>
            <a:t>من اجل تأمين الاحتياجات المالية فان المدير المالي في الغالب يلجأ الى هذا النوع من الاتصال إذ يتدخل لدى الأسواق المالية والبنوك ويقابل ويتحاور مع الممولين الرسميين ويقنعهم بجدوى الاستثمار في المؤسسة.</a:t>
          </a:r>
          <a:endParaRPr lang="en-US" sz="2000" dirty="0">
            <a:latin typeface="Traditional Arabic" panose="02020603050405020304" pitchFamily="18" charset="-78"/>
            <a:cs typeface="Traditional Arabic" panose="02020603050405020304" pitchFamily="18" charset="-78"/>
          </a:endParaRPr>
        </a:p>
      </dgm:t>
    </dgm:pt>
    <dgm:pt modelId="{AA319770-FB1F-4AE3-A001-AF171D969C6B}" type="parTrans" cxnId="{B54F3FFD-E83D-435D-B401-DDA6A4377A9C}">
      <dgm:prSet/>
      <dgm:spPr/>
      <dgm:t>
        <a:bodyPr/>
        <a:lstStyle/>
        <a:p>
          <a:endParaRPr lang="en-US"/>
        </a:p>
      </dgm:t>
    </dgm:pt>
    <dgm:pt modelId="{007020BB-DD49-45A9-B5B0-A33DFA972C2D}" type="sibTrans" cxnId="{B54F3FFD-E83D-435D-B401-DDA6A4377A9C}">
      <dgm:prSet/>
      <dgm:spPr/>
      <dgm:t>
        <a:bodyPr/>
        <a:lstStyle/>
        <a:p>
          <a:endParaRPr lang="en-US"/>
        </a:p>
      </dgm:t>
    </dgm:pt>
    <dgm:pt modelId="{CC905403-7DE3-4AC1-B3BB-2FFD27B0E279}">
      <dgm:prSet phldrT="[Texte]" phldr="1"/>
      <dgm:spPr/>
      <dgm:t>
        <a:bodyPr/>
        <a:lstStyle/>
        <a:p>
          <a:pPr algn="r" rtl="1"/>
          <a:endParaRPr lang="en-US" sz="4600"/>
        </a:p>
      </dgm:t>
    </dgm:pt>
    <dgm:pt modelId="{D353AD8F-8F87-40A8-9DDC-983C670A2C6B}" type="parTrans" cxnId="{5A25A01B-4922-4EA2-9B44-96BA74257185}">
      <dgm:prSet/>
      <dgm:spPr/>
      <dgm:t>
        <a:bodyPr/>
        <a:lstStyle/>
        <a:p>
          <a:endParaRPr lang="en-US"/>
        </a:p>
      </dgm:t>
    </dgm:pt>
    <dgm:pt modelId="{97444378-2F9C-4207-8D0A-AA1C0948BE49}" type="sibTrans" cxnId="{5A25A01B-4922-4EA2-9B44-96BA74257185}">
      <dgm:prSet/>
      <dgm:spPr/>
      <dgm:t>
        <a:bodyPr/>
        <a:lstStyle/>
        <a:p>
          <a:endParaRPr lang="en-US"/>
        </a:p>
      </dgm:t>
    </dgm:pt>
    <dgm:pt modelId="{85F5C62E-0DBC-4D69-9A10-DDED897A41D9}" type="pres">
      <dgm:prSet presAssocID="{4A2D442B-C052-49F2-92FC-41E966BEF6D2}" presName="Name0" presStyleCnt="0">
        <dgm:presLayoutVars>
          <dgm:dir/>
          <dgm:animLvl val="lvl"/>
          <dgm:resizeHandles/>
        </dgm:presLayoutVars>
      </dgm:prSet>
      <dgm:spPr/>
      <dgm:t>
        <a:bodyPr/>
        <a:lstStyle/>
        <a:p>
          <a:endParaRPr lang="en-US"/>
        </a:p>
      </dgm:t>
    </dgm:pt>
    <dgm:pt modelId="{63F1CFBB-5B41-4DFA-944A-3BEA937889F1}" type="pres">
      <dgm:prSet presAssocID="{2FF9D2D6-3655-4018-B188-130F8635B006}" presName="linNode" presStyleCnt="0"/>
      <dgm:spPr/>
    </dgm:pt>
    <dgm:pt modelId="{DA5C67EF-3446-4185-A93D-48082C2A2184}" type="pres">
      <dgm:prSet presAssocID="{2FF9D2D6-3655-4018-B188-130F8635B006}" presName="parentShp" presStyleLbl="node1" presStyleIdx="0" presStyleCnt="2">
        <dgm:presLayoutVars>
          <dgm:bulletEnabled val="1"/>
        </dgm:presLayoutVars>
      </dgm:prSet>
      <dgm:spPr/>
      <dgm:t>
        <a:bodyPr/>
        <a:lstStyle/>
        <a:p>
          <a:endParaRPr lang="en-US"/>
        </a:p>
      </dgm:t>
    </dgm:pt>
    <dgm:pt modelId="{BCB277E3-27F8-47A1-AF5A-F766DED95F86}" type="pres">
      <dgm:prSet presAssocID="{2FF9D2D6-3655-4018-B188-130F8635B006}" presName="childShp" presStyleLbl="bgAccFollowNode1" presStyleIdx="0" presStyleCnt="2">
        <dgm:presLayoutVars>
          <dgm:bulletEnabled val="1"/>
        </dgm:presLayoutVars>
      </dgm:prSet>
      <dgm:spPr/>
      <dgm:t>
        <a:bodyPr/>
        <a:lstStyle/>
        <a:p>
          <a:endParaRPr lang="en-US"/>
        </a:p>
      </dgm:t>
    </dgm:pt>
    <dgm:pt modelId="{5F05F852-29F9-47F4-8A71-F967F7877756}" type="pres">
      <dgm:prSet presAssocID="{5CE5A246-840A-460D-A06D-E27F87D10B8D}" presName="spacing" presStyleCnt="0"/>
      <dgm:spPr/>
    </dgm:pt>
    <dgm:pt modelId="{5BF8B87E-FBDE-4985-B652-BEBE48820148}" type="pres">
      <dgm:prSet presAssocID="{B1B6E4A3-1E23-4763-886E-3D47E9B539A0}" presName="linNode" presStyleCnt="0"/>
      <dgm:spPr/>
    </dgm:pt>
    <dgm:pt modelId="{2148EC4A-1FC1-4C35-9A61-91251FF5CDF4}" type="pres">
      <dgm:prSet presAssocID="{B1B6E4A3-1E23-4763-886E-3D47E9B539A0}" presName="parentShp" presStyleLbl="node1" presStyleIdx="1" presStyleCnt="2">
        <dgm:presLayoutVars>
          <dgm:bulletEnabled val="1"/>
        </dgm:presLayoutVars>
      </dgm:prSet>
      <dgm:spPr/>
      <dgm:t>
        <a:bodyPr/>
        <a:lstStyle/>
        <a:p>
          <a:endParaRPr lang="en-US"/>
        </a:p>
      </dgm:t>
    </dgm:pt>
    <dgm:pt modelId="{7B74A13B-653D-4FD1-915A-0B70A1DE66B3}" type="pres">
      <dgm:prSet presAssocID="{B1B6E4A3-1E23-4763-886E-3D47E9B539A0}" presName="childShp" presStyleLbl="bgAccFollowNode1" presStyleIdx="1" presStyleCnt="2" custLinFactNeighborX="11276" custLinFactNeighborY="-2094">
        <dgm:presLayoutVars>
          <dgm:bulletEnabled val="1"/>
        </dgm:presLayoutVars>
      </dgm:prSet>
      <dgm:spPr/>
      <dgm:t>
        <a:bodyPr/>
        <a:lstStyle/>
        <a:p>
          <a:endParaRPr lang="en-US"/>
        </a:p>
      </dgm:t>
    </dgm:pt>
  </dgm:ptLst>
  <dgm:cxnLst>
    <dgm:cxn modelId="{47D71EC9-66F3-40CD-8C54-EF2D4E4884C6}" type="presOf" srcId="{ADCFB661-3892-4292-975E-C6E43F166511}" destId="{7B74A13B-653D-4FD1-915A-0B70A1DE66B3}" srcOrd="0" destOrd="0" presId="urn:microsoft.com/office/officeart/2005/8/layout/vList6"/>
    <dgm:cxn modelId="{C4CFEC9A-E548-4266-B788-D0D41E30631B}" srcId="{4A2D442B-C052-49F2-92FC-41E966BEF6D2}" destId="{2FF9D2D6-3655-4018-B188-130F8635B006}" srcOrd="0" destOrd="0" parTransId="{E3B819D6-CE7C-447A-9B0B-97CB2AD60B33}" sibTransId="{5CE5A246-840A-460D-A06D-E27F87D10B8D}"/>
    <dgm:cxn modelId="{5A25A01B-4922-4EA2-9B44-96BA74257185}" srcId="{B1B6E4A3-1E23-4763-886E-3D47E9B539A0}" destId="{CC905403-7DE3-4AC1-B3BB-2FFD27B0E279}" srcOrd="1" destOrd="0" parTransId="{D353AD8F-8F87-40A8-9DDC-983C670A2C6B}" sibTransId="{97444378-2F9C-4207-8D0A-AA1C0948BE49}"/>
    <dgm:cxn modelId="{1A2B2CCA-D540-41D0-BA23-5E830348CB06}" type="presOf" srcId="{4A2D442B-C052-49F2-92FC-41E966BEF6D2}" destId="{85F5C62E-0DBC-4D69-9A10-DDED897A41D9}" srcOrd="0" destOrd="0" presId="urn:microsoft.com/office/officeart/2005/8/layout/vList6"/>
    <dgm:cxn modelId="{A1CAE122-88D5-4B2F-99FC-BF13A28AFA6B}" type="presOf" srcId="{CC905403-7DE3-4AC1-B3BB-2FFD27B0E279}" destId="{7B74A13B-653D-4FD1-915A-0B70A1DE66B3}" srcOrd="0" destOrd="1" presId="urn:microsoft.com/office/officeart/2005/8/layout/vList6"/>
    <dgm:cxn modelId="{3CEBD45B-BFA5-4552-80BD-D0CFD3DDB2E2}" srcId="{2FF9D2D6-3655-4018-B188-130F8635B006}" destId="{73574722-EAC8-45C5-8C0D-8C718BEFEA3D}" srcOrd="0" destOrd="0" parTransId="{BCBE2907-C569-42FC-859C-490C95169605}" sibTransId="{8DB27265-66DD-4029-AAD1-D3A42EEF0330}"/>
    <dgm:cxn modelId="{238A5812-BA4B-41E8-B42A-8529F31D5194}" type="presOf" srcId="{73574722-EAC8-45C5-8C0D-8C718BEFEA3D}" destId="{BCB277E3-27F8-47A1-AF5A-F766DED95F86}" srcOrd="0" destOrd="0" presId="urn:microsoft.com/office/officeart/2005/8/layout/vList6"/>
    <dgm:cxn modelId="{C2618F8E-0AC3-4B45-A5B7-51DDDA6F1BBB}" srcId="{4A2D442B-C052-49F2-92FC-41E966BEF6D2}" destId="{B1B6E4A3-1E23-4763-886E-3D47E9B539A0}" srcOrd="1" destOrd="0" parTransId="{E169F7C3-76A2-4E23-92B0-0486A8E45DA8}" sibTransId="{6D8A7C10-464A-4F3D-B217-7ACB490DB481}"/>
    <dgm:cxn modelId="{B54F3FFD-E83D-435D-B401-DDA6A4377A9C}" srcId="{B1B6E4A3-1E23-4763-886E-3D47E9B539A0}" destId="{ADCFB661-3892-4292-975E-C6E43F166511}" srcOrd="0" destOrd="0" parTransId="{AA319770-FB1F-4AE3-A001-AF171D969C6B}" sibTransId="{007020BB-DD49-45A9-B5B0-A33DFA972C2D}"/>
    <dgm:cxn modelId="{5B0F714B-6FF7-4589-8F24-5B151E09FE8C}" type="presOf" srcId="{B1B6E4A3-1E23-4763-886E-3D47E9B539A0}" destId="{2148EC4A-1FC1-4C35-9A61-91251FF5CDF4}" srcOrd="0" destOrd="0" presId="urn:microsoft.com/office/officeart/2005/8/layout/vList6"/>
    <dgm:cxn modelId="{FED908C9-CB63-401D-A4C7-8C3C8BDEB233}" type="presOf" srcId="{2FF9D2D6-3655-4018-B188-130F8635B006}" destId="{DA5C67EF-3446-4185-A93D-48082C2A2184}" srcOrd="0" destOrd="0" presId="urn:microsoft.com/office/officeart/2005/8/layout/vList6"/>
    <dgm:cxn modelId="{927A3A02-AF6D-4305-AC55-260D8227635B}" type="presParOf" srcId="{85F5C62E-0DBC-4D69-9A10-DDED897A41D9}" destId="{63F1CFBB-5B41-4DFA-944A-3BEA937889F1}" srcOrd="0" destOrd="0" presId="urn:microsoft.com/office/officeart/2005/8/layout/vList6"/>
    <dgm:cxn modelId="{375F79A0-4B8A-4454-9267-B830659CEC74}" type="presParOf" srcId="{63F1CFBB-5B41-4DFA-944A-3BEA937889F1}" destId="{DA5C67EF-3446-4185-A93D-48082C2A2184}" srcOrd="0" destOrd="0" presId="urn:microsoft.com/office/officeart/2005/8/layout/vList6"/>
    <dgm:cxn modelId="{0543C717-C07A-4363-8F2E-62AE86DBEBCC}" type="presParOf" srcId="{63F1CFBB-5B41-4DFA-944A-3BEA937889F1}" destId="{BCB277E3-27F8-47A1-AF5A-F766DED95F86}" srcOrd="1" destOrd="0" presId="urn:microsoft.com/office/officeart/2005/8/layout/vList6"/>
    <dgm:cxn modelId="{95EEAE2B-D73E-44AD-972B-1362B0AAD7CE}" type="presParOf" srcId="{85F5C62E-0DBC-4D69-9A10-DDED897A41D9}" destId="{5F05F852-29F9-47F4-8A71-F967F7877756}" srcOrd="1" destOrd="0" presId="urn:microsoft.com/office/officeart/2005/8/layout/vList6"/>
    <dgm:cxn modelId="{BFA9797B-A38B-4A8B-B79D-23C5B179EDF2}" type="presParOf" srcId="{85F5C62E-0DBC-4D69-9A10-DDED897A41D9}" destId="{5BF8B87E-FBDE-4985-B652-BEBE48820148}" srcOrd="2" destOrd="0" presId="urn:microsoft.com/office/officeart/2005/8/layout/vList6"/>
    <dgm:cxn modelId="{9984701A-1238-45F8-BC27-C0413E245B79}" type="presParOf" srcId="{5BF8B87E-FBDE-4985-B652-BEBE48820148}" destId="{2148EC4A-1FC1-4C35-9A61-91251FF5CDF4}" srcOrd="0" destOrd="0" presId="urn:microsoft.com/office/officeart/2005/8/layout/vList6"/>
    <dgm:cxn modelId="{8A8E4103-EEE5-4802-AD75-5CC5AD9AA43B}" type="presParOf" srcId="{5BF8B87E-FBDE-4985-B652-BEBE48820148}" destId="{7B74A13B-653D-4FD1-915A-0B70A1DE66B3}" srcOrd="1" destOrd="0" presId="urn:microsoft.com/office/officeart/2005/8/layout/vList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B80A480-DCB6-49A7-B590-1FCFE258D07A}" type="doc">
      <dgm:prSet loTypeId="urn:microsoft.com/office/officeart/2005/8/layout/hProcess9" loCatId="process" qsTypeId="urn:microsoft.com/office/officeart/2005/8/quickstyle/3d5" qsCatId="3D" csTypeId="urn:microsoft.com/office/officeart/2005/8/colors/accent1_2" csCatId="accent1" phldr="1"/>
      <dgm:spPr/>
    </dgm:pt>
    <dgm:pt modelId="{CD00FAFC-0913-4441-BBB5-5374872D7EB6}">
      <dgm:prSet phldrT="[Texte]" custT="1"/>
      <dgm:spPr/>
      <dgm:t>
        <a:bodyPr/>
        <a:lstStyle/>
        <a:p>
          <a:r>
            <a:rPr lang="ar-DZ" sz="2800" dirty="0" smtClean="0">
              <a:latin typeface="Traditional Arabic" panose="02020603050405020304" pitchFamily="18" charset="-78"/>
              <a:cs typeface="Traditional Arabic" panose="02020603050405020304" pitchFamily="18" charset="-78"/>
            </a:rPr>
            <a:t>1. التخطيط المالي</a:t>
          </a:r>
          <a:endParaRPr lang="en-US" sz="2800" dirty="0">
            <a:latin typeface="Traditional Arabic" panose="02020603050405020304" pitchFamily="18" charset="-78"/>
            <a:cs typeface="Traditional Arabic" panose="02020603050405020304" pitchFamily="18" charset="-78"/>
          </a:endParaRPr>
        </a:p>
      </dgm:t>
    </dgm:pt>
    <dgm:pt modelId="{F49EE72A-349C-455F-AD94-9840CBE8B9F7}" type="parTrans" cxnId="{46A200DD-F4A8-4DF4-8B9B-58D9FA293DC7}">
      <dgm:prSet/>
      <dgm:spPr/>
      <dgm:t>
        <a:bodyPr/>
        <a:lstStyle/>
        <a:p>
          <a:endParaRPr lang="en-US"/>
        </a:p>
      </dgm:t>
    </dgm:pt>
    <dgm:pt modelId="{9B1E6A01-1EFC-436F-BD8D-BFB0A5BE881D}" type="sibTrans" cxnId="{46A200DD-F4A8-4DF4-8B9B-58D9FA293DC7}">
      <dgm:prSet/>
      <dgm:spPr/>
      <dgm:t>
        <a:bodyPr/>
        <a:lstStyle/>
        <a:p>
          <a:endParaRPr lang="en-US"/>
        </a:p>
      </dgm:t>
    </dgm:pt>
    <dgm:pt modelId="{D6D64D66-416A-42E1-A867-4ECB7752D21A}">
      <dgm:prSet phldrT="[Texte]" custT="1"/>
      <dgm:spPr/>
      <dgm:t>
        <a:bodyPr/>
        <a:lstStyle/>
        <a:p>
          <a:r>
            <a:rPr lang="ar-DZ" sz="3200" dirty="0" smtClean="0">
              <a:latin typeface="Traditional Arabic" panose="02020603050405020304" pitchFamily="18" charset="-78"/>
              <a:cs typeface="Traditional Arabic" panose="02020603050405020304" pitchFamily="18" charset="-78"/>
            </a:rPr>
            <a:t>2. التنظيم المالي</a:t>
          </a:r>
          <a:endParaRPr lang="en-US" sz="3200" dirty="0">
            <a:latin typeface="Traditional Arabic" panose="02020603050405020304" pitchFamily="18" charset="-78"/>
            <a:cs typeface="Traditional Arabic" panose="02020603050405020304" pitchFamily="18" charset="-78"/>
          </a:endParaRPr>
        </a:p>
      </dgm:t>
    </dgm:pt>
    <dgm:pt modelId="{A6950C7F-227B-4CC0-9C56-7D973F63352E}" type="parTrans" cxnId="{CD5B09F1-AF2B-4141-ACEF-0FCE735195E2}">
      <dgm:prSet/>
      <dgm:spPr/>
      <dgm:t>
        <a:bodyPr/>
        <a:lstStyle/>
        <a:p>
          <a:endParaRPr lang="en-US"/>
        </a:p>
      </dgm:t>
    </dgm:pt>
    <dgm:pt modelId="{8914F403-9AF1-4857-B406-31F945D75260}" type="sibTrans" cxnId="{CD5B09F1-AF2B-4141-ACEF-0FCE735195E2}">
      <dgm:prSet/>
      <dgm:spPr/>
      <dgm:t>
        <a:bodyPr/>
        <a:lstStyle/>
        <a:p>
          <a:endParaRPr lang="en-US"/>
        </a:p>
      </dgm:t>
    </dgm:pt>
    <dgm:pt modelId="{3248B669-65C0-40D0-A397-37185AD8D14C}">
      <dgm:prSet phldrT="[Texte]" custT="1"/>
      <dgm:spPr/>
      <dgm:t>
        <a:bodyPr/>
        <a:lstStyle/>
        <a:p>
          <a:r>
            <a:rPr lang="ar-DZ" sz="3600" dirty="0" smtClean="0">
              <a:latin typeface="Traditional Arabic" panose="02020603050405020304" pitchFamily="18" charset="-78"/>
              <a:cs typeface="Traditional Arabic" panose="02020603050405020304" pitchFamily="18" charset="-78"/>
            </a:rPr>
            <a:t>3. الرقابة المالية</a:t>
          </a:r>
          <a:endParaRPr lang="en-US" sz="3600" dirty="0">
            <a:latin typeface="Traditional Arabic" panose="02020603050405020304" pitchFamily="18" charset="-78"/>
            <a:cs typeface="Traditional Arabic" panose="02020603050405020304" pitchFamily="18" charset="-78"/>
          </a:endParaRPr>
        </a:p>
      </dgm:t>
    </dgm:pt>
    <dgm:pt modelId="{6039C30E-52D2-4222-A58E-4CD7BA4BFEC9}" type="parTrans" cxnId="{EDF48A8D-4E4D-465F-A338-9A3BBE428EE5}">
      <dgm:prSet/>
      <dgm:spPr/>
      <dgm:t>
        <a:bodyPr/>
        <a:lstStyle/>
        <a:p>
          <a:endParaRPr lang="en-US"/>
        </a:p>
      </dgm:t>
    </dgm:pt>
    <dgm:pt modelId="{BEEA4A35-F897-46C0-B8C7-6A871A300CDF}" type="sibTrans" cxnId="{EDF48A8D-4E4D-465F-A338-9A3BBE428EE5}">
      <dgm:prSet/>
      <dgm:spPr/>
      <dgm:t>
        <a:bodyPr/>
        <a:lstStyle/>
        <a:p>
          <a:endParaRPr lang="en-US"/>
        </a:p>
      </dgm:t>
    </dgm:pt>
    <dgm:pt modelId="{C257D215-6E3B-4E40-9C21-138C7F0900D2}" type="pres">
      <dgm:prSet presAssocID="{2B80A480-DCB6-49A7-B590-1FCFE258D07A}" presName="CompostProcess" presStyleCnt="0">
        <dgm:presLayoutVars>
          <dgm:dir/>
          <dgm:resizeHandles val="exact"/>
        </dgm:presLayoutVars>
      </dgm:prSet>
      <dgm:spPr/>
    </dgm:pt>
    <dgm:pt modelId="{588F3CFB-C113-4AE0-8F5D-639A6AEAE680}" type="pres">
      <dgm:prSet presAssocID="{2B80A480-DCB6-49A7-B590-1FCFE258D07A}" presName="arrow" presStyleLbl="bgShp" presStyleIdx="0" presStyleCnt="1" custLinFactNeighborX="-1418"/>
      <dgm:spPr/>
    </dgm:pt>
    <dgm:pt modelId="{7D8B7B15-CA7D-49B6-A713-1D80F89430A5}" type="pres">
      <dgm:prSet presAssocID="{2B80A480-DCB6-49A7-B590-1FCFE258D07A}" presName="linearProcess" presStyleCnt="0"/>
      <dgm:spPr/>
    </dgm:pt>
    <dgm:pt modelId="{B0D55953-B334-4417-B3C3-CB082050FC1F}" type="pres">
      <dgm:prSet presAssocID="{CD00FAFC-0913-4441-BBB5-5374872D7EB6}" presName="textNode" presStyleLbl="node1" presStyleIdx="0" presStyleCnt="3">
        <dgm:presLayoutVars>
          <dgm:bulletEnabled val="1"/>
        </dgm:presLayoutVars>
      </dgm:prSet>
      <dgm:spPr/>
      <dgm:t>
        <a:bodyPr/>
        <a:lstStyle/>
        <a:p>
          <a:endParaRPr lang="en-US"/>
        </a:p>
      </dgm:t>
    </dgm:pt>
    <dgm:pt modelId="{C0A2C65F-FE03-4A55-9D4F-28C49F0F0DC9}" type="pres">
      <dgm:prSet presAssocID="{9B1E6A01-1EFC-436F-BD8D-BFB0A5BE881D}" presName="sibTrans" presStyleCnt="0"/>
      <dgm:spPr/>
    </dgm:pt>
    <dgm:pt modelId="{0D5E27BC-A91F-4736-9762-FC93843B3E51}" type="pres">
      <dgm:prSet presAssocID="{D6D64D66-416A-42E1-A867-4ECB7752D21A}" presName="textNode" presStyleLbl="node1" presStyleIdx="1" presStyleCnt="3">
        <dgm:presLayoutVars>
          <dgm:bulletEnabled val="1"/>
        </dgm:presLayoutVars>
      </dgm:prSet>
      <dgm:spPr/>
      <dgm:t>
        <a:bodyPr/>
        <a:lstStyle/>
        <a:p>
          <a:endParaRPr lang="en-US"/>
        </a:p>
      </dgm:t>
    </dgm:pt>
    <dgm:pt modelId="{A3E8E2AE-6E86-4B71-9507-EA7A0572122C}" type="pres">
      <dgm:prSet presAssocID="{8914F403-9AF1-4857-B406-31F945D75260}" presName="sibTrans" presStyleCnt="0"/>
      <dgm:spPr/>
    </dgm:pt>
    <dgm:pt modelId="{9F9CD7EC-920D-4582-8369-4F9857590135}" type="pres">
      <dgm:prSet presAssocID="{3248B669-65C0-40D0-A397-37185AD8D14C}" presName="textNode" presStyleLbl="node1" presStyleIdx="2" presStyleCnt="3">
        <dgm:presLayoutVars>
          <dgm:bulletEnabled val="1"/>
        </dgm:presLayoutVars>
      </dgm:prSet>
      <dgm:spPr/>
      <dgm:t>
        <a:bodyPr/>
        <a:lstStyle/>
        <a:p>
          <a:endParaRPr lang="en-US"/>
        </a:p>
      </dgm:t>
    </dgm:pt>
  </dgm:ptLst>
  <dgm:cxnLst>
    <dgm:cxn modelId="{667EEDCD-AD5B-4A39-9245-25A9CCFE8966}" type="presOf" srcId="{3248B669-65C0-40D0-A397-37185AD8D14C}" destId="{9F9CD7EC-920D-4582-8369-4F9857590135}" srcOrd="0" destOrd="0" presId="urn:microsoft.com/office/officeart/2005/8/layout/hProcess9"/>
    <dgm:cxn modelId="{DC69C500-BA7C-457C-A7C7-9FF0BBE6AEEE}" type="presOf" srcId="{D6D64D66-416A-42E1-A867-4ECB7752D21A}" destId="{0D5E27BC-A91F-4736-9762-FC93843B3E51}" srcOrd="0" destOrd="0" presId="urn:microsoft.com/office/officeart/2005/8/layout/hProcess9"/>
    <dgm:cxn modelId="{A87548EF-D1A7-466A-BC30-6FDDBB1796AC}" type="presOf" srcId="{2B80A480-DCB6-49A7-B590-1FCFE258D07A}" destId="{C257D215-6E3B-4E40-9C21-138C7F0900D2}" srcOrd="0" destOrd="0" presId="urn:microsoft.com/office/officeart/2005/8/layout/hProcess9"/>
    <dgm:cxn modelId="{46A200DD-F4A8-4DF4-8B9B-58D9FA293DC7}" srcId="{2B80A480-DCB6-49A7-B590-1FCFE258D07A}" destId="{CD00FAFC-0913-4441-BBB5-5374872D7EB6}" srcOrd="0" destOrd="0" parTransId="{F49EE72A-349C-455F-AD94-9840CBE8B9F7}" sibTransId="{9B1E6A01-1EFC-436F-BD8D-BFB0A5BE881D}"/>
    <dgm:cxn modelId="{CD5B09F1-AF2B-4141-ACEF-0FCE735195E2}" srcId="{2B80A480-DCB6-49A7-B590-1FCFE258D07A}" destId="{D6D64D66-416A-42E1-A867-4ECB7752D21A}" srcOrd="1" destOrd="0" parTransId="{A6950C7F-227B-4CC0-9C56-7D973F63352E}" sibTransId="{8914F403-9AF1-4857-B406-31F945D75260}"/>
    <dgm:cxn modelId="{D8E7B382-6C50-4146-8854-1041A637EB36}" type="presOf" srcId="{CD00FAFC-0913-4441-BBB5-5374872D7EB6}" destId="{B0D55953-B334-4417-B3C3-CB082050FC1F}" srcOrd="0" destOrd="0" presId="urn:microsoft.com/office/officeart/2005/8/layout/hProcess9"/>
    <dgm:cxn modelId="{EDF48A8D-4E4D-465F-A338-9A3BBE428EE5}" srcId="{2B80A480-DCB6-49A7-B590-1FCFE258D07A}" destId="{3248B669-65C0-40D0-A397-37185AD8D14C}" srcOrd="2" destOrd="0" parTransId="{6039C30E-52D2-4222-A58E-4CD7BA4BFEC9}" sibTransId="{BEEA4A35-F897-46C0-B8C7-6A871A300CDF}"/>
    <dgm:cxn modelId="{98A60741-7C03-425F-9224-B65E0D329069}" type="presParOf" srcId="{C257D215-6E3B-4E40-9C21-138C7F0900D2}" destId="{588F3CFB-C113-4AE0-8F5D-639A6AEAE680}" srcOrd="0" destOrd="0" presId="urn:microsoft.com/office/officeart/2005/8/layout/hProcess9"/>
    <dgm:cxn modelId="{BF3432A4-A6A1-462F-A386-A4EB02B69D52}" type="presParOf" srcId="{C257D215-6E3B-4E40-9C21-138C7F0900D2}" destId="{7D8B7B15-CA7D-49B6-A713-1D80F89430A5}" srcOrd="1" destOrd="0" presId="urn:microsoft.com/office/officeart/2005/8/layout/hProcess9"/>
    <dgm:cxn modelId="{F8D63942-E5DB-4E61-A47D-0C96DF878C17}" type="presParOf" srcId="{7D8B7B15-CA7D-49B6-A713-1D80F89430A5}" destId="{B0D55953-B334-4417-B3C3-CB082050FC1F}" srcOrd="0" destOrd="0" presId="urn:microsoft.com/office/officeart/2005/8/layout/hProcess9"/>
    <dgm:cxn modelId="{D3A0DF7C-894B-4385-AB94-6CD42B8D6083}" type="presParOf" srcId="{7D8B7B15-CA7D-49B6-A713-1D80F89430A5}" destId="{C0A2C65F-FE03-4A55-9D4F-28C49F0F0DC9}" srcOrd="1" destOrd="0" presId="urn:microsoft.com/office/officeart/2005/8/layout/hProcess9"/>
    <dgm:cxn modelId="{E7B99774-0932-40DF-BC5B-B2A81D86CB2F}" type="presParOf" srcId="{7D8B7B15-CA7D-49B6-A713-1D80F89430A5}" destId="{0D5E27BC-A91F-4736-9762-FC93843B3E51}" srcOrd="2" destOrd="0" presId="urn:microsoft.com/office/officeart/2005/8/layout/hProcess9"/>
    <dgm:cxn modelId="{F7420D1B-0EF4-432E-868D-A356EA69B02D}" type="presParOf" srcId="{7D8B7B15-CA7D-49B6-A713-1D80F89430A5}" destId="{A3E8E2AE-6E86-4B71-9507-EA7A0572122C}" srcOrd="3" destOrd="0" presId="urn:microsoft.com/office/officeart/2005/8/layout/hProcess9"/>
    <dgm:cxn modelId="{9BE40DE2-1CA7-4B5E-B481-65B357096C72}" type="presParOf" srcId="{7D8B7B15-CA7D-49B6-A713-1D80F89430A5}" destId="{9F9CD7EC-920D-4582-8369-4F9857590135}" srcOrd="4"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F1CB6C6-B5FA-480C-B020-D8DB14856E61}" type="doc">
      <dgm:prSet loTypeId="urn:microsoft.com/office/officeart/2008/layout/VerticalCurvedList" loCatId="list" qsTypeId="urn:microsoft.com/office/officeart/2005/8/quickstyle/3d2" qsCatId="3D" csTypeId="urn:microsoft.com/office/officeart/2005/8/colors/colorful3" csCatId="colorful" phldr="1"/>
      <dgm:spPr/>
      <dgm:t>
        <a:bodyPr/>
        <a:lstStyle/>
        <a:p>
          <a:endParaRPr lang="en-US"/>
        </a:p>
      </dgm:t>
    </dgm:pt>
    <dgm:pt modelId="{33735300-0699-46B0-AB81-4F5DD59876F1}">
      <dgm:prSet custT="1"/>
      <dgm:spPr/>
      <dgm:t>
        <a:bodyPr/>
        <a:lstStyle/>
        <a:p>
          <a:pPr algn="r" rtl="1"/>
          <a:r>
            <a:rPr lang="ar-DZ" sz="2000" dirty="0" smtClean="0">
              <a:latin typeface="Traditional Arabic" panose="02020603050405020304" pitchFamily="18" charset="-78"/>
              <a:cs typeface="Traditional Arabic" panose="02020603050405020304" pitchFamily="18" charset="-78"/>
            </a:rPr>
            <a:t>تحديد حجم الاموال التي سوف يحتاج إليها المؤسسة لتنفيذ الخطط و البرامج التشغيلية المختلفة </a:t>
          </a:r>
          <a:endParaRPr lang="en-US" sz="2000" dirty="0">
            <a:latin typeface="Traditional Arabic" panose="02020603050405020304" pitchFamily="18" charset="-78"/>
            <a:cs typeface="Traditional Arabic" panose="02020603050405020304" pitchFamily="18" charset="-78"/>
          </a:endParaRPr>
        </a:p>
      </dgm:t>
    </dgm:pt>
    <dgm:pt modelId="{F49C814A-3DF6-46F5-95E1-E4F01A8C5315}" type="parTrans" cxnId="{411FC6E4-A6F5-42F4-8DC8-8E5B068261B0}">
      <dgm:prSet/>
      <dgm:spPr/>
      <dgm:t>
        <a:bodyPr/>
        <a:lstStyle/>
        <a:p>
          <a:endParaRPr lang="en-US"/>
        </a:p>
      </dgm:t>
    </dgm:pt>
    <dgm:pt modelId="{F45CF60D-176F-4718-9EC5-E1F3385E952D}" type="sibTrans" cxnId="{411FC6E4-A6F5-42F4-8DC8-8E5B068261B0}">
      <dgm:prSet/>
      <dgm:spPr/>
      <dgm:t>
        <a:bodyPr/>
        <a:lstStyle/>
        <a:p>
          <a:endParaRPr lang="en-US"/>
        </a:p>
      </dgm:t>
    </dgm:pt>
    <dgm:pt modelId="{414A26C9-77A9-4068-BC63-CAF4C3BA4227}">
      <dgm:prSet custT="1"/>
      <dgm:spPr/>
      <dgm:t>
        <a:bodyPr/>
        <a:lstStyle/>
        <a:p>
          <a:pPr algn="r"/>
          <a:r>
            <a:rPr lang="ar-DZ" sz="2000" dirty="0" smtClean="0">
              <a:latin typeface="Traditional Arabic" panose="02020603050405020304" pitchFamily="18" charset="-78"/>
              <a:cs typeface="Traditional Arabic" panose="02020603050405020304" pitchFamily="18" charset="-78"/>
            </a:rPr>
            <a:t>تحديد أفضل مصادر التمويل التي يمكن الاعتماد عليها عند الحاجة و تجنب اللجوء المفاجئ لمصادر الأموال و ما ينتج عن ذلك من تكلفة مرتفعة  تؤدي إلى إضعاف المركز المالي للمؤسسة</a:t>
          </a:r>
          <a:endParaRPr lang="en-US" sz="2000" dirty="0">
            <a:latin typeface="Traditional Arabic" panose="02020603050405020304" pitchFamily="18" charset="-78"/>
            <a:cs typeface="Traditional Arabic" panose="02020603050405020304" pitchFamily="18" charset="-78"/>
          </a:endParaRPr>
        </a:p>
      </dgm:t>
    </dgm:pt>
    <dgm:pt modelId="{AB18E8DC-4B6D-42BF-9FC8-3295E849F007}" type="parTrans" cxnId="{C2098367-D02A-4429-9D22-8A5D4E30ED1E}">
      <dgm:prSet/>
      <dgm:spPr/>
      <dgm:t>
        <a:bodyPr/>
        <a:lstStyle/>
        <a:p>
          <a:endParaRPr lang="en-US"/>
        </a:p>
      </dgm:t>
    </dgm:pt>
    <dgm:pt modelId="{6AF9AA64-1CB9-4161-AC95-43FF48CAE145}" type="sibTrans" cxnId="{C2098367-D02A-4429-9D22-8A5D4E30ED1E}">
      <dgm:prSet/>
      <dgm:spPr/>
      <dgm:t>
        <a:bodyPr/>
        <a:lstStyle/>
        <a:p>
          <a:endParaRPr lang="en-US"/>
        </a:p>
      </dgm:t>
    </dgm:pt>
    <dgm:pt modelId="{BA8CD972-B7F3-4D26-9930-18B49BB2105C}">
      <dgm:prSet custT="1"/>
      <dgm:spPr/>
      <dgm:t>
        <a:bodyPr/>
        <a:lstStyle/>
        <a:p>
          <a:pPr algn="r"/>
          <a:r>
            <a:rPr lang="ar-DZ" sz="2400" dirty="0" smtClean="0">
              <a:latin typeface="Traditional Arabic" panose="02020603050405020304" pitchFamily="18" charset="-78"/>
              <a:cs typeface="Traditional Arabic" panose="02020603050405020304" pitchFamily="18" charset="-78"/>
            </a:rPr>
            <a:t>تحديد أفضل الوسائل لاستخدام الأموال المتوفرة في أعمال المؤسسة </a:t>
          </a:r>
          <a:endParaRPr lang="en-US" sz="2400" dirty="0">
            <a:latin typeface="Traditional Arabic" panose="02020603050405020304" pitchFamily="18" charset="-78"/>
            <a:cs typeface="Traditional Arabic" panose="02020603050405020304" pitchFamily="18" charset="-78"/>
          </a:endParaRPr>
        </a:p>
      </dgm:t>
    </dgm:pt>
    <dgm:pt modelId="{AFFFE4DA-7A77-4FAD-A82D-646AE3EA83D3}" type="parTrans" cxnId="{5C240C6B-2670-46DE-B0BD-9101913F6B34}">
      <dgm:prSet/>
      <dgm:spPr/>
      <dgm:t>
        <a:bodyPr/>
        <a:lstStyle/>
        <a:p>
          <a:endParaRPr lang="en-US"/>
        </a:p>
      </dgm:t>
    </dgm:pt>
    <dgm:pt modelId="{B308ED1D-FA97-4375-8B5B-A8F913544C59}" type="sibTrans" cxnId="{5C240C6B-2670-46DE-B0BD-9101913F6B34}">
      <dgm:prSet/>
      <dgm:spPr/>
      <dgm:t>
        <a:bodyPr/>
        <a:lstStyle/>
        <a:p>
          <a:endParaRPr lang="en-US"/>
        </a:p>
      </dgm:t>
    </dgm:pt>
    <dgm:pt modelId="{4A17D033-0FD4-49C3-992B-09CFCF7BEABF}">
      <dgm:prSet custT="1"/>
      <dgm:spPr/>
      <dgm:t>
        <a:bodyPr/>
        <a:lstStyle/>
        <a:p>
          <a:pPr algn="r"/>
          <a:r>
            <a:rPr lang="ar-DZ" sz="2000" dirty="0" smtClean="0">
              <a:latin typeface="Traditional Arabic" panose="02020603050405020304" pitchFamily="18" charset="-78"/>
              <a:cs typeface="Traditional Arabic" panose="02020603050405020304" pitchFamily="18" charset="-78"/>
            </a:rPr>
            <a:t>التعرف على  التأثير الناتج عن قرارات الاستثمار و التمويل و العائد التي تتخذها المؤسسة </a:t>
          </a:r>
          <a:endParaRPr lang="en-US" sz="2000" dirty="0">
            <a:latin typeface="Traditional Arabic" panose="02020603050405020304" pitchFamily="18" charset="-78"/>
            <a:cs typeface="Traditional Arabic" panose="02020603050405020304" pitchFamily="18" charset="-78"/>
          </a:endParaRPr>
        </a:p>
      </dgm:t>
    </dgm:pt>
    <dgm:pt modelId="{32A07A0D-BEFA-440F-981E-A9100EAA6497}" type="parTrans" cxnId="{21D19AD4-C659-44B4-ABDC-8DAB2902EC72}">
      <dgm:prSet/>
      <dgm:spPr/>
      <dgm:t>
        <a:bodyPr/>
        <a:lstStyle/>
        <a:p>
          <a:endParaRPr lang="en-US"/>
        </a:p>
      </dgm:t>
    </dgm:pt>
    <dgm:pt modelId="{C32B13AE-CCDD-400C-846B-5791DCFF5BDF}" type="sibTrans" cxnId="{21D19AD4-C659-44B4-ABDC-8DAB2902EC72}">
      <dgm:prSet/>
      <dgm:spPr/>
      <dgm:t>
        <a:bodyPr/>
        <a:lstStyle/>
        <a:p>
          <a:endParaRPr lang="en-US"/>
        </a:p>
      </dgm:t>
    </dgm:pt>
    <dgm:pt modelId="{72AABB85-1001-4148-B3E1-AC901E490E5C}" type="pres">
      <dgm:prSet presAssocID="{9F1CB6C6-B5FA-480C-B020-D8DB14856E61}" presName="Name0" presStyleCnt="0">
        <dgm:presLayoutVars>
          <dgm:chMax val="7"/>
          <dgm:chPref val="7"/>
          <dgm:dir/>
        </dgm:presLayoutVars>
      </dgm:prSet>
      <dgm:spPr/>
      <dgm:t>
        <a:bodyPr/>
        <a:lstStyle/>
        <a:p>
          <a:endParaRPr lang="en-US"/>
        </a:p>
      </dgm:t>
    </dgm:pt>
    <dgm:pt modelId="{6C8E4DA9-B966-4CDD-9D21-9D629A51A1A4}" type="pres">
      <dgm:prSet presAssocID="{9F1CB6C6-B5FA-480C-B020-D8DB14856E61}" presName="Name1" presStyleCnt="0"/>
      <dgm:spPr/>
    </dgm:pt>
    <dgm:pt modelId="{E3ABD2A8-DCA5-45E3-83FF-AF7B97F12C19}" type="pres">
      <dgm:prSet presAssocID="{9F1CB6C6-B5FA-480C-B020-D8DB14856E61}" presName="cycle" presStyleCnt="0"/>
      <dgm:spPr/>
    </dgm:pt>
    <dgm:pt modelId="{76BBFE3F-D9D7-44AE-BE1C-FA1725DF2124}" type="pres">
      <dgm:prSet presAssocID="{9F1CB6C6-B5FA-480C-B020-D8DB14856E61}" presName="srcNode" presStyleLbl="node1" presStyleIdx="0" presStyleCnt="4"/>
      <dgm:spPr/>
    </dgm:pt>
    <dgm:pt modelId="{B585985B-58FB-4C0C-95D5-FB89C4FE3237}" type="pres">
      <dgm:prSet presAssocID="{9F1CB6C6-B5FA-480C-B020-D8DB14856E61}" presName="conn" presStyleLbl="parChTrans1D2" presStyleIdx="0" presStyleCnt="1"/>
      <dgm:spPr/>
      <dgm:t>
        <a:bodyPr/>
        <a:lstStyle/>
        <a:p>
          <a:endParaRPr lang="en-US"/>
        </a:p>
      </dgm:t>
    </dgm:pt>
    <dgm:pt modelId="{097AEA56-F05D-4B64-90A8-85A82B9D2380}" type="pres">
      <dgm:prSet presAssocID="{9F1CB6C6-B5FA-480C-B020-D8DB14856E61}" presName="extraNode" presStyleLbl="node1" presStyleIdx="0" presStyleCnt="4"/>
      <dgm:spPr/>
    </dgm:pt>
    <dgm:pt modelId="{AFFAFB00-4E4D-4548-BEBB-466CB8DCEFBC}" type="pres">
      <dgm:prSet presAssocID="{9F1CB6C6-B5FA-480C-B020-D8DB14856E61}" presName="dstNode" presStyleLbl="node1" presStyleIdx="0" presStyleCnt="4"/>
      <dgm:spPr/>
    </dgm:pt>
    <dgm:pt modelId="{0C59A7F4-C1C0-48FC-BE88-3D6729E4D32F}" type="pres">
      <dgm:prSet presAssocID="{33735300-0699-46B0-AB81-4F5DD59876F1}" presName="text_1" presStyleLbl="node1" presStyleIdx="0" presStyleCnt="4">
        <dgm:presLayoutVars>
          <dgm:bulletEnabled val="1"/>
        </dgm:presLayoutVars>
      </dgm:prSet>
      <dgm:spPr/>
      <dgm:t>
        <a:bodyPr/>
        <a:lstStyle/>
        <a:p>
          <a:endParaRPr lang="en-US"/>
        </a:p>
      </dgm:t>
    </dgm:pt>
    <dgm:pt modelId="{E0A9570D-3D8C-499C-BFFA-977C4FF0D860}" type="pres">
      <dgm:prSet presAssocID="{33735300-0699-46B0-AB81-4F5DD59876F1}" presName="accent_1" presStyleCnt="0"/>
      <dgm:spPr/>
    </dgm:pt>
    <dgm:pt modelId="{BCCA940D-73CF-4262-8DB5-7D77B8040174}" type="pres">
      <dgm:prSet presAssocID="{33735300-0699-46B0-AB81-4F5DD59876F1}" presName="accentRepeatNode" presStyleLbl="solidFgAcc1" presStyleIdx="0" presStyleCnt="4"/>
      <dgm:spPr/>
    </dgm:pt>
    <dgm:pt modelId="{21B1F32E-7E4B-42FD-A1B6-F19B4EEC4EAB}" type="pres">
      <dgm:prSet presAssocID="{414A26C9-77A9-4068-BC63-CAF4C3BA4227}" presName="text_2" presStyleLbl="node1" presStyleIdx="1" presStyleCnt="4" custScaleY="144382">
        <dgm:presLayoutVars>
          <dgm:bulletEnabled val="1"/>
        </dgm:presLayoutVars>
      </dgm:prSet>
      <dgm:spPr/>
      <dgm:t>
        <a:bodyPr/>
        <a:lstStyle/>
        <a:p>
          <a:endParaRPr lang="en-US"/>
        </a:p>
      </dgm:t>
    </dgm:pt>
    <dgm:pt modelId="{3D8F88F0-C081-424D-8E29-2566F9F56588}" type="pres">
      <dgm:prSet presAssocID="{414A26C9-77A9-4068-BC63-CAF4C3BA4227}" presName="accent_2" presStyleCnt="0"/>
      <dgm:spPr/>
    </dgm:pt>
    <dgm:pt modelId="{716DFBAB-AB39-4229-B964-19F8E2502079}" type="pres">
      <dgm:prSet presAssocID="{414A26C9-77A9-4068-BC63-CAF4C3BA4227}" presName="accentRepeatNode" presStyleLbl="solidFgAcc1" presStyleIdx="1" presStyleCnt="4"/>
      <dgm:spPr/>
    </dgm:pt>
    <dgm:pt modelId="{0A7F2118-181C-492D-B0A3-49D2682234E5}" type="pres">
      <dgm:prSet presAssocID="{4A17D033-0FD4-49C3-992B-09CFCF7BEABF}" presName="text_3" presStyleLbl="node1" presStyleIdx="2" presStyleCnt="4">
        <dgm:presLayoutVars>
          <dgm:bulletEnabled val="1"/>
        </dgm:presLayoutVars>
      </dgm:prSet>
      <dgm:spPr/>
      <dgm:t>
        <a:bodyPr/>
        <a:lstStyle/>
        <a:p>
          <a:endParaRPr lang="en-US"/>
        </a:p>
      </dgm:t>
    </dgm:pt>
    <dgm:pt modelId="{5DE86D93-153F-48ED-934E-B770BDFFF351}" type="pres">
      <dgm:prSet presAssocID="{4A17D033-0FD4-49C3-992B-09CFCF7BEABF}" presName="accent_3" presStyleCnt="0"/>
      <dgm:spPr/>
    </dgm:pt>
    <dgm:pt modelId="{24E96FD6-19BD-4EA0-AD8E-97C44FADDE81}" type="pres">
      <dgm:prSet presAssocID="{4A17D033-0FD4-49C3-992B-09CFCF7BEABF}" presName="accentRepeatNode" presStyleLbl="solidFgAcc1" presStyleIdx="2" presStyleCnt="4"/>
      <dgm:spPr/>
    </dgm:pt>
    <dgm:pt modelId="{2CAA6D24-90F0-477F-9DD8-7CE7477242BB}" type="pres">
      <dgm:prSet presAssocID="{BA8CD972-B7F3-4D26-9930-18B49BB2105C}" presName="text_4" presStyleLbl="node1" presStyleIdx="3" presStyleCnt="4">
        <dgm:presLayoutVars>
          <dgm:bulletEnabled val="1"/>
        </dgm:presLayoutVars>
      </dgm:prSet>
      <dgm:spPr/>
      <dgm:t>
        <a:bodyPr/>
        <a:lstStyle/>
        <a:p>
          <a:endParaRPr lang="en-US"/>
        </a:p>
      </dgm:t>
    </dgm:pt>
    <dgm:pt modelId="{442F451E-527A-4A3C-8840-88E128A3546D}" type="pres">
      <dgm:prSet presAssocID="{BA8CD972-B7F3-4D26-9930-18B49BB2105C}" presName="accent_4" presStyleCnt="0"/>
      <dgm:spPr/>
    </dgm:pt>
    <dgm:pt modelId="{19117AF2-B09B-427B-9D4F-696A27340DFF}" type="pres">
      <dgm:prSet presAssocID="{BA8CD972-B7F3-4D26-9930-18B49BB2105C}" presName="accentRepeatNode" presStyleLbl="solidFgAcc1" presStyleIdx="3" presStyleCnt="4"/>
      <dgm:spPr/>
    </dgm:pt>
  </dgm:ptLst>
  <dgm:cxnLst>
    <dgm:cxn modelId="{8C08889E-5159-4281-AA16-EB355631B29E}" type="presOf" srcId="{9F1CB6C6-B5FA-480C-B020-D8DB14856E61}" destId="{72AABB85-1001-4148-B3E1-AC901E490E5C}" srcOrd="0" destOrd="0" presId="urn:microsoft.com/office/officeart/2008/layout/VerticalCurvedList"/>
    <dgm:cxn modelId="{C2098367-D02A-4429-9D22-8A5D4E30ED1E}" srcId="{9F1CB6C6-B5FA-480C-B020-D8DB14856E61}" destId="{414A26C9-77A9-4068-BC63-CAF4C3BA4227}" srcOrd="1" destOrd="0" parTransId="{AB18E8DC-4B6D-42BF-9FC8-3295E849F007}" sibTransId="{6AF9AA64-1CB9-4161-AC95-43FF48CAE145}"/>
    <dgm:cxn modelId="{21D19AD4-C659-44B4-ABDC-8DAB2902EC72}" srcId="{9F1CB6C6-B5FA-480C-B020-D8DB14856E61}" destId="{4A17D033-0FD4-49C3-992B-09CFCF7BEABF}" srcOrd="2" destOrd="0" parTransId="{32A07A0D-BEFA-440F-981E-A9100EAA6497}" sibTransId="{C32B13AE-CCDD-400C-846B-5791DCFF5BDF}"/>
    <dgm:cxn modelId="{5C240C6B-2670-46DE-B0BD-9101913F6B34}" srcId="{9F1CB6C6-B5FA-480C-B020-D8DB14856E61}" destId="{BA8CD972-B7F3-4D26-9930-18B49BB2105C}" srcOrd="3" destOrd="0" parTransId="{AFFFE4DA-7A77-4FAD-A82D-646AE3EA83D3}" sibTransId="{B308ED1D-FA97-4375-8B5B-A8F913544C59}"/>
    <dgm:cxn modelId="{028A608F-679B-4BBB-93F5-58D1C388223B}" type="presOf" srcId="{F45CF60D-176F-4718-9EC5-E1F3385E952D}" destId="{B585985B-58FB-4C0C-95D5-FB89C4FE3237}" srcOrd="0" destOrd="0" presId="urn:microsoft.com/office/officeart/2008/layout/VerticalCurvedList"/>
    <dgm:cxn modelId="{7F20F9F1-3800-4D71-A11E-8886D194414C}" type="presOf" srcId="{BA8CD972-B7F3-4D26-9930-18B49BB2105C}" destId="{2CAA6D24-90F0-477F-9DD8-7CE7477242BB}" srcOrd="0" destOrd="0" presId="urn:microsoft.com/office/officeart/2008/layout/VerticalCurvedList"/>
    <dgm:cxn modelId="{14102CCD-4A26-4698-8896-76CDF17025E0}" type="presOf" srcId="{4A17D033-0FD4-49C3-992B-09CFCF7BEABF}" destId="{0A7F2118-181C-492D-B0A3-49D2682234E5}" srcOrd="0" destOrd="0" presId="urn:microsoft.com/office/officeart/2008/layout/VerticalCurvedList"/>
    <dgm:cxn modelId="{6931D1E0-70C1-436F-8295-79C386783A73}" type="presOf" srcId="{414A26C9-77A9-4068-BC63-CAF4C3BA4227}" destId="{21B1F32E-7E4B-42FD-A1B6-F19B4EEC4EAB}" srcOrd="0" destOrd="0" presId="urn:microsoft.com/office/officeart/2008/layout/VerticalCurvedList"/>
    <dgm:cxn modelId="{FE966A2C-E1BD-419D-AF31-9D8FAC4A8890}" type="presOf" srcId="{33735300-0699-46B0-AB81-4F5DD59876F1}" destId="{0C59A7F4-C1C0-48FC-BE88-3D6729E4D32F}" srcOrd="0" destOrd="0" presId="urn:microsoft.com/office/officeart/2008/layout/VerticalCurvedList"/>
    <dgm:cxn modelId="{411FC6E4-A6F5-42F4-8DC8-8E5B068261B0}" srcId="{9F1CB6C6-B5FA-480C-B020-D8DB14856E61}" destId="{33735300-0699-46B0-AB81-4F5DD59876F1}" srcOrd="0" destOrd="0" parTransId="{F49C814A-3DF6-46F5-95E1-E4F01A8C5315}" sibTransId="{F45CF60D-176F-4718-9EC5-E1F3385E952D}"/>
    <dgm:cxn modelId="{7A9C451C-B0E9-42EE-A77E-09250F52DDBD}" type="presParOf" srcId="{72AABB85-1001-4148-B3E1-AC901E490E5C}" destId="{6C8E4DA9-B966-4CDD-9D21-9D629A51A1A4}" srcOrd="0" destOrd="0" presId="urn:microsoft.com/office/officeart/2008/layout/VerticalCurvedList"/>
    <dgm:cxn modelId="{47787D85-1C48-40E8-9C96-3F022CD3DDAA}" type="presParOf" srcId="{6C8E4DA9-B966-4CDD-9D21-9D629A51A1A4}" destId="{E3ABD2A8-DCA5-45E3-83FF-AF7B97F12C19}" srcOrd="0" destOrd="0" presId="urn:microsoft.com/office/officeart/2008/layout/VerticalCurvedList"/>
    <dgm:cxn modelId="{0BC0CF31-7313-4D40-B31B-373735A3D341}" type="presParOf" srcId="{E3ABD2A8-DCA5-45E3-83FF-AF7B97F12C19}" destId="{76BBFE3F-D9D7-44AE-BE1C-FA1725DF2124}" srcOrd="0" destOrd="0" presId="urn:microsoft.com/office/officeart/2008/layout/VerticalCurvedList"/>
    <dgm:cxn modelId="{FE39B780-3F54-471D-B68D-953695AF7438}" type="presParOf" srcId="{E3ABD2A8-DCA5-45E3-83FF-AF7B97F12C19}" destId="{B585985B-58FB-4C0C-95D5-FB89C4FE3237}" srcOrd="1" destOrd="0" presId="urn:microsoft.com/office/officeart/2008/layout/VerticalCurvedList"/>
    <dgm:cxn modelId="{80999167-A729-4324-836D-61F4EA409A03}" type="presParOf" srcId="{E3ABD2A8-DCA5-45E3-83FF-AF7B97F12C19}" destId="{097AEA56-F05D-4B64-90A8-85A82B9D2380}" srcOrd="2" destOrd="0" presId="urn:microsoft.com/office/officeart/2008/layout/VerticalCurvedList"/>
    <dgm:cxn modelId="{7B7C152B-7FF7-4D44-A2FD-AEB2FF0AE1EF}" type="presParOf" srcId="{E3ABD2A8-DCA5-45E3-83FF-AF7B97F12C19}" destId="{AFFAFB00-4E4D-4548-BEBB-466CB8DCEFBC}" srcOrd="3" destOrd="0" presId="urn:microsoft.com/office/officeart/2008/layout/VerticalCurvedList"/>
    <dgm:cxn modelId="{0DBBEB97-26B0-4755-9CCC-A21ED7B28015}" type="presParOf" srcId="{6C8E4DA9-B966-4CDD-9D21-9D629A51A1A4}" destId="{0C59A7F4-C1C0-48FC-BE88-3D6729E4D32F}" srcOrd="1" destOrd="0" presId="urn:microsoft.com/office/officeart/2008/layout/VerticalCurvedList"/>
    <dgm:cxn modelId="{448A1ABB-9390-4B00-B3A4-4D43D2427815}" type="presParOf" srcId="{6C8E4DA9-B966-4CDD-9D21-9D629A51A1A4}" destId="{E0A9570D-3D8C-499C-BFFA-977C4FF0D860}" srcOrd="2" destOrd="0" presId="urn:microsoft.com/office/officeart/2008/layout/VerticalCurvedList"/>
    <dgm:cxn modelId="{94004197-2CBF-4BFB-98A5-048E0753BCE0}" type="presParOf" srcId="{E0A9570D-3D8C-499C-BFFA-977C4FF0D860}" destId="{BCCA940D-73CF-4262-8DB5-7D77B8040174}" srcOrd="0" destOrd="0" presId="urn:microsoft.com/office/officeart/2008/layout/VerticalCurvedList"/>
    <dgm:cxn modelId="{FE0CEAD9-F551-4BCC-8CDD-8911B50F20AA}" type="presParOf" srcId="{6C8E4DA9-B966-4CDD-9D21-9D629A51A1A4}" destId="{21B1F32E-7E4B-42FD-A1B6-F19B4EEC4EAB}" srcOrd="3" destOrd="0" presId="urn:microsoft.com/office/officeart/2008/layout/VerticalCurvedList"/>
    <dgm:cxn modelId="{E916151A-9D65-4C25-ABBD-04D0F9202C74}" type="presParOf" srcId="{6C8E4DA9-B966-4CDD-9D21-9D629A51A1A4}" destId="{3D8F88F0-C081-424D-8E29-2566F9F56588}" srcOrd="4" destOrd="0" presId="urn:microsoft.com/office/officeart/2008/layout/VerticalCurvedList"/>
    <dgm:cxn modelId="{8793363B-5B0A-4F11-8DB9-E3055D952DFD}" type="presParOf" srcId="{3D8F88F0-C081-424D-8E29-2566F9F56588}" destId="{716DFBAB-AB39-4229-B964-19F8E2502079}" srcOrd="0" destOrd="0" presId="urn:microsoft.com/office/officeart/2008/layout/VerticalCurvedList"/>
    <dgm:cxn modelId="{648A35FC-D491-425F-ADE3-4F7DD57E1E98}" type="presParOf" srcId="{6C8E4DA9-B966-4CDD-9D21-9D629A51A1A4}" destId="{0A7F2118-181C-492D-B0A3-49D2682234E5}" srcOrd="5" destOrd="0" presId="urn:microsoft.com/office/officeart/2008/layout/VerticalCurvedList"/>
    <dgm:cxn modelId="{CCCE5B55-7569-4CD1-A3CE-57EC904E969D}" type="presParOf" srcId="{6C8E4DA9-B966-4CDD-9D21-9D629A51A1A4}" destId="{5DE86D93-153F-48ED-934E-B770BDFFF351}" srcOrd="6" destOrd="0" presId="urn:microsoft.com/office/officeart/2008/layout/VerticalCurvedList"/>
    <dgm:cxn modelId="{0F517516-31D8-47EA-9972-15010F8C492D}" type="presParOf" srcId="{5DE86D93-153F-48ED-934E-B770BDFFF351}" destId="{24E96FD6-19BD-4EA0-AD8E-97C44FADDE81}" srcOrd="0" destOrd="0" presId="urn:microsoft.com/office/officeart/2008/layout/VerticalCurvedList"/>
    <dgm:cxn modelId="{C5DEB7D9-9AE7-44D8-BDC2-FEDCEEB19EEF}" type="presParOf" srcId="{6C8E4DA9-B966-4CDD-9D21-9D629A51A1A4}" destId="{2CAA6D24-90F0-477F-9DD8-7CE7477242BB}" srcOrd="7" destOrd="0" presId="urn:microsoft.com/office/officeart/2008/layout/VerticalCurvedList"/>
    <dgm:cxn modelId="{7BEBB529-C2A2-4E99-A926-B944FDD65A4B}" type="presParOf" srcId="{6C8E4DA9-B966-4CDD-9D21-9D629A51A1A4}" destId="{442F451E-527A-4A3C-8840-88E128A3546D}" srcOrd="8" destOrd="0" presId="urn:microsoft.com/office/officeart/2008/layout/VerticalCurvedList"/>
    <dgm:cxn modelId="{5BF52399-576F-4ABB-A324-481803DFCDED}" type="presParOf" srcId="{442F451E-527A-4A3C-8840-88E128A3546D}" destId="{19117AF2-B09B-427B-9D4F-696A27340DFF}"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B4EA5A11-789B-4233-91FD-96ED43DAA5DD}" type="doc">
      <dgm:prSet loTypeId="urn:microsoft.com/office/officeart/2008/layout/NameandTitleOrganizationalChart" loCatId="hierarchy" qsTypeId="urn:microsoft.com/office/officeart/2005/8/quickstyle/3d5" qsCatId="3D" csTypeId="urn:microsoft.com/office/officeart/2005/8/colors/colorful4" csCatId="colorful" phldr="1"/>
      <dgm:spPr/>
      <dgm:t>
        <a:bodyPr/>
        <a:lstStyle/>
        <a:p>
          <a:endParaRPr lang="en-US"/>
        </a:p>
      </dgm:t>
    </dgm:pt>
    <dgm:pt modelId="{F7DE489D-A8AF-4ED8-B074-A5FF319DAD17}">
      <dgm:prSet phldrT="[Texte]"/>
      <dgm:spPr/>
      <dgm:t>
        <a:bodyPr/>
        <a:lstStyle/>
        <a:p>
          <a:r>
            <a:rPr lang="ar-DZ" dirty="0" smtClean="0"/>
            <a:t>مصادر التمويل</a:t>
          </a:r>
          <a:endParaRPr lang="en-US" dirty="0"/>
        </a:p>
      </dgm:t>
    </dgm:pt>
    <dgm:pt modelId="{C2696EE7-C00D-40F3-A5D8-95AEE3FEFD55}" type="parTrans" cxnId="{A402B46B-E0E0-4A0F-AC15-B26E3D8E0962}">
      <dgm:prSet/>
      <dgm:spPr/>
      <dgm:t>
        <a:bodyPr/>
        <a:lstStyle/>
        <a:p>
          <a:endParaRPr lang="en-US"/>
        </a:p>
      </dgm:t>
    </dgm:pt>
    <dgm:pt modelId="{5888FB07-AAF1-4A9B-B4DA-80B183C65240}" type="sibTrans" cxnId="{A402B46B-E0E0-4A0F-AC15-B26E3D8E0962}">
      <dgm:prSet/>
      <dgm:spPr/>
      <dgm:t>
        <a:bodyPr/>
        <a:lstStyle/>
        <a:p>
          <a:endParaRPr lang="en-US"/>
        </a:p>
      </dgm:t>
    </dgm:pt>
    <dgm:pt modelId="{73E83DE0-62A5-43F0-A162-2FFAA05CBD3E}">
      <dgm:prSet phldrT="[Texte]"/>
      <dgm:spPr/>
      <dgm:t>
        <a:bodyPr/>
        <a:lstStyle/>
        <a:p>
          <a:r>
            <a:rPr lang="ar-DZ" dirty="0" smtClean="0"/>
            <a:t>المصادر الخارجية</a:t>
          </a:r>
          <a:endParaRPr lang="en-US" dirty="0"/>
        </a:p>
      </dgm:t>
    </dgm:pt>
    <dgm:pt modelId="{822BC559-4475-4E0F-B850-16431E23C725}" type="parTrans" cxnId="{54593BBC-A452-4793-8531-B2A681D26D23}">
      <dgm:prSet/>
      <dgm:spPr/>
      <dgm:t>
        <a:bodyPr/>
        <a:lstStyle/>
        <a:p>
          <a:endParaRPr lang="en-US"/>
        </a:p>
      </dgm:t>
    </dgm:pt>
    <dgm:pt modelId="{D35E0384-54AF-4D15-AC1E-3143459F3704}" type="sibTrans" cxnId="{54593BBC-A452-4793-8531-B2A681D26D23}">
      <dgm:prSet/>
      <dgm:spPr/>
      <dgm:t>
        <a:bodyPr/>
        <a:lstStyle/>
        <a:p>
          <a:endParaRPr lang="en-US"/>
        </a:p>
      </dgm:t>
    </dgm:pt>
    <dgm:pt modelId="{762CDB9F-D6F8-41E2-B3E9-913F4F97E744}">
      <dgm:prSet phldrT="[Texte]"/>
      <dgm:spPr/>
      <dgm:t>
        <a:bodyPr/>
        <a:lstStyle/>
        <a:p>
          <a:r>
            <a:rPr lang="ar-DZ" dirty="0" smtClean="0"/>
            <a:t>المصادر الداخلية</a:t>
          </a:r>
          <a:endParaRPr lang="en-US" dirty="0"/>
        </a:p>
      </dgm:t>
    </dgm:pt>
    <dgm:pt modelId="{7C7A5A30-83B2-4E86-8FBD-101CF90FF93D}" type="parTrans" cxnId="{A4A412C9-78F8-44AD-8678-BB8CFA31CBAF}">
      <dgm:prSet/>
      <dgm:spPr/>
      <dgm:t>
        <a:bodyPr/>
        <a:lstStyle/>
        <a:p>
          <a:endParaRPr lang="en-US"/>
        </a:p>
      </dgm:t>
    </dgm:pt>
    <dgm:pt modelId="{2576FC85-3EFD-4175-AFD1-C844C50BC382}" type="sibTrans" cxnId="{A4A412C9-78F8-44AD-8678-BB8CFA31CBAF}">
      <dgm:prSet/>
      <dgm:spPr/>
      <dgm:t>
        <a:bodyPr/>
        <a:lstStyle/>
        <a:p>
          <a:endParaRPr lang="en-US"/>
        </a:p>
      </dgm:t>
    </dgm:pt>
    <dgm:pt modelId="{458C37AE-7441-4D49-BAE1-7F9E7530E697}" type="pres">
      <dgm:prSet presAssocID="{B4EA5A11-789B-4233-91FD-96ED43DAA5DD}" presName="hierChild1" presStyleCnt="0">
        <dgm:presLayoutVars>
          <dgm:orgChart val="1"/>
          <dgm:chPref val="1"/>
          <dgm:dir/>
          <dgm:animOne val="branch"/>
          <dgm:animLvl val="lvl"/>
          <dgm:resizeHandles/>
        </dgm:presLayoutVars>
      </dgm:prSet>
      <dgm:spPr/>
      <dgm:t>
        <a:bodyPr/>
        <a:lstStyle/>
        <a:p>
          <a:endParaRPr lang="en-US"/>
        </a:p>
      </dgm:t>
    </dgm:pt>
    <dgm:pt modelId="{A6220E0C-1865-4088-8BF3-E030D1DCFCDD}" type="pres">
      <dgm:prSet presAssocID="{F7DE489D-A8AF-4ED8-B074-A5FF319DAD17}" presName="hierRoot1" presStyleCnt="0">
        <dgm:presLayoutVars>
          <dgm:hierBranch val="init"/>
        </dgm:presLayoutVars>
      </dgm:prSet>
      <dgm:spPr/>
    </dgm:pt>
    <dgm:pt modelId="{5057A08A-5F4A-42EC-98D4-391216B161AE}" type="pres">
      <dgm:prSet presAssocID="{F7DE489D-A8AF-4ED8-B074-A5FF319DAD17}" presName="rootComposite1" presStyleCnt="0"/>
      <dgm:spPr/>
    </dgm:pt>
    <dgm:pt modelId="{B79D195C-8B0A-4F06-9B85-7BB2D4DD98AC}" type="pres">
      <dgm:prSet presAssocID="{F7DE489D-A8AF-4ED8-B074-A5FF319DAD17}" presName="rootText1" presStyleLbl="node0" presStyleIdx="0" presStyleCnt="1">
        <dgm:presLayoutVars>
          <dgm:chMax/>
          <dgm:chPref val="3"/>
        </dgm:presLayoutVars>
      </dgm:prSet>
      <dgm:spPr/>
      <dgm:t>
        <a:bodyPr/>
        <a:lstStyle/>
        <a:p>
          <a:endParaRPr lang="en-US"/>
        </a:p>
      </dgm:t>
    </dgm:pt>
    <dgm:pt modelId="{0F043C92-3711-4957-9258-E7C2892B1AA6}" type="pres">
      <dgm:prSet presAssocID="{F7DE489D-A8AF-4ED8-B074-A5FF319DAD17}" presName="titleText1" presStyleLbl="fgAcc0" presStyleIdx="0" presStyleCnt="1">
        <dgm:presLayoutVars>
          <dgm:chMax val="0"/>
          <dgm:chPref val="0"/>
        </dgm:presLayoutVars>
      </dgm:prSet>
      <dgm:spPr/>
      <dgm:t>
        <a:bodyPr/>
        <a:lstStyle/>
        <a:p>
          <a:endParaRPr lang="en-US"/>
        </a:p>
      </dgm:t>
    </dgm:pt>
    <dgm:pt modelId="{BAFE6114-5027-48E7-8E45-3CA7AF09FE1C}" type="pres">
      <dgm:prSet presAssocID="{F7DE489D-A8AF-4ED8-B074-A5FF319DAD17}" presName="rootConnector1" presStyleLbl="node1" presStyleIdx="0" presStyleCnt="2"/>
      <dgm:spPr/>
      <dgm:t>
        <a:bodyPr/>
        <a:lstStyle/>
        <a:p>
          <a:endParaRPr lang="en-US"/>
        </a:p>
      </dgm:t>
    </dgm:pt>
    <dgm:pt modelId="{F18AD89A-637E-47D0-ACA2-BF8E03F55E5C}" type="pres">
      <dgm:prSet presAssocID="{F7DE489D-A8AF-4ED8-B074-A5FF319DAD17}" presName="hierChild2" presStyleCnt="0"/>
      <dgm:spPr/>
    </dgm:pt>
    <dgm:pt modelId="{6384444E-11FF-4C0D-BD8A-79B35C966041}" type="pres">
      <dgm:prSet presAssocID="{822BC559-4475-4E0F-B850-16431E23C725}" presName="Name37" presStyleLbl="parChTrans1D2" presStyleIdx="0" presStyleCnt="2"/>
      <dgm:spPr/>
      <dgm:t>
        <a:bodyPr/>
        <a:lstStyle/>
        <a:p>
          <a:endParaRPr lang="en-US"/>
        </a:p>
      </dgm:t>
    </dgm:pt>
    <dgm:pt modelId="{28252590-4F54-4640-91A8-9B1B1F8476C9}" type="pres">
      <dgm:prSet presAssocID="{73E83DE0-62A5-43F0-A162-2FFAA05CBD3E}" presName="hierRoot2" presStyleCnt="0">
        <dgm:presLayoutVars>
          <dgm:hierBranch val="init"/>
        </dgm:presLayoutVars>
      </dgm:prSet>
      <dgm:spPr/>
    </dgm:pt>
    <dgm:pt modelId="{082B93A4-7683-424C-9E8D-A1E030CB54C2}" type="pres">
      <dgm:prSet presAssocID="{73E83DE0-62A5-43F0-A162-2FFAA05CBD3E}" presName="rootComposite" presStyleCnt="0"/>
      <dgm:spPr/>
    </dgm:pt>
    <dgm:pt modelId="{D52A626B-1B62-475D-9C1A-1ECF4E035093}" type="pres">
      <dgm:prSet presAssocID="{73E83DE0-62A5-43F0-A162-2FFAA05CBD3E}" presName="rootText" presStyleLbl="node1" presStyleIdx="0" presStyleCnt="2">
        <dgm:presLayoutVars>
          <dgm:chMax/>
          <dgm:chPref val="3"/>
        </dgm:presLayoutVars>
      </dgm:prSet>
      <dgm:spPr/>
      <dgm:t>
        <a:bodyPr/>
        <a:lstStyle/>
        <a:p>
          <a:endParaRPr lang="en-US"/>
        </a:p>
      </dgm:t>
    </dgm:pt>
    <dgm:pt modelId="{DD8D3070-365E-4195-B169-B1BF17610353}" type="pres">
      <dgm:prSet presAssocID="{73E83DE0-62A5-43F0-A162-2FFAA05CBD3E}" presName="titleText2" presStyleLbl="fgAcc1" presStyleIdx="0" presStyleCnt="2">
        <dgm:presLayoutVars>
          <dgm:chMax val="0"/>
          <dgm:chPref val="0"/>
        </dgm:presLayoutVars>
      </dgm:prSet>
      <dgm:spPr/>
      <dgm:t>
        <a:bodyPr/>
        <a:lstStyle/>
        <a:p>
          <a:endParaRPr lang="en-US"/>
        </a:p>
      </dgm:t>
    </dgm:pt>
    <dgm:pt modelId="{57902106-AFDE-4D67-A42C-3003F5597FCE}" type="pres">
      <dgm:prSet presAssocID="{73E83DE0-62A5-43F0-A162-2FFAA05CBD3E}" presName="rootConnector" presStyleLbl="node2" presStyleIdx="0" presStyleCnt="0"/>
      <dgm:spPr/>
      <dgm:t>
        <a:bodyPr/>
        <a:lstStyle/>
        <a:p>
          <a:endParaRPr lang="en-US"/>
        </a:p>
      </dgm:t>
    </dgm:pt>
    <dgm:pt modelId="{EBBCF74C-E340-4F01-A927-A86F44D9311F}" type="pres">
      <dgm:prSet presAssocID="{73E83DE0-62A5-43F0-A162-2FFAA05CBD3E}" presName="hierChild4" presStyleCnt="0"/>
      <dgm:spPr/>
    </dgm:pt>
    <dgm:pt modelId="{97AA6FC3-F94C-49FD-8112-D4098F510B4E}" type="pres">
      <dgm:prSet presAssocID="{73E83DE0-62A5-43F0-A162-2FFAA05CBD3E}" presName="hierChild5" presStyleCnt="0"/>
      <dgm:spPr/>
    </dgm:pt>
    <dgm:pt modelId="{EAADDE1D-35E7-4FD2-9501-1D8BD52D451E}" type="pres">
      <dgm:prSet presAssocID="{7C7A5A30-83B2-4E86-8FBD-101CF90FF93D}" presName="Name37" presStyleLbl="parChTrans1D2" presStyleIdx="1" presStyleCnt="2"/>
      <dgm:spPr/>
      <dgm:t>
        <a:bodyPr/>
        <a:lstStyle/>
        <a:p>
          <a:endParaRPr lang="en-US"/>
        </a:p>
      </dgm:t>
    </dgm:pt>
    <dgm:pt modelId="{DE88BBFF-442C-441B-B732-2BB613A218B3}" type="pres">
      <dgm:prSet presAssocID="{762CDB9F-D6F8-41E2-B3E9-913F4F97E744}" presName="hierRoot2" presStyleCnt="0">
        <dgm:presLayoutVars>
          <dgm:hierBranch val="init"/>
        </dgm:presLayoutVars>
      </dgm:prSet>
      <dgm:spPr/>
    </dgm:pt>
    <dgm:pt modelId="{12CBB6CC-49EE-466F-8F32-BFE100BB4E19}" type="pres">
      <dgm:prSet presAssocID="{762CDB9F-D6F8-41E2-B3E9-913F4F97E744}" presName="rootComposite" presStyleCnt="0"/>
      <dgm:spPr/>
    </dgm:pt>
    <dgm:pt modelId="{6E0A361B-4A57-4CCA-8E6D-24AD12337832}" type="pres">
      <dgm:prSet presAssocID="{762CDB9F-D6F8-41E2-B3E9-913F4F97E744}" presName="rootText" presStyleLbl="node1" presStyleIdx="1" presStyleCnt="2">
        <dgm:presLayoutVars>
          <dgm:chMax/>
          <dgm:chPref val="3"/>
        </dgm:presLayoutVars>
      </dgm:prSet>
      <dgm:spPr/>
      <dgm:t>
        <a:bodyPr/>
        <a:lstStyle/>
        <a:p>
          <a:endParaRPr lang="en-US"/>
        </a:p>
      </dgm:t>
    </dgm:pt>
    <dgm:pt modelId="{E605EB75-89E9-4D05-B62D-5F639CAA8340}" type="pres">
      <dgm:prSet presAssocID="{762CDB9F-D6F8-41E2-B3E9-913F4F97E744}" presName="titleText2" presStyleLbl="fgAcc1" presStyleIdx="1" presStyleCnt="2">
        <dgm:presLayoutVars>
          <dgm:chMax val="0"/>
          <dgm:chPref val="0"/>
        </dgm:presLayoutVars>
      </dgm:prSet>
      <dgm:spPr/>
      <dgm:t>
        <a:bodyPr/>
        <a:lstStyle/>
        <a:p>
          <a:endParaRPr lang="en-US"/>
        </a:p>
      </dgm:t>
    </dgm:pt>
    <dgm:pt modelId="{832D6E85-949B-498C-AFCD-D5883B01CC64}" type="pres">
      <dgm:prSet presAssocID="{762CDB9F-D6F8-41E2-B3E9-913F4F97E744}" presName="rootConnector" presStyleLbl="node2" presStyleIdx="0" presStyleCnt="0"/>
      <dgm:spPr/>
      <dgm:t>
        <a:bodyPr/>
        <a:lstStyle/>
        <a:p>
          <a:endParaRPr lang="en-US"/>
        </a:p>
      </dgm:t>
    </dgm:pt>
    <dgm:pt modelId="{D1B3A904-B4E8-4E42-AFF6-6D24449DE26B}" type="pres">
      <dgm:prSet presAssocID="{762CDB9F-D6F8-41E2-B3E9-913F4F97E744}" presName="hierChild4" presStyleCnt="0"/>
      <dgm:spPr/>
    </dgm:pt>
    <dgm:pt modelId="{F422FF6D-1246-4F55-9CB6-61A70E0B13F4}" type="pres">
      <dgm:prSet presAssocID="{762CDB9F-D6F8-41E2-B3E9-913F4F97E744}" presName="hierChild5" presStyleCnt="0"/>
      <dgm:spPr/>
    </dgm:pt>
    <dgm:pt modelId="{35C8060C-CB21-4FE2-BC1A-DF545C8F956A}" type="pres">
      <dgm:prSet presAssocID="{F7DE489D-A8AF-4ED8-B074-A5FF319DAD17}" presName="hierChild3" presStyleCnt="0"/>
      <dgm:spPr/>
    </dgm:pt>
  </dgm:ptLst>
  <dgm:cxnLst>
    <dgm:cxn modelId="{3719400B-E7E9-4727-B420-29DA6758787B}" type="presOf" srcId="{73E83DE0-62A5-43F0-A162-2FFAA05CBD3E}" destId="{D52A626B-1B62-475D-9C1A-1ECF4E035093}" srcOrd="0" destOrd="0" presId="urn:microsoft.com/office/officeart/2008/layout/NameandTitleOrganizationalChart"/>
    <dgm:cxn modelId="{ACA34F3E-49C8-4C43-9648-F5CE87E09C41}" type="presOf" srcId="{762CDB9F-D6F8-41E2-B3E9-913F4F97E744}" destId="{6E0A361B-4A57-4CCA-8E6D-24AD12337832}" srcOrd="0" destOrd="0" presId="urn:microsoft.com/office/officeart/2008/layout/NameandTitleOrganizationalChart"/>
    <dgm:cxn modelId="{E0C8F7EA-8775-44F3-AC3B-D07EA8FDD9B6}" type="presOf" srcId="{7C7A5A30-83B2-4E86-8FBD-101CF90FF93D}" destId="{EAADDE1D-35E7-4FD2-9501-1D8BD52D451E}" srcOrd="0" destOrd="0" presId="urn:microsoft.com/office/officeart/2008/layout/NameandTitleOrganizationalChart"/>
    <dgm:cxn modelId="{D1A804C9-60CF-4739-A5C8-88FAA9A69D70}" type="presOf" srcId="{F7DE489D-A8AF-4ED8-B074-A5FF319DAD17}" destId="{BAFE6114-5027-48E7-8E45-3CA7AF09FE1C}" srcOrd="1" destOrd="0" presId="urn:microsoft.com/office/officeart/2008/layout/NameandTitleOrganizationalChart"/>
    <dgm:cxn modelId="{54593BBC-A452-4793-8531-B2A681D26D23}" srcId="{F7DE489D-A8AF-4ED8-B074-A5FF319DAD17}" destId="{73E83DE0-62A5-43F0-A162-2FFAA05CBD3E}" srcOrd="0" destOrd="0" parTransId="{822BC559-4475-4E0F-B850-16431E23C725}" sibTransId="{D35E0384-54AF-4D15-AC1E-3143459F3704}"/>
    <dgm:cxn modelId="{936614C4-E49E-4D57-B449-87A97C8DB04C}" type="presOf" srcId="{762CDB9F-D6F8-41E2-B3E9-913F4F97E744}" destId="{832D6E85-949B-498C-AFCD-D5883B01CC64}" srcOrd="1" destOrd="0" presId="urn:microsoft.com/office/officeart/2008/layout/NameandTitleOrganizationalChart"/>
    <dgm:cxn modelId="{309D4D22-FE1D-4551-91FA-912E245FE93D}" type="presOf" srcId="{73E83DE0-62A5-43F0-A162-2FFAA05CBD3E}" destId="{57902106-AFDE-4D67-A42C-3003F5597FCE}" srcOrd="1" destOrd="0" presId="urn:microsoft.com/office/officeart/2008/layout/NameandTitleOrganizationalChart"/>
    <dgm:cxn modelId="{DF183F8D-40D8-46C3-A1A2-27C6F1FE30F7}" type="presOf" srcId="{B4EA5A11-789B-4233-91FD-96ED43DAA5DD}" destId="{458C37AE-7441-4D49-BAE1-7F9E7530E697}" srcOrd="0" destOrd="0" presId="urn:microsoft.com/office/officeart/2008/layout/NameandTitleOrganizationalChart"/>
    <dgm:cxn modelId="{ADC3BCD1-E416-4C53-82F3-B6F4CF9F68B1}" type="presOf" srcId="{F7DE489D-A8AF-4ED8-B074-A5FF319DAD17}" destId="{B79D195C-8B0A-4F06-9B85-7BB2D4DD98AC}" srcOrd="0" destOrd="0" presId="urn:microsoft.com/office/officeart/2008/layout/NameandTitleOrganizationalChart"/>
    <dgm:cxn modelId="{7E43F810-A746-4A52-BFCE-1B29FB13AE15}" type="presOf" srcId="{D35E0384-54AF-4D15-AC1E-3143459F3704}" destId="{DD8D3070-365E-4195-B169-B1BF17610353}" srcOrd="0" destOrd="0" presId="urn:microsoft.com/office/officeart/2008/layout/NameandTitleOrganizationalChart"/>
    <dgm:cxn modelId="{A4A412C9-78F8-44AD-8678-BB8CFA31CBAF}" srcId="{F7DE489D-A8AF-4ED8-B074-A5FF319DAD17}" destId="{762CDB9F-D6F8-41E2-B3E9-913F4F97E744}" srcOrd="1" destOrd="0" parTransId="{7C7A5A30-83B2-4E86-8FBD-101CF90FF93D}" sibTransId="{2576FC85-3EFD-4175-AFD1-C844C50BC382}"/>
    <dgm:cxn modelId="{0E134815-544A-4317-BF2C-941C91BB9D1E}" type="presOf" srcId="{2576FC85-3EFD-4175-AFD1-C844C50BC382}" destId="{E605EB75-89E9-4D05-B62D-5F639CAA8340}" srcOrd="0" destOrd="0" presId="urn:microsoft.com/office/officeart/2008/layout/NameandTitleOrganizationalChart"/>
    <dgm:cxn modelId="{A402B46B-E0E0-4A0F-AC15-B26E3D8E0962}" srcId="{B4EA5A11-789B-4233-91FD-96ED43DAA5DD}" destId="{F7DE489D-A8AF-4ED8-B074-A5FF319DAD17}" srcOrd="0" destOrd="0" parTransId="{C2696EE7-C00D-40F3-A5D8-95AEE3FEFD55}" sibTransId="{5888FB07-AAF1-4A9B-B4DA-80B183C65240}"/>
    <dgm:cxn modelId="{916C7B6C-61CA-4BEC-8245-8F670831D859}" type="presOf" srcId="{822BC559-4475-4E0F-B850-16431E23C725}" destId="{6384444E-11FF-4C0D-BD8A-79B35C966041}" srcOrd="0" destOrd="0" presId="urn:microsoft.com/office/officeart/2008/layout/NameandTitleOrganizationalChart"/>
    <dgm:cxn modelId="{9C3E684D-638E-4EC1-801F-493B3FBCA9F1}" type="presOf" srcId="{5888FB07-AAF1-4A9B-B4DA-80B183C65240}" destId="{0F043C92-3711-4957-9258-E7C2892B1AA6}" srcOrd="0" destOrd="0" presId="urn:microsoft.com/office/officeart/2008/layout/NameandTitleOrganizationalChart"/>
    <dgm:cxn modelId="{51158E08-241C-48A4-A773-9F6AE0E42EC8}" type="presParOf" srcId="{458C37AE-7441-4D49-BAE1-7F9E7530E697}" destId="{A6220E0C-1865-4088-8BF3-E030D1DCFCDD}" srcOrd="0" destOrd="0" presId="urn:microsoft.com/office/officeart/2008/layout/NameandTitleOrganizationalChart"/>
    <dgm:cxn modelId="{7EB5405C-CC0F-4EC5-8DD3-43178E4C8305}" type="presParOf" srcId="{A6220E0C-1865-4088-8BF3-E030D1DCFCDD}" destId="{5057A08A-5F4A-42EC-98D4-391216B161AE}" srcOrd="0" destOrd="0" presId="urn:microsoft.com/office/officeart/2008/layout/NameandTitleOrganizationalChart"/>
    <dgm:cxn modelId="{5D3EB8AB-24B0-4977-AC5F-6C611584A62E}" type="presParOf" srcId="{5057A08A-5F4A-42EC-98D4-391216B161AE}" destId="{B79D195C-8B0A-4F06-9B85-7BB2D4DD98AC}" srcOrd="0" destOrd="0" presId="urn:microsoft.com/office/officeart/2008/layout/NameandTitleOrganizationalChart"/>
    <dgm:cxn modelId="{5CF579AE-BFB7-4B79-86FD-5BBC02C62DAC}" type="presParOf" srcId="{5057A08A-5F4A-42EC-98D4-391216B161AE}" destId="{0F043C92-3711-4957-9258-E7C2892B1AA6}" srcOrd="1" destOrd="0" presId="urn:microsoft.com/office/officeart/2008/layout/NameandTitleOrganizationalChart"/>
    <dgm:cxn modelId="{42DD8B8F-C11A-4AE9-B546-BCDDBC048636}" type="presParOf" srcId="{5057A08A-5F4A-42EC-98D4-391216B161AE}" destId="{BAFE6114-5027-48E7-8E45-3CA7AF09FE1C}" srcOrd="2" destOrd="0" presId="urn:microsoft.com/office/officeart/2008/layout/NameandTitleOrganizationalChart"/>
    <dgm:cxn modelId="{72573D75-B099-498A-A812-A90ED4B2913B}" type="presParOf" srcId="{A6220E0C-1865-4088-8BF3-E030D1DCFCDD}" destId="{F18AD89A-637E-47D0-ACA2-BF8E03F55E5C}" srcOrd="1" destOrd="0" presId="urn:microsoft.com/office/officeart/2008/layout/NameandTitleOrganizationalChart"/>
    <dgm:cxn modelId="{A7999369-AE4D-4DEA-85E7-69AF0FE48C68}" type="presParOf" srcId="{F18AD89A-637E-47D0-ACA2-BF8E03F55E5C}" destId="{6384444E-11FF-4C0D-BD8A-79B35C966041}" srcOrd="0" destOrd="0" presId="urn:microsoft.com/office/officeart/2008/layout/NameandTitleOrganizationalChart"/>
    <dgm:cxn modelId="{6FD857D4-9468-4945-B16A-AFD52AA5B74A}" type="presParOf" srcId="{F18AD89A-637E-47D0-ACA2-BF8E03F55E5C}" destId="{28252590-4F54-4640-91A8-9B1B1F8476C9}" srcOrd="1" destOrd="0" presId="urn:microsoft.com/office/officeart/2008/layout/NameandTitleOrganizationalChart"/>
    <dgm:cxn modelId="{82F834C7-4AFA-408C-AFDC-74976392A3D7}" type="presParOf" srcId="{28252590-4F54-4640-91A8-9B1B1F8476C9}" destId="{082B93A4-7683-424C-9E8D-A1E030CB54C2}" srcOrd="0" destOrd="0" presId="urn:microsoft.com/office/officeart/2008/layout/NameandTitleOrganizationalChart"/>
    <dgm:cxn modelId="{EC19800F-66CF-4DDB-A82C-10F39A4A896C}" type="presParOf" srcId="{082B93A4-7683-424C-9E8D-A1E030CB54C2}" destId="{D52A626B-1B62-475D-9C1A-1ECF4E035093}" srcOrd="0" destOrd="0" presId="urn:microsoft.com/office/officeart/2008/layout/NameandTitleOrganizationalChart"/>
    <dgm:cxn modelId="{22AC9416-148F-473F-B6FA-198CDDA3A7E2}" type="presParOf" srcId="{082B93A4-7683-424C-9E8D-A1E030CB54C2}" destId="{DD8D3070-365E-4195-B169-B1BF17610353}" srcOrd="1" destOrd="0" presId="urn:microsoft.com/office/officeart/2008/layout/NameandTitleOrganizationalChart"/>
    <dgm:cxn modelId="{F4870325-E369-43D8-8A9D-9CCC0331894A}" type="presParOf" srcId="{082B93A4-7683-424C-9E8D-A1E030CB54C2}" destId="{57902106-AFDE-4D67-A42C-3003F5597FCE}" srcOrd="2" destOrd="0" presId="urn:microsoft.com/office/officeart/2008/layout/NameandTitleOrganizationalChart"/>
    <dgm:cxn modelId="{7F77E08D-7557-45CF-A3D7-536699AD777A}" type="presParOf" srcId="{28252590-4F54-4640-91A8-9B1B1F8476C9}" destId="{EBBCF74C-E340-4F01-A927-A86F44D9311F}" srcOrd="1" destOrd="0" presId="urn:microsoft.com/office/officeart/2008/layout/NameandTitleOrganizationalChart"/>
    <dgm:cxn modelId="{84B79BB2-37D1-4ABC-A4DC-6164D89A909E}" type="presParOf" srcId="{28252590-4F54-4640-91A8-9B1B1F8476C9}" destId="{97AA6FC3-F94C-49FD-8112-D4098F510B4E}" srcOrd="2" destOrd="0" presId="urn:microsoft.com/office/officeart/2008/layout/NameandTitleOrganizationalChart"/>
    <dgm:cxn modelId="{E6C4D315-4F4A-4DDB-A5BB-6E79ECEBBF94}" type="presParOf" srcId="{F18AD89A-637E-47D0-ACA2-BF8E03F55E5C}" destId="{EAADDE1D-35E7-4FD2-9501-1D8BD52D451E}" srcOrd="2" destOrd="0" presId="urn:microsoft.com/office/officeart/2008/layout/NameandTitleOrganizationalChart"/>
    <dgm:cxn modelId="{09B0AF2C-9E21-4696-8D7E-84A5C34C90A1}" type="presParOf" srcId="{F18AD89A-637E-47D0-ACA2-BF8E03F55E5C}" destId="{DE88BBFF-442C-441B-B732-2BB613A218B3}" srcOrd="3" destOrd="0" presId="urn:microsoft.com/office/officeart/2008/layout/NameandTitleOrganizationalChart"/>
    <dgm:cxn modelId="{A6E91DF5-7ECE-47C7-B1A4-AFCE1FFA75F5}" type="presParOf" srcId="{DE88BBFF-442C-441B-B732-2BB613A218B3}" destId="{12CBB6CC-49EE-466F-8F32-BFE100BB4E19}" srcOrd="0" destOrd="0" presId="urn:microsoft.com/office/officeart/2008/layout/NameandTitleOrganizationalChart"/>
    <dgm:cxn modelId="{BFC25A2A-EFD9-4969-A728-C6B597F3AE55}" type="presParOf" srcId="{12CBB6CC-49EE-466F-8F32-BFE100BB4E19}" destId="{6E0A361B-4A57-4CCA-8E6D-24AD12337832}" srcOrd="0" destOrd="0" presId="urn:microsoft.com/office/officeart/2008/layout/NameandTitleOrganizationalChart"/>
    <dgm:cxn modelId="{A218BCFB-199B-45AB-A61F-9B0680CE4A12}" type="presParOf" srcId="{12CBB6CC-49EE-466F-8F32-BFE100BB4E19}" destId="{E605EB75-89E9-4D05-B62D-5F639CAA8340}" srcOrd="1" destOrd="0" presId="urn:microsoft.com/office/officeart/2008/layout/NameandTitleOrganizationalChart"/>
    <dgm:cxn modelId="{E792614A-1E09-4E3D-9B7C-C2EEF52AABB3}" type="presParOf" srcId="{12CBB6CC-49EE-466F-8F32-BFE100BB4E19}" destId="{832D6E85-949B-498C-AFCD-D5883B01CC64}" srcOrd="2" destOrd="0" presId="urn:microsoft.com/office/officeart/2008/layout/NameandTitleOrganizationalChart"/>
    <dgm:cxn modelId="{B4ADAA1C-FE8A-4FF3-82D4-A8695F5216CE}" type="presParOf" srcId="{DE88BBFF-442C-441B-B732-2BB613A218B3}" destId="{D1B3A904-B4E8-4E42-AFF6-6D24449DE26B}" srcOrd="1" destOrd="0" presId="urn:microsoft.com/office/officeart/2008/layout/NameandTitleOrganizationalChart"/>
    <dgm:cxn modelId="{ECAE3B41-EEBD-45B3-A575-C47B965A8E49}" type="presParOf" srcId="{DE88BBFF-442C-441B-B732-2BB613A218B3}" destId="{F422FF6D-1246-4F55-9CB6-61A70E0B13F4}" srcOrd="2" destOrd="0" presId="urn:microsoft.com/office/officeart/2008/layout/NameandTitleOrganizationalChart"/>
    <dgm:cxn modelId="{29DF9512-51C8-466D-BB18-6EA23B8181D9}" type="presParOf" srcId="{A6220E0C-1865-4088-8BF3-E030D1DCFCDD}" destId="{35C8060C-CB21-4FE2-BC1A-DF545C8F956A}" srcOrd="2" destOrd="0" presId="urn:microsoft.com/office/officeart/2008/layout/NameandTitleOrganizationalChar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16684A5-B41D-4D9E-8FDC-23CCF3C5480B}">
      <dsp:nvSpPr>
        <dsp:cNvPr id="0" name=""/>
        <dsp:cNvSpPr/>
      </dsp:nvSpPr>
      <dsp:spPr>
        <a:xfrm>
          <a:off x="4461196" y="3438308"/>
          <a:ext cx="2497829" cy="1618027"/>
        </a:xfrm>
        <a:prstGeom prst="roundRect">
          <a:avLst>
            <a:gd name="adj" fmla="val 10000"/>
          </a:avLst>
        </a:prstGeom>
        <a:solidFill>
          <a:schemeClr val="lt1">
            <a:alpha val="90000"/>
            <a:hueOff val="0"/>
            <a:satOff val="0"/>
            <a:lumOff val="0"/>
            <a:alphaOff val="0"/>
          </a:schemeClr>
        </a:solidFill>
        <a:ln w="9525" cap="flat" cmpd="sng" algn="ctr">
          <a:solidFill>
            <a:schemeClr val="accent4">
              <a:hueOff val="-2976513"/>
              <a:satOff val="17933"/>
              <a:lumOff val="1437"/>
              <a:alphaOff val="0"/>
            </a:schemeClr>
          </a:solidFill>
          <a:prstDash val="solid"/>
        </a:ln>
        <a:effectLst/>
        <a:sp3d z="-400500" extrusionH="63500" prstMaterial="matte"/>
      </dsp:spPr>
      <dsp:style>
        <a:lnRef idx="1">
          <a:scrgbClr r="0" g="0" b="0"/>
        </a:lnRef>
        <a:fillRef idx="1">
          <a:scrgbClr r="0" g="0" b="0"/>
        </a:fillRef>
        <a:effectRef idx="0">
          <a:scrgbClr r="0" g="0" b="0"/>
        </a:effectRef>
        <a:fontRef idx="minor"/>
      </dsp:style>
      <dsp:txBody>
        <a:bodyPr spcFirstLastPara="0" vert="horz" wrap="square" lIns="53340" tIns="53340" rIns="53340" bIns="53340" numCol="1" spcCol="1270" anchor="t" anchorCtr="0">
          <a:noAutofit/>
        </a:bodyPr>
        <a:lstStyle/>
        <a:p>
          <a:pPr marL="114300" lvl="1" indent="-114300" algn="r" defTabSz="622300">
            <a:lnSpc>
              <a:spcPct val="90000"/>
            </a:lnSpc>
            <a:spcBef>
              <a:spcPct val="0"/>
            </a:spcBef>
            <a:spcAft>
              <a:spcPct val="15000"/>
            </a:spcAft>
            <a:buChar char="••"/>
          </a:pPr>
          <a:r>
            <a:rPr lang="ar-DZ" sz="1400" b="1" kern="1200" dirty="0" smtClean="0">
              <a:latin typeface="Traditional Arabic" pitchFamily="18" charset="-78"/>
              <a:cs typeface="Traditional Arabic" pitchFamily="18" charset="-78"/>
            </a:rPr>
            <a:t>تحديد المجالات المختلفة التي تستثمر فيها الاموال لتعطي أكبر مردود وتحقق اهداف المؤسسة </a:t>
          </a:r>
          <a:endParaRPr lang="en-US" sz="1400" b="1" kern="1200" dirty="0">
            <a:latin typeface="Traditional Arabic" pitchFamily="18" charset="-78"/>
            <a:cs typeface="Traditional Arabic" pitchFamily="18" charset="-78"/>
          </a:endParaRPr>
        </a:p>
      </dsp:txBody>
      <dsp:txXfrm>
        <a:off x="5246088" y="3878358"/>
        <a:ext cx="1677394" cy="1142434"/>
      </dsp:txXfrm>
    </dsp:sp>
    <dsp:sp modelId="{CE907630-B0DC-451F-9C5C-9E28E6FB85FB}">
      <dsp:nvSpPr>
        <dsp:cNvPr id="0" name=""/>
        <dsp:cNvSpPr/>
      </dsp:nvSpPr>
      <dsp:spPr>
        <a:xfrm>
          <a:off x="288024" y="3312361"/>
          <a:ext cx="2497829" cy="1618027"/>
        </a:xfrm>
        <a:prstGeom prst="roundRect">
          <a:avLst>
            <a:gd name="adj" fmla="val 10000"/>
          </a:avLst>
        </a:prstGeom>
        <a:solidFill>
          <a:schemeClr val="lt1">
            <a:alpha val="90000"/>
            <a:hueOff val="0"/>
            <a:satOff val="0"/>
            <a:lumOff val="0"/>
            <a:alphaOff val="0"/>
          </a:schemeClr>
        </a:solidFill>
        <a:ln w="9525" cap="flat" cmpd="sng" algn="ctr">
          <a:solidFill>
            <a:schemeClr val="accent4">
              <a:hueOff val="-4464770"/>
              <a:satOff val="26899"/>
              <a:lumOff val="2156"/>
              <a:alphaOff val="0"/>
            </a:schemeClr>
          </a:solidFill>
          <a:prstDash val="solid"/>
        </a:ln>
        <a:effectLst/>
        <a:sp3d z="-400500" extrusionH="63500" prstMaterial="matte"/>
      </dsp:spPr>
      <dsp:style>
        <a:lnRef idx="1">
          <a:scrgbClr r="0" g="0" b="0"/>
        </a:lnRef>
        <a:fillRef idx="1">
          <a:scrgbClr r="0" g="0" b="0"/>
        </a:fillRef>
        <a:effectRef idx="0">
          <a:scrgbClr r="0" g="0" b="0"/>
        </a:effectRef>
        <a:fontRef idx="minor"/>
      </dsp:style>
      <dsp:txBody>
        <a:bodyPr spcFirstLastPara="0" vert="horz" wrap="square" lIns="53340" tIns="53340" rIns="53340" bIns="53340" numCol="1" spcCol="1270" anchor="t" anchorCtr="0">
          <a:noAutofit/>
        </a:bodyPr>
        <a:lstStyle/>
        <a:p>
          <a:pPr marL="114300" lvl="1" indent="-114300" algn="l" defTabSz="622300">
            <a:lnSpc>
              <a:spcPct val="90000"/>
            </a:lnSpc>
            <a:spcBef>
              <a:spcPct val="0"/>
            </a:spcBef>
            <a:spcAft>
              <a:spcPct val="15000"/>
            </a:spcAft>
            <a:buChar char="••"/>
          </a:pPr>
          <a:r>
            <a:rPr lang="ar-DZ" sz="1400" b="1" kern="1200" dirty="0" smtClean="0">
              <a:latin typeface="Traditional Arabic" pitchFamily="18" charset="-78"/>
              <a:cs typeface="Traditional Arabic" pitchFamily="18" charset="-78"/>
            </a:rPr>
            <a:t>عن طريق وضع سياسة يسترشد بها المدير المالي لتحديد مجالات توزيع الأرباح</a:t>
          </a:r>
          <a:endParaRPr lang="en-US" sz="1400" b="1" kern="1200" dirty="0">
            <a:latin typeface="Traditional Arabic" pitchFamily="18" charset="-78"/>
            <a:cs typeface="Traditional Arabic" pitchFamily="18" charset="-78"/>
          </a:endParaRPr>
        </a:p>
      </dsp:txBody>
      <dsp:txXfrm>
        <a:off x="323567" y="3752411"/>
        <a:ext cx="1677394" cy="1142434"/>
      </dsp:txXfrm>
    </dsp:sp>
    <dsp:sp modelId="{345C294D-AE62-4F68-B03F-262DB419E3B8}">
      <dsp:nvSpPr>
        <dsp:cNvPr id="0" name=""/>
        <dsp:cNvSpPr/>
      </dsp:nvSpPr>
      <dsp:spPr>
        <a:xfrm>
          <a:off x="4461196" y="0"/>
          <a:ext cx="2497829" cy="1618027"/>
        </a:xfrm>
        <a:prstGeom prst="roundRect">
          <a:avLst>
            <a:gd name="adj" fmla="val 10000"/>
          </a:avLst>
        </a:prstGeom>
        <a:solidFill>
          <a:schemeClr val="lt1">
            <a:alpha val="90000"/>
            <a:hueOff val="0"/>
            <a:satOff val="0"/>
            <a:lumOff val="0"/>
            <a:alphaOff val="0"/>
          </a:schemeClr>
        </a:solidFill>
        <a:ln w="9525" cap="flat" cmpd="sng" algn="ctr">
          <a:solidFill>
            <a:schemeClr val="accent4">
              <a:hueOff val="-1488257"/>
              <a:satOff val="8966"/>
              <a:lumOff val="719"/>
              <a:alphaOff val="0"/>
            </a:schemeClr>
          </a:solidFill>
          <a:prstDash val="solid"/>
        </a:ln>
        <a:effectLst/>
        <a:sp3d z="-400500" extrusionH="63500" prstMaterial="matte"/>
      </dsp:spPr>
      <dsp:style>
        <a:lnRef idx="1">
          <a:scrgbClr r="0" g="0" b="0"/>
        </a:lnRef>
        <a:fillRef idx="1">
          <a:scrgbClr r="0" g="0" b="0"/>
        </a:fillRef>
        <a:effectRef idx="0">
          <a:scrgbClr r="0" g="0" b="0"/>
        </a:effectRef>
        <a:fontRef idx="minor"/>
      </dsp:style>
      <dsp:txBody>
        <a:bodyPr spcFirstLastPara="0" vert="horz" wrap="square" lIns="76200" tIns="76200" rIns="76200" bIns="76200" numCol="1" spcCol="1270" anchor="t" anchorCtr="0">
          <a:noAutofit/>
        </a:bodyPr>
        <a:lstStyle/>
        <a:p>
          <a:pPr marL="228600" lvl="1" indent="-228600" algn="r" defTabSz="889000">
            <a:lnSpc>
              <a:spcPct val="90000"/>
            </a:lnSpc>
            <a:spcBef>
              <a:spcPct val="0"/>
            </a:spcBef>
            <a:spcAft>
              <a:spcPct val="15000"/>
            </a:spcAft>
            <a:buChar char="••"/>
          </a:pPr>
          <a:r>
            <a:rPr lang="ar-DZ" sz="2000" b="1" kern="1200" dirty="0" smtClean="0">
              <a:latin typeface="Traditional Arabic" pitchFamily="18" charset="-78"/>
              <a:cs typeface="Traditional Arabic" pitchFamily="18" charset="-78"/>
            </a:rPr>
            <a:t>عن طريق تحديد مصادر التمويل الملائمة</a:t>
          </a:r>
          <a:endParaRPr lang="en-US" sz="2000" b="1" kern="1200" dirty="0">
            <a:latin typeface="Traditional Arabic" pitchFamily="18" charset="-78"/>
            <a:cs typeface="Traditional Arabic" pitchFamily="18" charset="-78"/>
          </a:endParaRPr>
        </a:p>
      </dsp:txBody>
      <dsp:txXfrm>
        <a:off x="5246088" y="35543"/>
        <a:ext cx="1677394" cy="1142434"/>
      </dsp:txXfrm>
    </dsp:sp>
    <dsp:sp modelId="{9F56CB9A-884C-4F23-8025-33DE7188DB5B}">
      <dsp:nvSpPr>
        <dsp:cNvPr id="0" name=""/>
        <dsp:cNvSpPr/>
      </dsp:nvSpPr>
      <dsp:spPr>
        <a:xfrm>
          <a:off x="385789" y="0"/>
          <a:ext cx="2497829" cy="1618027"/>
        </a:xfrm>
        <a:prstGeom prst="roundRect">
          <a:avLst>
            <a:gd name="adj" fmla="val 10000"/>
          </a:avLst>
        </a:prstGeom>
        <a:solidFill>
          <a:schemeClr val="lt1">
            <a:alpha val="90000"/>
            <a:hueOff val="0"/>
            <a:satOff val="0"/>
            <a:lumOff val="0"/>
            <a:alphaOff val="0"/>
          </a:schemeClr>
        </a:solidFill>
        <a:ln w="9525" cap="flat" cmpd="sng" algn="ctr">
          <a:solidFill>
            <a:schemeClr val="accent4">
              <a:hueOff val="0"/>
              <a:satOff val="0"/>
              <a:lumOff val="0"/>
              <a:alphaOff val="0"/>
            </a:schemeClr>
          </a:solidFill>
          <a:prstDash val="solid"/>
        </a:ln>
        <a:effectLst/>
        <a:sp3d z="-400500" extrusionH="63500" prstMaterial="matte"/>
      </dsp:spPr>
      <dsp:style>
        <a:lnRef idx="1">
          <a:scrgbClr r="0" g="0" b="0"/>
        </a:lnRef>
        <a:fillRef idx="1">
          <a:scrgbClr r="0" g="0" b="0"/>
        </a:fillRef>
        <a:effectRef idx="0">
          <a:scrgbClr r="0" g="0" b="0"/>
        </a:effectRef>
        <a:fontRef idx="minor"/>
      </dsp:style>
      <dsp:txBody>
        <a:bodyPr spcFirstLastPara="0" vert="horz" wrap="square" lIns="68580" tIns="68580" rIns="68580" bIns="68580" numCol="1" spcCol="1270" anchor="t" anchorCtr="0">
          <a:noAutofit/>
        </a:bodyPr>
        <a:lstStyle/>
        <a:p>
          <a:pPr marL="171450" lvl="1" indent="-171450" algn="ctr" defTabSz="800100">
            <a:lnSpc>
              <a:spcPct val="90000"/>
            </a:lnSpc>
            <a:spcBef>
              <a:spcPct val="0"/>
            </a:spcBef>
            <a:spcAft>
              <a:spcPct val="15000"/>
            </a:spcAft>
            <a:buChar char="••"/>
          </a:pPr>
          <a:r>
            <a:rPr lang="ar-DZ" sz="1800" b="1" kern="1200" dirty="0" smtClean="0">
              <a:latin typeface="Traditional Arabic" pitchFamily="18" charset="-78"/>
              <a:cs typeface="Traditional Arabic" pitchFamily="18" charset="-78"/>
            </a:rPr>
            <a:t>وذلك عن طريق الاتصال الداخلي</a:t>
          </a:r>
          <a:endParaRPr lang="en-US" sz="1800" b="1" kern="1200" dirty="0">
            <a:latin typeface="Traditional Arabic" pitchFamily="18" charset="-78"/>
            <a:cs typeface="Traditional Arabic" pitchFamily="18" charset="-78"/>
          </a:endParaRPr>
        </a:p>
      </dsp:txBody>
      <dsp:txXfrm>
        <a:off x="421332" y="35543"/>
        <a:ext cx="1677394" cy="1142434"/>
      </dsp:txXfrm>
    </dsp:sp>
    <dsp:sp modelId="{1FCD5AA1-F553-44C0-A307-771314D82669}">
      <dsp:nvSpPr>
        <dsp:cNvPr id="0" name=""/>
        <dsp:cNvSpPr/>
      </dsp:nvSpPr>
      <dsp:spPr>
        <a:xfrm>
          <a:off x="1432451" y="288211"/>
          <a:ext cx="2189393" cy="2189393"/>
        </a:xfrm>
        <a:prstGeom prst="pieWedge">
          <a:avLst/>
        </a:prstGeom>
        <a:solidFill>
          <a:schemeClr val="accent4">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156464" tIns="156464" rIns="156464" bIns="156464" numCol="1" spcCol="1270" anchor="ctr" anchorCtr="0">
          <a:noAutofit/>
        </a:bodyPr>
        <a:lstStyle/>
        <a:p>
          <a:pPr lvl="0" algn="r" defTabSz="977900">
            <a:lnSpc>
              <a:spcPct val="90000"/>
            </a:lnSpc>
            <a:spcBef>
              <a:spcPct val="0"/>
            </a:spcBef>
            <a:spcAft>
              <a:spcPct val="35000"/>
            </a:spcAft>
          </a:pPr>
          <a:r>
            <a:rPr lang="ar-DZ" sz="2200" kern="1200" dirty="0" smtClean="0">
              <a:latin typeface="Traditional Arabic" pitchFamily="18" charset="-78"/>
              <a:cs typeface="Traditional Arabic" pitchFamily="18" charset="-78"/>
            </a:rPr>
            <a:t>1- تحديد الاحتياجات</a:t>
          </a:r>
          <a:endParaRPr lang="en-US" sz="2200" kern="1200" dirty="0">
            <a:latin typeface="Traditional Arabic" pitchFamily="18" charset="-78"/>
            <a:cs typeface="Traditional Arabic" pitchFamily="18" charset="-78"/>
          </a:endParaRPr>
        </a:p>
      </dsp:txBody>
      <dsp:txXfrm>
        <a:off x="2073709" y="929469"/>
        <a:ext cx="1548135" cy="1548135"/>
      </dsp:txXfrm>
    </dsp:sp>
    <dsp:sp modelId="{BA7D4F02-6AB6-44E3-86E1-3BAD415548D6}">
      <dsp:nvSpPr>
        <dsp:cNvPr id="0" name=""/>
        <dsp:cNvSpPr/>
      </dsp:nvSpPr>
      <dsp:spPr>
        <a:xfrm rot="5400000">
          <a:off x="3722971" y="288211"/>
          <a:ext cx="2189393" cy="2189393"/>
        </a:xfrm>
        <a:prstGeom prst="pieWedge">
          <a:avLst/>
        </a:prstGeom>
        <a:solidFill>
          <a:schemeClr val="accent4">
            <a:hueOff val="-1488257"/>
            <a:satOff val="8966"/>
            <a:lumOff val="719"/>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156464" tIns="156464" rIns="156464" bIns="156464" numCol="1" spcCol="1270" anchor="ctr" anchorCtr="0">
          <a:noAutofit/>
        </a:bodyPr>
        <a:lstStyle/>
        <a:p>
          <a:pPr lvl="0" algn="r" defTabSz="977900">
            <a:lnSpc>
              <a:spcPct val="90000"/>
            </a:lnSpc>
            <a:spcBef>
              <a:spcPct val="0"/>
            </a:spcBef>
            <a:spcAft>
              <a:spcPct val="35000"/>
            </a:spcAft>
          </a:pPr>
          <a:r>
            <a:rPr lang="ar-DZ" sz="2200" kern="1200" dirty="0" smtClean="0">
              <a:latin typeface="Traditional Arabic" pitchFamily="18" charset="-78"/>
              <a:cs typeface="Traditional Arabic" pitchFamily="18" charset="-78"/>
            </a:rPr>
            <a:t>2- البحث عن الأموال من مصادرها السليمة</a:t>
          </a:r>
          <a:endParaRPr lang="en-US" sz="2200" kern="1200" dirty="0">
            <a:latin typeface="Traditional Arabic" pitchFamily="18" charset="-78"/>
            <a:cs typeface="Traditional Arabic" pitchFamily="18" charset="-78"/>
          </a:endParaRPr>
        </a:p>
      </dsp:txBody>
      <dsp:txXfrm rot="-5400000">
        <a:off x="3722971" y="929469"/>
        <a:ext cx="1548135" cy="1548135"/>
      </dsp:txXfrm>
    </dsp:sp>
    <dsp:sp modelId="{90BB5266-3A91-4069-9303-BF7C2E875761}">
      <dsp:nvSpPr>
        <dsp:cNvPr id="0" name=""/>
        <dsp:cNvSpPr/>
      </dsp:nvSpPr>
      <dsp:spPr>
        <a:xfrm rot="10800000">
          <a:off x="3722971" y="2578731"/>
          <a:ext cx="2189393" cy="2189393"/>
        </a:xfrm>
        <a:prstGeom prst="pieWedge">
          <a:avLst/>
        </a:prstGeom>
        <a:solidFill>
          <a:schemeClr val="accent4">
            <a:hueOff val="-2976513"/>
            <a:satOff val="17933"/>
            <a:lumOff val="1437"/>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ar-DZ" sz="2000" kern="1200" dirty="0" smtClean="0">
              <a:latin typeface="Traditional Arabic" pitchFamily="18" charset="-78"/>
              <a:cs typeface="Traditional Arabic" pitchFamily="18" charset="-78"/>
            </a:rPr>
            <a:t>3- استخدام او استثمار الأموال</a:t>
          </a:r>
          <a:endParaRPr lang="en-US" sz="2000" kern="1200" dirty="0">
            <a:latin typeface="Traditional Arabic" pitchFamily="18" charset="-78"/>
            <a:cs typeface="Traditional Arabic" pitchFamily="18" charset="-78"/>
          </a:endParaRPr>
        </a:p>
      </dsp:txBody>
      <dsp:txXfrm rot="10800000">
        <a:off x="3722971" y="2578731"/>
        <a:ext cx="1548135" cy="1548135"/>
      </dsp:txXfrm>
    </dsp:sp>
    <dsp:sp modelId="{7F3F8B38-7486-4A27-A2B8-B920C2B42EC5}">
      <dsp:nvSpPr>
        <dsp:cNvPr id="0" name=""/>
        <dsp:cNvSpPr/>
      </dsp:nvSpPr>
      <dsp:spPr>
        <a:xfrm rot="16200000">
          <a:off x="1432451" y="2578731"/>
          <a:ext cx="2189393" cy="2189393"/>
        </a:xfrm>
        <a:prstGeom prst="pieWedge">
          <a:avLst/>
        </a:prstGeom>
        <a:solidFill>
          <a:schemeClr val="accent4">
            <a:hueOff val="-4464770"/>
            <a:satOff val="26899"/>
            <a:lumOff val="2156"/>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156464" tIns="156464" rIns="156464" bIns="156464" numCol="1" spcCol="1270" anchor="ctr" anchorCtr="0">
          <a:noAutofit/>
        </a:bodyPr>
        <a:lstStyle/>
        <a:p>
          <a:pPr lvl="0" algn="ctr" defTabSz="977900">
            <a:lnSpc>
              <a:spcPct val="90000"/>
            </a:lnSpc>
            <a:spcBef>
              <a:spcPct val="0"/>
            </a:spcBef>
            <a:spcAft>
              <a:spcPct val="35000"/>
            </a:spcAft>
          </a:pPr>
          <a:r>
            <a:rPr lang="ar-DZ" sz="2200" kern="1200" dirty="0" smtClean="0">
              <a:latin typeface="Traditional Arabic" pitchFamily="18" charset="-78"/>
              <a:cs typeface="Traditional Arabic" pitchFamily="18" charset="-78"/>
            </a:rPr>
            <a:t>4- توزيع الأرباح</a:t>
          </a:r>
          <a:endParaRPr lang="en-US" sz="2200" kern="1200" dirty="0">
            <a:latin typeface="Traditional Arabic" pitchFamily="18" charset="-78"/>
            <a:cs typeface="Traditional Arabic" pitchFamily="18" charset="-78"/>
          </a:endParaRPr>
        </a:p>
      </dsp:txBody>
      <dsp:txXfrm rot="5400000">
        <a:off x="2073709" y="2578731"/>
        <a:ext cx="1548135" cy="1548135"/>
      </dsp:txXfrm>
    </dsp:sp>
    <dsp:sp modelId="{B83EAAE0-BEFB-4845-A273-599B178206AA}">
      <dsp:nvSpPr>
        <dsp:cNvPr id="0" name=""/>
        <dsp:cNvSpPr/>
      </dsp:nvSpPr>
      <dsp:spPr>
        <a:xfrm>
          <a:off x="3294446" y="2073097"/>
          <a:ext cx="755922" cy="657323"/>
        </a:xfrm>
        <a:prstGeom prst="circularArrow">
          <a:avLst/>
        </a:prstGeom>
        <a:solidFill>
          <a:schemeClr val="accent4">
            <a:tint val="40000"/>
            <a:hueOff val="0"/>
            <a:satOff val="0"/>
            <a:lumOff val="0"/>
            <a:alphaOff val="0"/>
          </a:schemeClr>
        </a:solidFill>
        <a:ln>
          <a:noFill/>
        </a:ln>
        <a:effectLst/>
        <a:sp3d z="57150" extrusionH="63500" contourW="12700" prstMaterial="matte">
          <a:contourClr>
            <a:schemeClr val="lt1">
              <a:tint val="50000"/>
            </a:schemeClr>
          </a:contourClr>
        </a:sp3d>
      </dsp:spPr>
      <dsp:style>
        <a:lnRef idx="0">
          <a:scrgbClr r="0" g="0" b="0"/>
        </a:lnRef>
        <a:fillRef idx="1">
          <a:scrgbClr r="0" g="0" b="0"/>
        </a:fillRef>
        <a:effectRef idx="0">
          <a:scrgbClr r="0" g="0" b="0"/>
        </a:effectRef>
        <a:fontRef idx="minor"/>
      </dsp:style>
    </dsp:sp>
    <dsp:sp modelId="{988E2DC9-6B0B-43A6-84A8-E7A60C676A8D}">
      <dsp:nvSpPr>
        <dsp:cNvPr id="0" name=""/>
        <dsp:cNvSpPr/>
      </dsp:nvSpPr>
      <dsp:spPr>
        <a:xfrm rot="10800000">
          <a:off x="3294446" y="2325914"/>
          <a:ext cx="755922" cy="657323"/>
        </a:xfrm>
        <a:prstGeom prst="circularArrow">
          <a:avLst/>
        </a:prstGeom>
        <a:solidFill>
          <a:schemeClr val="accent4">
            <a:tint val="40000"/>
            <a:hueOff val="0"/>
            <a:satOff val="0"/>
            <a:lumOff val="0"/>
            <a:alphaOff val="0"/>
          </a:schemeClr>
        </a:solidFill>
        <a:ln>
          <a:noFill/>
        </a:ln>
        <a:effectLst/>
        <a:sp3d z="57150" extrusionH="63500" contourW="12700" prstMaterial="matte">
          <a:contourClr>
            <a:schemeClr val="lt1">
              <a:tint val="50000"/>
            </a:schemeClr>
          </a:contourClr>
        </a:sp3d>
      </dsp:spPr>
      <dsp:style>
        <a:lnRef idx="0">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7E31359-8668-4CED-907C-551B1FA28464}">
      <dsp:nvSpPr>
        <dsp:cNvPr id="0" name=""/>
        <dsp:cNvSpPr/>
      </dsp:nvSpPr>
      <dsp:spPr>
        <a:xfrm rot="16200000">
          <a:off x="-625898" y="626639"/>
          <a:ext cx="3179440" cy="1926160"/>
        </a:xfrm>
        <a:prstGeom prst="flowChartManualOperati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0" tIns="0" rIns="127000" bIns="0" numCol="1" spcCol="1270" anchor="t" anchorCtr="0">
          <a:noAutofit/>
        </a:bodyPr>
        <a:lstStyle/>
        <a:p>
          <a:pPr lvl="0" algn="l" defTabSz="1155700">
            <a:lnSpc>
              <a:spcPct val="90000"/>
            </a:lnSpc>
            <a:spcBef>
              <a:spcPct val="0"/>
            </a:spcBef>
            <a:spcAft>
              <a:spcPct val="35000"/>
            </a:spcAft>
          </a:pPr>
          <a:endParaRPr lang="en-US" sz="2600" kern="1200"/>
        </a:p>
        <a:p>
          <a:pPr marL="228600" lvl="1" indent="-228600" algn="l" defTabSz="889000">
            <a:lnSpc>
              <a:spcPct val="90000"/>
            </a:lnSpc>
            <a:spcBef>
              <a:spcPct val="0"/>
            </a:spcBef>
            <a:spcAft>
              <a:spcPct val="15000"/>
            </a:spcAft>
            <a:buChar char="••"/>
          </a:pPr>
          <a:endParaRPr lang="en-US" sz="2000" kern="1200" dirty="0"/>
        </a:p>
        <a:p>
          <a:pPr marL="228600" lvl="1" indent="-228600" algn="r" defTabSz="889000" rtl="1">
            <a:lnSpc>
              <a:spcPct val="90000"/>
            </a:lnSpc>
            <a:spcBef>
              <a:spcPct val="0"/>
            </a:spcBef>
            <a:spcAft>
              <a:spcPct val="15000"/>
            </a:spcAft>
            <a:buChar char="••"/>
          </a:pPr>
          <a:r>
            <a:rPr lang="ar-SA" sz="2000" kern="1200" dirty="0" smtClean="0">
              <a:latin typeface="Traditional Arabic" pitchFamily="18" charset="-78"/>
              <a:cs typeface="Traditional Arabic" pitchFamily="18" charset="-78"/>
            </a:rPr>
            <a:t>هدف تعظيم الأرباح أو تحقيق أقصى العوائد الممكنة للمؤسسة.</a:t>
          </a:r>
          <a:endParaRPr lang="en-US" sz="2000" kern="1200" dirty="0">
            <a:latin typeface="Traditional Arabic" pitchFamily="18" charset="-78"/>
            <a:cs typeface="Traditional Arabic" pitchFamily="18" charset="-78"/>
          </a:endParaRPr>
        </a:p>
      </dsp:txBody>
      <dsp:txXfrm rot="5400000">
        <a:off x="742" y="635887"/>
        <a:ext cx="1926160" cy="1907664"/>
      </dsp:txXfrm>
    </dsp:sp>
    <dsp:sp modelId="{824D8520-0BD8-474A-9B74-157E8BE3DAE4}">
      <dsp:nvSpPr>
        <dsp:cNvPr id="0" name=""/>
        <dsp:cNvSpPr/>
      </dsp:nvSpPr>
      <dsp:spPr>
        <a:xfrm rot="16200000">
          <a:off x="1444724" y="626639"/>
          <a:ext cx="3179440" cy="1926160"/>
        </a:xfrm>
        <a:prstGeom prst="flowChartManualOperati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0" rIns="152400" bIns="0" numCol="1" spcCol="1270" anchor="t" anchorCtr="0">
          <a:noAutofit/>
        </a:bodyPr>
        <a:lstStyle/>
        <a:p>
          <a:pPr lvl="0" algn="l" defTabSz="1155700">
            <a:lnSpc>
              <a:spcPct val="90000"/>
            </a:lnSpc>
            <a:spcBef>
              <a:spcPct val="0"/>
            </a:spcBef>
            <a:spcAft>
              <a:spcPct val="35000"/>
            </a:spcAft>
          </a:pPr>
          <a:endParaRPr lang="en-US" sz="2600" kern="1200"/>
        </a:p>
        <a:p>
          <a:pPr marL="228600" lvl="1" indent="-228600" algn="r" defTabSz="1066800" rtl="1">
            <a:lnSpc>
              <a:spcPct val="90000"/>
            </a:lnSpc>
            <a:spcBef>
              <a:spcPct val="0"/>
            </a:spcBef>
            <a:spcAft>
              <a:spcPct val="15000"/>
            </a:spcAft>
            <a:buChar char="••"/>
          </a:pPr>
          <a:r>
            <a:rPr lang="ar-SA" sz="2400" kern="1200" dirty="0" smtClean="0">
              <a:latin typeface="Traditional Arabic" pitchFamily="18" charset="-78"/>
              <a:cs typeface="Traditional Arabic" pitchFamily="18" charset="-78"/>
            </a:rPr>
            <a:t>هدف تعظيم ثروة الملاك أو تعظيم القيمة السوقية للسهم الواحد</a:t>
          </a:r>
          <a:endParaRPr lang="en-US" sz="2400" kern="1200" dirty="0">
            <a:latin typeface="Traditional Arabic" pitchFamily="18" charset="-78"/>
            <a:cs typeface="Traditional Arabic" pitchFamily="18" charset="-78"/>
          </a:endParaRPr>
        </a:p>
      </dsp:txBody>
      <dsp:txXfrm rot="5400000">
        <a:off x="2071364" y="635887"/>
        <a:ext cx="1926160" cy="1907664"/>
      </dsp:txXfrm>
    </dsp:sp>
    <dsp:sp modelId="{67E96919-5BCC-4A5A-BF2D-64BC26AD0CB1}">
      <dsp:nvSpPr>
        <dsp:cNvPr id="0" name=""/>
        <dsp:cNvSpPr/>
      </dsp:nvSpPr>
      <dsp:spPr>
        <a:xfrm rot="16200000">
          <a:off x="3515346" y="626639"/>
          <a:ext cx="3179440" cy="1926160"/>
        </a:xfrm>
        <a:prstGeom prst="flowChartManualOperati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0" tIns="0" rIns="179648" bIns="0" numCol="1" spcCol="1270" anchor="ctr" anchorCtr="0">
          <a:noAutofit/>
        </a:bodyPr>
        <a:lstStyle/>
        <a:p>
          <a:pPr lvl="0" algn="ctr" defTabSz="1244600">
            <a:lnSpc>
              <a:spcPct val="90000"/>
            </a:lnSpc>
            <a:spcBef>
              <a:spcPct val="0"/>
            </a:spcBef>
            <a:spcAft>
              <a:spcPct val="35000"/>
            </a:spcAft>
          </a:pPr>
          <a:r>
            <a:rPr lang="ar-SA" sz="2800" kern="1200" dirty="0" smtClean="0">
              <a:latin typeface="Traditional Arabic" pitchFamily="18" charset="-78"/>
              <a:cs typeface="Traditional Arabic" pitchFamily="18" charset="-78"/>
            </a:rPr>
            <a:t>هدف السيولة أو تجميع أكبر رصيد نقدي للمؤسسة</a:t>
          </a:r>
          <a:endParaRPr lang="en-US" sz="2800" kern="1200" dirty="0">
            <a:latin typeface="Traditional Arabic" pitchFamily="18" charset="-78"/>
            <a:cs typeface="Traditional Arabic" pitchFamily="18" charset="-78"/>
          </a:endParaRPr>
        </a:p>
      </dsp:txBody>
      <dsp:txXfrm rot="5400000">
        <a:off x="4141986" y="635887"/>
        <a:ext cx="1926160" cy="190766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cycle4#1">
  <dgm:title val=""/>
  <dgm:desc val=""/>
  <dgm:catLst>
    <dgm:cat type="relationship" pri="26000"/>
    <dgm:cat type="cycle" pri="13000"/>
    <dgm:cat type="matrix" pri="4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layout2.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5.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6.xml><?xml version="1.0" encoding="utf-8"?>
<dgm:layoutDef xmlns:dgm="http://schemas.openxmlformats.org/drawingml/2006/diagram" xmlns:a="http://schemas.openxmlformats.org/drawingml/2006/main" uniqueId="urn:microsoft.com/office/officeart/2008/layout/NameandTitleOrganizationalChart">
  <dgm:title val=""/>
  <dgm:desc val=""/>
  <dgm:catLst>
    <dgm:cat type="hierarchy" pri="125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Max/>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h" fact="0.4"/>
              </dgm:constrLst>
              <dgm:ruleLst>
                <dgm:rule type="primFontSz" val="5" fact="NaN" max="NaN"/>
              </dgm:ruleLst>
            </dgm:layoutNode>
            <dgm:layoutNode name="titleText1" styleLbl="fgAcc0">
              <dgm:varLst>
                <dgm:chMax val="0"/>
                <dgm:chPref val="0"/>
              </dgm:varLst>
              <dgm:alg type="tx">
                <dgm:param type="parTxLTRAlign" val="r"/>
              </dgm:alg>
              <dgm:shape xmlns:r="http://schemas.openxmlformats.org/officeDocument/2006/relationships" type="rect" r:blip="">
                <dgm:adjLst/>
              </dgm:shape>
              <dgm:presOf axis="followSib" ptType="sibTrans" hideLastTrans="0" cnt="1"/>
              <dgm:constrLst>
                <dgm:constr type="primFontSz" val="65"/>
                <dgm:constr type="lMarg" refType="primFontSz" fact="0.2"/>
                <dgm:constr type="rMarg" refType="primFontSz" fact="0.2"/>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alg type="conn">
                            <dgm:param type="connRout" val="bend"/>
                            <dgm:param type="dim" val="1D"/>
                            <dgm:param type="endSty" val="noArr"/>
                            <dgm:param type="begPts" val="bCtr"/>
                            <dgm:param type="endPts" val="tCtr"/>
                            <dgm:param type="bendPt" val="end"/>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41" func="var" arg="hierBranch" op="equ" val="hang">
                    <dgm:layoutNode name="Name42">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3">
                    <dgm:layoutNode name="Name44">
                      <dgm:choose name="Name45">
                        <dgm:if name="Name46" axis="self" func="depth" op="lte" val="2">
                          <dgm:choose name="Name47">
                            <dgm:if name="Name48" axis="par ch" ptType="node asst" func="cnt" op="gte" val="1">
                              <dgm:alg type="conn">
                                <dgm:param type="connRout" val="bend"/>
                                <dgm:param type="dim" val="1D"/>
                                <dgm:param type="endSty" val="noArr"/>
                                <dgm:param type="begPts" val="bCtr"/>
                                <dgm:param type="endPts" val="midL midR"/>
                              </dgm:alg>
                            </dgm:if>
                            <dgm:else name="Name49">
                              <dgm:alg type="conn">
                                <dgm:param type="connRout" val="bend"/>
                                <dgm:param type="dim" val="1D"/>
                                <dgm:param type="endSty" val="noArr"/>
                                <dgm:param type="begPts" val="bCtr"/>
                                <dgm:param type="endPts" val="midL midR"/>
                                <dgm:param type="srcNode" val="rootConnector1"/>
                              </dgm:alg>
                            </dgm:else>
                          </dgm:choose>
                        </dgm:if>
                        <dgm:else name="Name50">
                          <dgm:choose name="Name51">
                            <dgm:if name="Name52" axis="par ch" ptType="node asst" func="cnt" op="gte" val="1">
                              <dgm:alg type="conn">
                                <dgm:param type="connRout" val="bend"/>
                                <dgm:param type="dim" val="1D"/>
                                <dgm:param type="endSty" val="noArr"/>
                                <dgm:param type="begPts" val="bCtr"/>
                                <dgm:param type="endPts" val="midL midR"/>
                              </dgm:alg>
                            </dgm:if>
                            <dgm:else name="Name53">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54">
                  <dgm:if name="Name55" func="var" arg="hierBranch" op="equ" val="l">
                    <dgm:choose name="Name56">
                      <dgm:if name="Name57"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58">
                        <dgm:alg type="hierRoot">
                          <dgm:param type="hierAlign" val="tR"/>
                        </dgm:alg>
                        <dgm:shape xmlns:r="http://schemas.openxmlformats.org/officeDocument/2006/relationships" r:blip="">
                          <dgm:adjLst/>
                        </dgm:shape>
                        <dgm:presOf/>
                        <dgm:constrLst>
                          <dgm:constr type="alignOff" val="0.25"/>
                        </dgm:constrLst>
                      </dgm:else>
                    </dgm:choose>
                  </dgm:if>
                  <dgm:if name="Name59" func="var" arg="hierBranch" op="equ" val="r">
                    <dgm:choose name="Name60">
                      <dgm:if name="Name61"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2">
                        <dgm:alg type="hierRoot">
                          <dgm:param type="hierAlign" val="tL"/>
                        </dgm:alg>
                        <dgm:shape xmlns:r="http://schemas.openxmlformats.org/officeDocument/2006/relationships" r:blip="">
                          <dgm:adjLst/>
                        </dgm:shape>
                        <dgm:presOf/>
                        <dgm:constrLst>
                          <dgm:constr type="alignOff" val="0.25"/>
                        </dgm:constrLst>
                      </dgm:else>
                    </dgm:choose>
                  </dgm:if>
                  <dgm:if name="Name63"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64" func="var" arg="hierBranch" op="equ" val="init">
                    <dgm:alg type="hierRoot"/>
                    <dgm:shape xmlns:r="http://schemas.openxmlformats.org/officeDocument/2006/relationships" r:blip="">
                      <dgm:adjLst/>
                    </dgm:shape>
                    <dgm:presOf/>
                    <dgm:constrLst>
                      <dgm:constr type="alignOff"/>
                      <dgm:constr type="bendDist" for="des" ptType="parTrans" refType="sp" fact="0.5"/>
                    </dgm:constrLst>
                  </dgm:if>
                  <dgm:else name="Name65">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66">
                    <dgm:if name="Name67" func="var" arg="hierBranch" op="equ" val="init">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68" func="var" arg="hierBranch" op="equ" val="l">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69" func="var" arg="hierBranch" op="equ" val="r">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70">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varLst>
                      <dgm:chMax/>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h" fact="0.4"/>
                    </dgm:constrLst>
                    <dgm:ruleLst>
                      <dgm:rule type="primFontSz" val="5" fact="NaN" max="NaN"/>
                    </dgm:ruleLst>
                  </dgm:layoutNode>
                  <dgm:layoutNode name="titleText2" styleLbl="fgAcc1">
                    <dgm:varLst>
                      <dgm:chMax val="0"/>
                      <dgm:chPref val="0"/>
                    </dgm:varLst>
                    <dgm:alg type="tx">
                      <dgm:param type="parTxLTRAlign" val="r"/>
                    </dgm:alg>
                    <dgm:shape xmlns:r="http://schemas.openxmlformats.org/officeDocument/2006/relationships" type="rect" r:blip="">
                      <dgm:adjLst/>
                    </dgm:shape>
                    <dgm:presOf axis="followSib" ptType="sibTrans" hideLastTrans="0" cnt="1"/>
                    <dgm:constrLst>
                      <dgm:constr type="primFontSz" val="65"/>
                      <dgm:constr type="lMarg" refType="primFontSz" fact="0.2"/>
                      <dgm:constr type="rMarg" refType="primFontSz" fact="0.2"/>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71">
                    <dgm:if name="Name72" func="var" arg="hierBranch" op="equ" val="l">
                      <dgm:alg type="hierChild">
                        <dgm:param type="chAlign" val="r"/>
                        <dgm:param type="linDir" val="fromT"/>
                      </dgm:alg>
                    </dgm:if>
                    <dgm:if name="Name73" func="var" arg="hierBranch" op="equ" val="r">
                      <dgm:alg type="hierChild">
                        <dgm:param type="chAlign" val="l"/>
                        <dgm:param type="linDir" val="fromT"/>
                      </dgm:alg>
                    </dgm:if>
                    <dgm:if name="Name74" func="var" arg="hierBranch" op="equ" val="hang">
                      <dgm:choose name="Name75">
                        <dgm:if name="Name76" func="var" arg="dir" op="equ" val="norm">
                          <dgm:alg type="hierChild">
                            <dgm:param type="chAlign" val="l"/>
                            <dgm:param type="linDir" val="fromL"/>
                            <dgm:param type="secChAlign" val="t"/>
                            <dgm:param type="secLinDir" val="fromT"/>
                          </dgm:alg>
                        </dgm:if>
                        <dgm:else name="Name77">
                          <dgm:alg type="hierChild">
                            <dgm:param type="chAlign" val="l"/>
                            <dgm:param type="linDir" val="fromR"/>
                            <dgm:param type="secChAlign" val="t"/>
                            <dgm:param type="secLinDir" val="fromT"/>
                          </dgm:alg>
                        </dgm:else>
                      </dgm:choose>
                    </dgm:if>
                    <dgm:if name="Name78" func="var" arg="hierBranch" op="equ" val="std">
                      <dgm:choose name="Name79">
                        <dgm:if name="Name80" func="var" arg="dir" op="equ" val="norm">
                          <dgm:alg type="hierChild"/>
                        </dgm:if>
                        <dgm:else name="Name81">
                          <dgm:alg type="hierChild">
                            <dgm:param type="linDir" val="fromR"/>
                          </dgm:alg>
                        </dgm:else>
                      </dgm:choose>
                    </dgm:if>
                    <dgm:if name="Name82" func="var" arg="hierBranch" op="equ" val="init">
                      <dgm:choose name="Name83">
                        <dgm:if name="Name84" func="var" arg="dir" op="equ" val="norm">
                          <dgm:alg type="hierChild"/>
                        </dgm:if>
                        <dgm:else name="Name85">
                          <dgm:alg type="hierChild">
                            <dgm:param type="linDir" val="fromR"/>
                          </dgm:alg>
                        </dgm:else>
                      </dgm:choose>
                    </dgm:if>
                    <dgm:else name="Name86"/>
                  </dgm:choose>
                  <dgm:shape xmlns:r="http://schemas.openxmlformats.org/officeDocument/2006/relationships" r:blip="">
                    <dgm:adjLst/>
                  </dgm:shape>
                  <dgm:presOf/>
                  <dgm:constrLst/>
                  <dgm:ruleLst/>
                  <dgm:forEach name="Name87" ref="rep2a"/>
                </dgm:layoutNode>
                <dgm:layoutNode name="hierChild5">
                  <dgm:choose name="Name88">
                    <dgm:if name="Name89" func="var" arg="dir" op="equ" val="norm">
                      <dgm:alg type="hierChild">
                        <dgm:param type="chAlign" val="l"/>
                        <dgm:param type="linDir" val="fromL"/>
                        <dgm:param type="secChAlign" val="t"/>
                        <dgm:param type="secLinDir" val="fromT"/>
                      </dgm:alg>
                    </dgm:if>
                    <dgm:else name="Name90">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91" ref="rep2b"/>
                </dgm:layoutNode>
              </dgm:layoutNode>
            </dgm:forEach>
          </dgm:layoutNode>
          <dgm:layoutNode name="hierChild3">
            <dgm:choose name="Name92">
              <dgm:if name="Name93" func="var" arg="dir" op="equ" val="norm">
                <dgm:alg type="hierChild">
                  <dgm:param type="chAlign" val="l"/>
                  <dgm:param type="linDir" val="fromL"/>
                  <dgm:param type="secChAlign" val="t"/>
                  <dgm:param type="secLinDir" val="fromT"/>
                </dgm:alg>
              </dgm:if>
              <dgm:else name="Name94">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95" axis="precedSib" ptType="parTrans" st="-1" cnt="1">
                <dgm:layoutNode name="Name96">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97">
                  <dgm:if name="Name98" func="var" arg="hierBranch" op="equ" val="l">
                    <dgm:alg type="hierRoot">
                      <dgm:param type="hierAlign" val="tR"/>
                    </dgm:alg>
                    <dgm:shape xmlns:r="http://schemas.openxmlformats.org/officeDocument/2006/relationships" r:blip="">
                      <dgm:adjLst/>
                    </dgm:shape>
                    <dgm:presOf/>
                    <dgm:constrLst>
                      <dgm:constr type="alignOff" val="0.65"/>
                    </dgm:constrLst>
                  </dgm:if>
                  <dgm:if name="Name99" func="var" arg="hierBranch" op="equ" val="r">
                    <dgm:alg type="hierRoot">
                      <dgm:param type="hierAlign" val="tL"/>
                    </dgm:alg>
                    <dgm:shape xmlns:r="http://schemas.openxmlformats.org/officeDocument/2006/relationships" r:blip="">
                      <dgm:adjLst/>
                    </dgm:shape>
                    <dgm:presOf/>
                    <dgm:constrLst>
                      <dgm:constr type="alignOff" val="0.65"/>
                    </dgm:constrLst>
                  </dgm:if>
                  <dgm:if name="Name100" func="var" arg="hierBranch" op="equ" val="hang">
                    <dgm:alg type="hierRoot"/>
                    <dgm:shape xmlns:r="http://schemas.openxmlformats.org/officeDocument/2006/relationships" r:blip="">
                      <dgm:adjLst/>
                    </dgm:shape>
                    <dgm:presOf/>
                    <dgm:constrLst>
                      <dgm:constr type="alignOff" val="0.65"/>
                    </dgm:constrLst>
                  </dgm:if>
                  <dgm:if name="Name101"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02" func="var" arg="hierBranch" op="equ" val="init">
                    <dgm:alg type="hierRoot"/>
                    <dgm:shape xmlns:r="http://schemas.openxmlformats.org/officeDocument/2006/relationships" r:blip="">
                      <dgm:adjLst/>
                    </dgm:shape>
                    <dgm:presOf/>
                    <dgm:constrLst>
                      <dgm:constr type="alignOff"/>
                      <dgm:constr type="bendDist" for="des" ptType="parTrans" refType="sp" fact="0.5"/>
                    </dgm:constrLst>
                  </dgm:if>
                  <dgm:else name="Name103"/>
                </dgm:choose>
                <dgm:ruleLst/>
                <dgm:layoutNode name="rootComposite3">
                  <dgm:alg type="composite"/>
                  <dgm:shape xmlns:r="http://schemas.openxmlformats.org/officeDocument/2006/relationships" r:blip="">
                    <dgm:adjLst/>
                  </dgm:shape>
                  <dgm:presOf axis="self" ptType="node" cnt="1"/>
                  <dgm:choose name="Name104">
                    <dgm:if name="Name105" func="var" arg="hierBranch" op="equ" val="init">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06" func="var" arg="hierBranch" op="equ" val="l">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07" func="var" arg="hierBranch" op="equ" val="r">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08">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styleLbl="asst1">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h" fact="0.4"/>
                    </dgm:constrLst>
                    <dgm:ruleLst>
                      <dgm:rule type="primFontSz" val="5" fact="NaN" max="NaN"/>
                    </dgm:ruleLst>
                  </dgm:layoutNode>
                  <dgm:layoutNode name="titleText3" styleLbl="fgAcc2">
                    <dgm:varLst>
                      <dgm:chMax val="0"/>
                      <dgm:chPref val="0"/>
                    </dgm:varLst>
                    <dgm:alg type="tx">
                      <dgm:param type="parTxLTRAlign" val="r"/>
                    </dgm:alg>
                    <dgm:shape xmlns:r="http://schemas.openxmlformats.org/officeDocument/2006/relationships" type="rect" r:blip="">
                      <dgm:adjLst/>
                    </dgm:shape>
                    <dgm:presOf axis="followSib" ptType="sibTrans" hideLastTrans="0" cnt="1"/>
                    <dgm:constrLst>
                      <dgm:constr type="primFontSz" val="65"/>
                      <dgm:constr type="lMarg" refType="primFontSz" fact="0.2"/>
                      <dgm:constr type="rMarg" refType="primFontSz" fact="0.2"/>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09">
                    <dgm:if name="Name110" func="var" arg="hierBranch" op="equ" val="l">
                      <dgm:alg type="hierChild">
                        <dgm:param type="chAlign" val="r"/>
                        <dgm:param type="linDir" val="fromT"/>
                      </dgm:alg>
                    </dgm:if>
                    <dgm:if name="Name111" func="var" arg="hierBranch" op="equ" val="r">
                      <dgm:alg type="hierChild">
                        <dgm:param type="chAlign" val="l"/>
                        <dgm:param type="linDir" val="fromT"/>
                      </dgm:alg>
                    </dgm:if>
                    <dgm:if name="Name112" func="var" arg="hierBranch" op="equ" val="hang">
                      <dgm:choose name="Name113">
                        <dgm:if name="Name114" func="var" arg="dir" op="equ" val="norm">
                          <dgm:alg type="hierChild">
                            <dgm:param type="chAlign" val="l"/>
                            <dgm:param type="linDir" val="fromL"/>
                            <dgm:param type="secChAlign" val="t"/>
                            <dgm:param type="secLinDir" val="fromT"/>
                          </dgm:alg>
                        </dgm:if>
                        <dgm:else name="Name115">
                          <dgm:alg type="hierChild">
                            <dgm:param type="chAlign" val="l"/>
                            <dgm:param type="linDir" val="fromR"/>
                            <dgm:param type="secChAlign" val="t"/>
                            <dgm:param type="secLinDir" val="fromT"/>
                          </dgm:alg>
                        </dgm:else>
                      </dgm:choose>
                    </dgm:if>
                    <dgm:if name="Name116" func="var" arg="hierBranch" op="equ" val="std">
                      <dgm:choose name="Name117">
                        <dgm:if name="Name118" func="var" arg="dir" op="equ" val="norm">
                          <dgm:alg type="hierChild"/>
                        </dgm:if>
                        <dgm:else name="Name119">
                          <dgm:alg type="hierChild">
                            <dgm:param type="linDir" val="fromR"/>
                          </dgm:alg>
                        </dgm:else>
                      </dgm:choose>
                    </dgm:if>
                    <dgm:if name="Name120" func="var" arg="hierBranch" op="equ" val="init">
                      <dgm:alg type="hierChild"/>
                    </dgm:if>
                    <dgm:else name="Name121"/>
                  </dgm:choose>
                  <dgm:shape xmlns:r="http://schemas.openxmlformats.org/officeDocument/2006/relationships" r:blip="">
                    <dgm:adjLst/>
                  </dgm:shape>
                  <dgm:presOf/>
                  <dgm:constrLst/>
                  <dgm:ruleLst/>
                  <dgm:forEach name="Name122" ref="rep2a"/>
                </dgm:layoutNode>
                <dgm:layoutNode name="hierChild7">
                  <dgm:choose name="Name123">
                    <dgm:if name="Name124" func="var" arg="dir" op="equ" val="norm">
                      <dgm:alg type="hierChild">
                        <dgm:param type="chAlign" val="l"/>
                        <dgm:param type="linDir" val="fromL"/>
                        <dgm:param type="secChAlign" val="t"/>
                        <dgm:param type="secLinDir" val="fromT"/>
                      </dgm:alg>
                    </dgm:if>
                    <dgm:else name="Name12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26"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5">
  <dgm:title val=""/>
  <dgm:desc val=""/>
  <dgm:catLst>
    <dgm:cat type="3D" pri="11500"/>
  </dgm:catLst>
  <dgm:scene3d>
    <a:camera prst="isometricOffAxis2Left" zoom="95000"/>
    <a:lightRig rig="flat" dir="t"/>
  </dgm:scene3d>
  <dgm:styleLbl name="node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381000" contourW="38100" prstMaterial="matte">
      <a:contourClr>
        <a:schemeClr val="lt1"/>
      </a:contourClr>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z="5715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81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52400" extrusionH="1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z="-38100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381000" prstMaterial="matte"/>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400500" extrusionH="6350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150" extrusionH="12700" prstMaterial="flat">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2700" prstMaterial="flat">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63500" extrusionH="6350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400500" extrusionH="63500" contourW="12700" prstMaterial="matte">
      <a:contourClr>
        <a:schemeClr val="lt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40050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4005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15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5">
  <dgm:title val=""/>
  <dgm:desc val=""/>
  <dgm:catLst>
    <dgm:cat type="3D" pri="11500"/>
  </dgm:catLst>
  <dgm:scene3d>
    <a:camera prst="isometricOffAxis2Left" zoom="95000"/>
    <a:lightRig rig="flat" dir="t"/>
  </dgm:scene3d>
  <dgm:styleLbl name="node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381000" contourW="38100" prstMaterial="matte">
      <a:contourClr>
        <a:schemeClr val="lt1"/>
      </a:contourClr>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z="5715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81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52400" extrusionH="1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z="-38100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381000" prstMaterial="matte"/>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400500" extrusionH="6350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150" extrusionH="12700" prstMaterial="flat">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2700" prstMaterial="flat">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63500" extrusionH="6350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400500" extrusionH="63500" contourW="12700" prstMaterial="matte">
      <a:contourClr>
        <a:schemeClr val="lt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40050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4005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15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5">
  <dgm:title val=""/>
  <dgm:desc val=""/>
  <dgm:catLst>
    <dgm:cat type="3D" pri="11500"/>
  </dgm:catLst>
  <dgm:scene3d>
    <a:camera prst="isometricOffAxis2Left" zoom="95000"/>
    <a:lightRig rig="flat" dir="t"/>
  </dgm:scene3d>
  <dgm:styleLbl name="node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381000" contourW="38100" prstMaterial="matte">
      <a:contourClr>
        <a:schemeClr val="lt1"/>
      </a:contourClr>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z="5715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81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52400" extrusionH="1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z="-38100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381000" prstMaterial="matte"/>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400500" extrusionH="6350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150" extrusionH="12700" prstMaterial="flat">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2700" prstMaterial="flat">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63500" extrusionH="6350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400500" extrusionH="63500" contourW="12700" prstMaterial="matte">
      <a:contourClr>
        <a:schemeClr val="lt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40050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4005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15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577F1D3-B5DC-44A3-BA1C-820C7124176E}" type="datetimeFigureOut">
              <a:rPr lang="en-US" smtClean="0"/>
              <a:pPr/>
              <a:t>12/22/2021</a:t>
            </a:fld>
            <a:endParaRPr lang="en-US"/>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D80F0E2-FD7A-45C0-9892-18247CE3470A}" type="slidenum">
              <a:rPr lang="en-US" smtClean="0"/>
              <a:pPr/>
              <a:t>‹N°›</a:t>
            </a:fld>
            <a:endParaRPr lang="en-US"/>
          </a:p>
        </p:txBody>
      </p:sp>
    </p:spTree>
    <p:extLst>
      <p:ext uri="{BB962C8B-B14F-4D97-AF65-F5344CB8AC3E}">
        <p14:creationId xmlns:p14="http://schemas.microsoft.com/office/powerpoint/2010/main" val="41665727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10"/>
          </p:nvPr>
        </p:nvSpPr>
        <p:spPr/>
        <p:txBody>
          <a:bodyPr/>
          <a:lstStyle/>
          <a:p>
            <a:fld id="{A78EE9A3-8331-426E-B20A-CC4F12FC6775}" type="slidenum">
              <a:rPr lang="en-US" smtClean="0"/>
              <a:pPr/>
              <a:t>3</a:t>
            </a:fld>
            <a:endParaRPr lang="en-US"/>
          </a:p>
        </p:txBody>
      </p:sp>
    </p:spTree>
    <p:extLst>
      <p:ext uri="{BB962C8B-B14F-4D97-AF65-F5344CB8AC3E}">
        <p14:creationId xmlns:p14="http://schemas.microsoft.com/office/powerpoint/2010/main" val="35036333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en-US"/>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a:p>
        </p:txBody>
      </p:sp>
      <p:sp>
        <p:nvSpPr>
          <p:cNvPr id="4" name="Espace réservé de la date 3"/>
          <p:cNvSpPr>
            <a:spLocks noGrp="1"/>
          </p:cNvSpPr>
          <p:nvPr>
            <p:ph type="dt" sz="half" idx="10"/>
          </p:nvPr>
        </p:nvSpPr>
        <p:spPr/>
        <p:txBody>
          <a:bodyPr/>
          <a:lstStyle/>
          <a:p>
            <a:fld id="{76D78DD9-55F9-4A01-AFA4-338BE061ED90}" type="datetimeFigureOut">
              <a:rPr lang="en-US" smtClean="0"/>
              <a:pPr/>
              <a:t>12/22/2021</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13945BC3-3156-46D0-844E-1C0E2291DF7C}" type="slidenum">
              <a:rPr lang="en-US" smtClean="0"/>
              <a:pPr/>
              <a:t>‹N°›</a:t>
            </a:fld>
            <a:endParaRPr lang="en-US"/>
          </a:p>
        </p:txBody>
      </p:sp>
    </p:spTree>
    <p:extLst>
      <p:ext uri="{BB962C8B-B14F-4D97-AF65-F5344CB8AC3E}">
        <p14:creationId xmlns:p14="http://schemas.microsoft.com/office/powerpoint/2010/main" val="23237123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n-US"/>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10"/>
          </p:nvPr>
        </p:nvSpPr>
        <p:spPr/>
        <p:txBody>
          <a:bodyPr/>
          <a:lstStyle/>
          <a:p>
            <a:fld id="{76D78DD9-55F9-4A01-AFA4-338BE061ED90}" type="datetimeFigureOut">
              <a:rPr lang="en-US" smtClean="0"/>
              <a:pPr/>
              <a:t>12/22/2021</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13945BC3-3156-46D0-844E-1C0E2291DF7C}" type="slidenum">
              <a:rPr lang="en-US" smtClean="0"/>
              <a:pPr/>
              <a:t>‹N°›</a:t>
            </a:fld>
            <a:endParaRPr lang="en-US"/>
          </a:p>
        </p:txBody>
      </p:sp>
    </p:spTree>
    <p:extLst>
      <p:ext uri="{BB962C8B-B14F-4D97-AF65-F5344CB8AC3E}">
        <p14:creationId xmlns:p14="http://schemas.microsoft.com/office/powerpoint/2010/main" val="9038641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10"/>
          </p:nvPr>
        </p:nvSpPr>
        <p:spPr/>
        <p:txBody>
          <a:bodyPr/>
          <a:lstStyle/>
          <a:p>
            <a:fld id="{76D78DD9-55F9-4A01-AFA4-338BE061ED90}" type="datetimeFigureOut">
              <a:rPr lang="en-US" smtClean="0"/>
              <a:pPr/>
              <a:t>12/22/2021</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13945BC3-3156-46D0-844E-1C0E2291DF7C}" type="slidenum">
              <a:rPr lang="en-US" smtClean="0"/>
              <a:pPr/>
              <a:t>‹N°›</a:t>
            </a:fld>
            <a:endParaRPr lang="en-US"/>
          </a:p>
        </p:txBody>
      </p:sp>
    </p:spTree>
    <p:extLst>
      <p:ext uri="{BB962C8B-B14F-4D97-AF65-F5344CB8AC3E}">
        <p14:creationId xmlns:p14="http://schemas.microsoft.com/office/powerpoint/2010/main" val="31260889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n-US"/>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10"/>
          </p:nvPr>
        </p:nvSpPr>
        <p:spPr/>
        <p:txBody>
          <a:bodyPr/>
          <a:lstStyle/>
          <a:p>
            <a:fld id="{76D78DD9-55F9-4A01-AFA4-338BE061ED90}" type="datetimeFigureOut">
              <a:rPr lang="en-US" smtClean="0"/>
              <a:pPr/>
              <a:t>12/22/2021</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13945BC3-3156-46D0-844E-1C0E2291DF7C}" type="slidenum">
              <a:rPr lang="en-US" smtClean="0"/>
              <a:pPr/>
              <a:t>‹N°›</a:t>
            </a:fld>
            <a:endParaRPr lang="en-US"/>
          </a:p>
        </p:txBody>
      </p:sp>
    </p:spTree>
    <p:extLst>
      <p:ext uri="{BB962C8B-B14F-4D97-AF65-F5344CB8AC3E}">
        <p14:creationId xmlns:p14="http://schemas.microsoft.com/office/powerpoint/2010/main" val="18475650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en-US"/>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76D78DD9-55F9-4A01-AFA4-338BE061ED90}" type="datetimeFigureOut">
              <a:rPr lang="en-US" smtClean="0"/>
              <a:pPr/>
              <a:t>12/22/2021</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13945BC3-3156-46D0-844E-1C0E2291DF7C}" type="slidenum">
              <a:rPr lang="en-US" smtClean="0"/>
              <a:pPr/>
              <a:t>‹N°›</a:t>
            </a:fld>
            <a:endParaRPr lang="en-US"/>
          </a:p>
        </p:txBody>
      </p:sp>
    </p:spTree>
    <p:extLst>
      <p:ext uri="{BB962C8B-B14F-4D97-AF65-F5344CB8AC3E}">
        <p14:creationId xmlns:p14="http://schemas.microsoft.com/office/powerpoint/2010/main" val="41345531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n-US"/>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Espace réservé de la date 4"/>
          <p:cNvSpPr>
            <a:spLocks noGrp="1"/>
          </p:cNvSpPr>
          <p:nvPr>
            <p:ph type="dt" sz="half" idx="10"/>
          </p:nvPr>
        </p:nvSpPr>
        <p:spPr/>
        <p:txBody>
          <a:bodyPr/>
          <a:lstStyle/>
          <a:p>
            <a:fld id="{76D78DD9-55F9-4A01-AFA4-338BE061ED90}" type="datetimeFigureOut">
              <a:rPr lang="en-US" smtClean="0"/>
              <a:pPr/>
              <a:t>12/22/2021</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p:txBody>
          <a:bodyPr/>
          <a:lstStyle/>
          <a:p>
            <a:fld id="{13945BC3-3156-46D0-844E-1C0E2291DF7C}" type="slidenum">
              <a:rPr lang="en-US" smtClean="0"/>
              <a:pPr/>
              <a:t>‹N°›</a:t>
            </a:fld>
            <a:endParaRPr lang="en-US"/>
          </a:p>
        </p:txBody>
      </p:sp>
    </p:spTree>
    <p:extLst>
      <p:ext uri="{BB962C8B-B14F-4D97-AF65-F5344CB8AC3E}">
        <p14:creationId xmlns:p14="http://schemas.microsoft.com/office/powerpoint/2010/main" val="8383726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en-US"/>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7" name="Espace réservé de la date 6"/>
          <p:cNvSpPr>
            <a:spLocks noGrp="1"/>
          </p:cNvSpPr>
          <p:nvPr>
            <p:ph type="dt" sz="half" idx="10"/>
          </p:nvPr>
        </p:nvSpPr>
        <p:spPr/>
        <p:txBody>
          <a:bodyPr/>
          <a:lstStyle/>
          <a:p>
            <a:fld id="{76D78DD9-55F9-4A01-AFA4-338BE061ED90}" type="datetimeFigureOut">
              <a:rPr lang="en-US" smtClean="0"/>
              <a:pPr/>
              <a:t>12/22/2021</a:t>
            </a:fld>
            <a:endParaRPr lang="en-US"/>
          </a:p>
        </p:txBody>
      </p:sp>
      <p:sp>
        <p:nvSpPr>
          <p:cNvPr id="8" name="Espace réservé du pied de page 7"/>
          <p:cNvSpPr>
            <a:spLocks noGrp="1"/>
          </p:cNvSpPr>
          <p:nvPr>
            <p:ph type="ftr" sz="quarter" idx="11"/>
          </p:nvPr>
        </p:nvSpPr>
        <p:spPr/>
        <p:txBody>
          <a:bodyPr/>
          <a:lstStyle/>
          <a:p>
            <a:endParaRPr lang="en-US"/>
          </a:p>
        </p:txBody>
      </p:sp>
      <p:sp>
        <p:nvSpPr>
          <p:cNvPr id="9" name="Espace réservé du numéro de diapositive 8"/>
          <p:cNvSpPr>
            <a:spLocks noGrp="1"/>
          </p:cNvSpPr>
          <p:nvPr>
            <p:ph type="sldNum" sz="quarter" idx="12"/>
          </p:nvPr>
        </p:nvSpPr>
        <p:spPr/>
        <p:txBody>
          <a:bodyPr/>
          <a:lstStyle/>
          <a:p>
            <a:fld id="{13945BC3-3156-46D0-844E-1C0E2291DF7C}" type="slidenum">
              <a:rPr lang="en-US" smtClean="0"/>
              <a:pPr/>
              <a:t>‹N°›</a:t>
            </a:fld>
            <a:endParaRPr lang="en-US"/>
          </a:p>
        </p:txBody>
      </p:sp>
    </p:spTree>
    <p:extLst>
      <p:ext uri="{BB962C8B-B14F-4D97-AF65-F5344CB8AC3E}">
        <p14:creationId xmlns:p14="http://schemas.microsoft.com/office/powerpoint/2010/main" val="4827729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n-US"/>
          </a:p>
        </p:txBody>
      </p:sp>
      <p:sp>
        <p:nvSpPr>
          <p:cNvPr id="3" name="Espace réservé de la date 2"/>
          <p:cNvSpPr>
            <a:spLocks noGrp="1"/>
          </p:cNvSpPr>
          <p:nvPr>
            <p:ph type="dt" sz="half" idx="10"/>
          </p:nvPr>
        </p:nvSpPr>
        <p:spPr/>
        <p:txBody>
          <a:bodyPr/>
          <a:lstStyle/>
          <a:p>
            <a:fld id="{76D78DD9-55F9-4A01-AFA4-338BE061ED90}" type="datetimeFigureOut">
              <a:rPr lang="en-US" smtClean="0"/>
              <a:pPr/>
              <a:t>12/22/2021</a:t>
            </a:fld>
            <a:endParaRPr lang="en-US"/>
          </a:p>
        </p:txBody>
      </p:sp>
      <p:sp>
        <p:nvSpPr>
          <p:cNvPr id="4" name="Espace réservé du pied de page 3"/>
          <p:cNvSpPr>
            <a:spLocks noGrp="1"/>
          </p:cNvSpPr>
          <p:nvPr>
            <p:ph type="ftr" sz="quarter" idx="11"/>
          </p:nvPr>
        </p:nvSpPr>
        <p:spPr/>
        <p:txBody>
          <a:bodyPr/>
          <a:lstStyle/>
          <a:p>
            <a:endParaRPr lang="en-US"/>
          </a:p>
        </p:txBody>
      </p:sp>
      <p:sp>
        <p:nvSpPr>
          <p:cNvPr id="5" name="Espace réservé du numéro de diapositive 4"/>
          <p:cNvSpPr>
            <a:spLocks noGrp="1"/>
          </p:cNvSpPr>
          <p:nvPr>
            <p:ph type="sldNum" sz="quarter" idx="12"/>
          </p:nvPr>
        </p:nvSpPr>
        <p:spPr/>
        <p:txBody>
          <a:bodyPr/>
          <a:lstStyle/>
          <a:p>
            <a:fld id="{13945BC3-3156-46D0-844E-1C0E2291DF7C}" type="slidenum">
              <a:rPr lang="en-US" smtClean="0"/>
              <a:pPr/>
              <a:t>‹N°›</a:t>
            </a:fld>
            <a:endParaRPr lang="en-US"/>
          </a:p>
        </p:txBody>
      </p:sp>
    </p:spTree>
    <p:extLst>
      <p:ext uri="{BB962C8B-B14F-4D97-AF65-F5344CB8AC3E}">
        <p14:creationId xmlns:p14="http://schemas.microsoft.com/office/powerpoint/2010/main" val="28610042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6D78DD9-55F9-4A01-AFA4-338BE061ED90}" type="datetimeFigureOut">
              <a:rPr lang="en-US" smtClean="0"/>
              <a:pPr/>
              <a:t>12/22/2021</a:t>
            </a:fld>
            <a:endParaRPr lang="en-US"/>
          </a:p>
        </p:txBody>
      </p:sp>
      <p:sp>
        <p:nvSpPr>
          <p:cNvPr id="3" name="Espace réservé du pied de page 2"/>
          <p:cNvSpPr>
            <a:spLocks noGrp="1"/>
          </p:cNvSpPr>
          <p:nvPr>
            <p:ph type="ftr" sz="quarter" idx="11"/>
          </p:nvPr>
        </p:nvSpPr>
        <p:spPr/>
        <p:txBody>
          <a:bodyPr/>
          <a:lstStyle/>
          <a:p>
            <a:endParaRPr lang="en-US"/>
          </a:p>
        </p:txBody>
      </p:sp>
      <p:sp>
        <p:nvSpPr>
          <p:cNvPr id="4" name="Espace réservé du numéro de diapositive 3"/>
          <p:cNvSpPr>
            <a:spLocks noGrp="1"/>
          </p:cNvSpPr>
          <p:nvPr>
            <p:ph type="sldNum" sz="quarter" idx="12"/>
          </p:nvPr>
        </p:nvSpPr>
        <p:spPr/>
        <p:txBody>
          <a:bodyPr/>
          <a:lstStyle/>
          <a:p>
            <a:fld id="{13945BC3-3156-46D0-844E-1C0E2291DF7C}" type="slidenum">
              <a:rPr lang="en-US" smtClean="0"/>
              <a:pPr/>
              <a:t>‹N°›</a:t>
            </a:fld>
            <a:endParaRPr lang="en-US"/>
          </a:p>
        </p:txBody>
      </p:sp>
    </p:spTree>
    <p:extLst>
      <p:ext uri="{BB962C8B-B14F-4D97-AF65-F5344CB8AC3E}">
        <p14:creationId xmlns:p14="http://schemas.microsoft.com/office/powerpoint/2010/main" val="14148568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en-US"/>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76D78DD9-55F9-4A01-AFA4-338BE061ED90}" type="datetimeFigureOut">
              <a:rPr lang="en-US" smtClean="0"/>
              <a:pPr/>
              <a:t>12/22/2021</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p:txBody>
          <a:bodyPr/>
          <a:lstStyle/>
          <a:p>
            <a:fld id="{13945BC3-3156-46D0-844E-1C0E2291DF7C}" type="slidenum">
              <a:rPr lang="en-US" smtClean="0"/>
              <a:pPr/>
              <a:t>‹N°›</a:t>
            </a:fld>
            <a:endParaRPr lang="en-US"/>
          </a:p>
        </p:txBody>
      </p:sp>
    </p:spTree>
    <p:extLst>
      <p:ext uri="{BB962C8B-B14F-4D97-AF65-F5344CB8AC3E}">
        <p14:creationId xmlns:p14="http://schemas.microsoft.com/office/powerpoint/2010/main" val="24350080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en-US"/>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76D78DD9-55F9-4A01-AFA4-338BE061ED90}" type="datetimeFigureOut">
              <a:rPr lang="en-US" smtClean="0"/>
              <a:pPr/>
              <a:t>12/22/2021</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p:txBody>
          <a:bodyPr/>
          <a:lstStyle/>
          <a:p>
            <a:fld id="{13945BC3-3156-46D0-844E-1C0E2291DF7C}" type="slidenum">
              <a:rPr lang="en-US" smtClean="0"/>
              <a:pPr/>
              <a:t>‹N°›</a:t>
            </a:fld>
            <a:endParaRPr lang="en-US"/>
          </a:p>
        </p:txBody>
      </p:sp>
    </p:spTree>
    <p:extLst>
      <p:ext uri="{BB962C8B-B14F-4D97-AF65-F5344CB8AC3E}">
        <p14:creationId xmlns:p14="http://schemas.microsoft.com/office/powerpoint/2010/main" val="24058237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en-US"/>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6D78DD9-55F9-4A01-AFA4-338BE061ED90}" type="datetimeFigureOut">
              <a:rPr lang="en-US" smtClean="0"/>
              <a:pPr/>
              <a:t>12/22/2021</a:t>
            </a:fld>
            <a:endParaRPr lang="en-US"/>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945BC3-3156-46D0-844E-1C0E2291DF7C}" type="slidenum">
              <a:rPr lang="en-US" smtClean="0"/>
              <a:pPr/>
              <a:t>‹N°›</a:t>
            </a:fld>
            <a:endParaRPr lang="en-US"/>
          </a:p>
        </p:txBody>
      </p:sp>
    </p:spTree>
    <p:extLst>
      <p:ext uri="{BB962C8B-B14F-4D97-AF65-F5344CB8AC3E}">
        <p14:creationId xmlns:p14="http://schemas.microsoft.com/office/powerpoint/2010/main" val="34345184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4.jpeg"/><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image" Target="../media/image4.jpeg"/><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1" descr="C:\Users\PCS\Documents\اللغة الاجنبية\Pictures\نتاتنننن.bmp"/>
          <p:cNvPicPr>
            <a:picLocks noChangeAspect="1" noChangeArrowheads="1"/>
          </p:cNvPicPr>
          <p:nvPr/>
        </p:nvPicPr>
        <p:blipFill>
          <a:blip r:embed="rId2" cstate="print"/>
          <a:srcRect/>
          <a:stretch>
            <a:fillRect/>
          </a:stretch>
        </p:blipFill>
        <p:spPr bwMode="auto">
          <a:xfrm>
            <a:off x="3275856" y="116632"/>
            <a:ext cx="2643206" cy="1357321"/>
          </a:xfrm>
          <a:prstGeom prst="rect">
            <a:avLst/>
          </a:prstGeom>
          <a:noFill/>
        </p:spPr>
      </p:pic>
      <p:pic>
        <p:nvPicPr>
          <p:cNvPr id="10" name="Picture 8" descr="C:\Users\PCS\Documents\اللغة الاجنبية\Pictures\ىرلاىرلاىر.bmp"/>
          <p:cNvPicPr>
            <a:picLocks noChangeAspect="1" noChangeArrowheads="1"/>
          </p:cNvPicPr>
          <p:nvPr/>
        </p:nvPicPr>
        <p:blipFill>
          <a:blip r:embed="rId3" cstate="print"/>
          <a:srcRect/>
          <a:stretch>
            <a:fillRect/>
          </a:stretch>
        </p:blipFill>
        <p:spPr bwMode="auto">
          <a:xfrm>
            <a:off x="6000760" y="188070"/>
            <a:ext cx="2786082" cy="1285883"/>
          </a:xfrm>
          <a:prstGeom prst="rect">
            <a:avLst/>
          </a:prstGeom>
          <a:noFill/>
        </p:spPr>
      </p:pic>
      <p:pic>
        <p:nvPicPr>
          <p:cNvPr id="11"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0" y="254026"/>
            <a:ext cx="3071834" cy="13749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 name="Hexagone 12"/>
          <p:cNvSpPr/>
          <p:nvPr/>
        </p:nvSpPr>
        <p:spPr>
          <a:xfrm>
            <a:off x="6156176" y="1913000"/>
            <a:ext cx="2867780" cy="1224136"/>
          </a:xfrm>
          <a:prstGeom prst="hexagon">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ar-DZ" sz="4400" dirty="0" smtClean="0">
                <a:latin typeface="Arabic Typesetting" panose="03020402040406030203" pitchFamily="66" charset="-78"/>
                <a:cs typeface="Arabic Typesetting" panose="03020402040406030203" pitchFamily="66" charset="-78"/>
              </a:rPr>
              <a:t>مقياس</a:t>
            </a:r>
            <a:endParaRPr lang="en-US" sz="4400" dirty="0">
              <a:latin typeface="Arabic Typesetting" panose="03020402040406030203" pitchFamily="66" charset="-78"/>
              <a:cs typeface="Arabic Typesetting" panose="03020402040406030203" pitchFamily="66" charset="-78"/>
            </a:endParaRPr>
          </a:p>
        </p:txBody>
      </p:sp>
      <p:sp>
        <p:nvSpPr>
          <p:cNvPr id="14" name="Rectangle à coins arrondis 13"/>
          <p:cNvSpPr/>
          <p:nvPr/>
        </p:nvSpPr>
        <p:spPr>
          <a:xfrm>
            <a:off x="1691680" y="3284984"/>
            <a:ext cx="4896544" cy="1152128"/>
          </a:xfrm>
          <a:prstGeom prst="roundRect">
            <a:avLst/>
          </a:prstGeom>
          <a:scene3d>
            <a:camera prst="isometricOffAxis2Left"/>
            <a:lightRig rig="threePt" dir="t"/>
          </a:scene3d>
        </p:spPr>
        <p:style>
          <a:lnRef idx="1">
            <a:schemeClr val="accent1"/>
          </a:lnRef>
          <a:fillRef idx="2">
            <a:schemeClr val="accent1"/>
          </a:fillRef>
          <a:effectRef idx="1">
            <a:schemeClr val="accent1"/>
          </a:effectRef>
          <a:fontRef idx="minor">
            <a:schemeClr val="dk1"/>
          </a:fontRef>
        </p:style>
        <p:txBody>
          <a:bodyPr rtlCol="0" anchor="ctr"/>
          <a:lstStyle/>
          <a:p>
            <a:pPr algn="ctr"/>
            <a:r>
              <a:rPr lang="ar-DZ" sz="4000" dirty="0" smtClean="0">
                <a:latin typeface="Arabic Typesetting" panose="03020402040406030203" pitchFamily="66" charset="-78"/>
                <a:cs typeface="Arabic Typesetting" panose="03020402040406030203" pitchFamily="66" charset="-78"/>
              </a:rPr>
              <a:t>تسيير المؤسسة</a:t>
            </a:r>
            <a:endParaRPr lang="en-US" sz="4000" dirty="0">
              <a:latin typeface="Arabic Typesetting" panose="03020402040406030203" pitchFamily="66" charset="-78"/>
              <a:cs typeface="Arabic Typesetting" panose="03020402040406030203" pitchFamily="66" charset="-78"/>
            </a:endParaRPr>
          </a:p>
        </p:txBody>
      </p:sp>
      <p:sp>
        <p:nvSpPr>
          <p:cNvPr id="7" name="Rectangle à coins arrondis 6"/>
          <p:cNvSpPr/>
          <p:nvPr/>
        </p:nvSpPr>
        <p:spPr>
          <a:xfrm>
            <a:off x="3979" y="5445224"/>
            <a:ext cx="4896544" cy="1152128"/>
          </a:xfrm>
          <a:prstGeom prst="roundRect">
            <a:avLst/>
          </a:prstGeom>
          <a:scene3d>
            <a:camera prst="isometricOffAxis2Left"/>
            <a:lightRig rig="threePt" dir="t"/>
          </a:scene3d>
        </p:spPr>
        <p:style>
          <a:lnRef idx="1">
            <a:schemeClr val="accent1"/>
          </a:lnRef>
          <a:fillRef idx="2">
            <a:schemeClr val="accent1"/>
          </a:fillRef>
          <a:effectRef idx="1">
            <a:schemeClr val="accent1"/>
          </a:effectRef>
          <a:fontRef idx="minor">
            <a:schemeClr val="dk1"/>
          </a:fontRef>
        </p:style>
        <p:txBody>
          <a:bodyPr rtlCol="0" anchor="ctr"/>
          <a:lstStyle/>
          <a:p>
            <a:pPr algn="ctr"/>
            <a:r>
              <a:rPr lang="ar-DZ" sz="4000" dirty="0" smtClean="0">
                <a:latin typeface="Arabic Typesetting" panose="03020402040406030203" pitchFamily="66" charset="-78"/>
                <a:cs typeface="Arabic Typesetting" panose="03020402040406030203" pitchFamily="66" charset="-78"/>
              </a:rPr>
              <a:t>من </a:t>
            </a:r>
            <a:r>
              <a:rPr lang="ar-DZ" sz="4000" smtClean="0">
                <a:latin typeface="Arabic Typesetting" panose="03020402040406030203" pitchFamily="66" charset="-78"/>
                <a:cs typeface="Arabic Typesetting" panose="03020402040406030203" pitchFamily="66" charset="-78"/>
              </a:rPr>
              <a:t>إعداد </a:t>
            </a:r>
            <a:r>
              <a:rPr lang="ar-DZ" sz="4000" smtClean="0">
                <a:latin typeface="Arabic Typesetting" panose="03020402040406030203" pitchFamily="66" charset="-78"/>
                <a:cs typeface="Arabic Typesetting" panose="03020402040406030203" pitchFamily="66" charset="-78"/>
              </a:rPr>
              <a:t>الدكتورة  </a:t>
            </a:r>
            <a:r>
              <a:rPr lang="ar-DZ" sz="4000" dirty="0" smtClean="0">
                <a:latin typeface="Arabic Typesetting" panose="03020402040406030203" pitchFamily="66" charset="-78"/>
                <a:cs typeface="Arabic Typesetting" panose="03020402040406030203" pitchFamily="66" charset="-78"/>
              </a:rPr>
              <a:t>مريم قطوش</a:t>
            </a:r>
            <a:endParaRPr lang="en-US" sz="4000"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24505322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barn(inVertical)">
                                      <p:cBhvr>
                                        <p:cTn id="13" dur="500"/>
                                        <p:tgtEl>
                                          <p:spTgt spid="10"/>
                                        </p:tgtEl>
                                      </p:cBhvr>
                                    </p:animEffect>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nodeType="clickEffect">
                                  <p:stCondLst>
                                    <p:cond delay="0"/>
                                  </p:stCondLst>
                                  <p:childTnLst>
                                    <p:set>
                                      <p:cBhvr>
                                        <p:cTn id="17" dur="1" fill="hold">
                                          <p:stCondLst>
                                            <p:cond delay="0"/>
                                          </p:stCondLst>
                                        </p:cTn>
                                        <p:tgtEl>
                                          <p:spTgt spid="11"/>
                                        </p:tgtEl>
                                        <p:attrNameLst>
                                          <p:attrName>style.visibility</p:attrName>
                                        </p:attrNameLst>
                                      </p:cBhvr>
                                      <p:to>
                                        <p:strVal val="visible"/>
                                      </p:to>
                                    </p:set>
                                    <p:animEffect transition="in" filter="barn(inVertical)">
                                      <p:cBhvr>
                                        <p:cTn id="18" dur="500"/>
                                        <p:tgtEl>
                                          <p:spTgt spid="11"/>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animEffect transition="in" filter="wipe(down)">
                                      <p:cBhvr>
                                        <p:cTn id="23" dur="500"/>
                                        <p:tgtEl>
                                          <p:spTgt spid="13"/>
                                        </p:tgtEl>
                                      </p:cBhvr>
                                    </p:animEffect>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4"/>
                                        </p:tgtEl>
                                        <p:attrNameLst>
                                          <p:attrName>style.visibility</p:attrName>
                                        </p:attrNameLst>
                                      </p:cBhvr>
                                      <p:to>
                                        <p:strVal val="visible"/>
                                      </p:to>
                                    </p:set>
                                    <p:animEffect transition="in" filter="fade">
                                      <p:cBhvr>
                                        <p:cTn id="28" dur="1000"/>
                                        <p:tgtEl>
                                          <p:spTgt spid="14"/>
                                        </p:tgtEl>
                                      </p:cBhvr>
                                    </p:animEffect>
                                    <p:anim calcmode="lin" valueType="num">
                                      <p:cBhvr>
                                        <p:cTn id="29" dur="1000" fill="hold"/>
                                        <p:tgtEl>
                                          <p:spTgt spid="14"/>
                                        </p:tgtEl>
                                        <p:attrNameLst>
                                          <p:attrName>ppt_x</p:attrName>
                                        </p:attrNameLst>
                                      </p:cBhvr>
                                      <p:tavLst>
                                        <p:tav tm="0">
                                          <p:val>
                                            <p:strVal val="#ppt_x"/>
                                          </p:val>
                                        </p:tav>
                                        <p:tav tm="100000">
                                          <p:val>
                                            <p:strVal val="#ppt_x"/>
                                          </p:val>
                                        </p:tav>
                                      </p:tavLst>
                                    </p:anim>
                                    <p:anim calcmode="lin" valueType="num">
                                      <p:cBhvr>
                                        <p:cTn id="30"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animEffect transition="in" filter="fade">
                                      <p:cBhvr>
                                        <p:cTn id="35" dur="1000"/>
                                        <p:tgtEl>
                                          <p:spTgt spid="7"/>
                                        </p:tgtEl>
                                      </p:cBhvr>
                                    </p:animEffect>
                                    <p:anim calcmode="lin" valueType="num">
                                      <p:cBhvr>
                                        <p:cTn id="36" dur="1000" fill="hold"/>
                                        <p:tgtEl>
                                          <p:spTgt spid="7"/>
                                        </p:tgtEl>
                                        <p:attrNameLst>
                                          <p:attrName>ppt_x</p:attrName>
                                        </p:attrNameLst>
                                      </p:cBhvr>
                                      <p:tavLst>
                                        <p:tav tm="0">
                                          <p:val>
                                            <p:strVal val="#ppt_x"/>
                                          </p:val>
                                        </p:tav>
                                        <p:tav tm="100000">
                                          <p:val>
                                            <p:strVal val="#ppt_x"/>
                                          </p:val>
                                        </p:tav>
                                      </p:tavLst>
                                    </p:anim>
                                    <p:anim calcmode="lin" valueType="num">
                                      <p:cBhvr>
                                        <p:cTn id="37"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animBg="1"/>
      <p:bldP spid="7"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1"/>
          <p:cNvSpPr txBox="1">
            <a:spLocks/>
          </p:cNvSpPr>
          <p:nvPr/>
        </p:nvSpPr>
        <p:spPr>
          <a:xfrm>
            <a:off x="142844" y="69832"/>
            <a:ext cx="8786874" cy="715962"/>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fontScale="97500"/>
          </a:bodyPr>
          <a:lstStyle/>
          <a:p>
            <a:pPr lvl="0" algn="ctr">
              <a:spcBef>
                <a:spcPct val="0"/>
              </a:spcBef>
            </a:pPr>
            <a:r>
              <a:rPr lang="ar-DZ" sz="4000" dirty="0">
                <a:latin typeface="Traditional Arabic" pitchFamily="18" charset="-78"/>
                <a:cs typeface="Traditional Arabic" pitchFamily="18" charset="-78"/>
              </a:rPr>
              <a:t>القسم الثاني: وظائف المؤسسة</a:t>
            </a:r>
            <a:endParaRPr kumimoji="0" lang="en-US" sz="4000" b="1" i="0" u="none" strike="noStrike" kern="1200" cap="none" spc="0" normalizeH="0" baseline="0" noProof="0" dirty="0" smtClean="0">
              <a:ln>
                <a:noFill/>
              </a:ln>
              <a:solidFill>
                <a:schemeClr val="lt1"/>
              </a:solidFill>
              <a:effectLst/>
              <a:uLnTx/>
              <a:uFillTx/>
              <a:latin typeface="Traditional Arabic" pitchFamily="18" charset="-78"/>
              <a:cs typeface="Traditional Arabic" pitchFamily="18" charset="-78"/>
            </a:endParaRPr>
          </a:p>
        </p:txBody>
      </p:sp>
      <p:sp>
        <p:nvSpPr>
          <p:cNvPr id="4" name="Rectangle à coins arrondis 3"/>
          <p:cNvSpPr/>
          <p:nvPr/>
        </p:nvSpPr>
        <p:spPr>
          <a:xfrm>
            <a:off x="6876256" y="836712"/>
            <a:ext cx="2053462" cy="720080"/>
          </a:xfrm>
          <a:prstGeom prst="wedgeRoundRectCallout">
            <a:avLst>
              <a:gd name="adj1" fmla="val -35676"/>
              <a:gd name="adj2" fmla="val 108356"/>
              <a:gd name="adj3" fmla="val 16667"/>
            </a:avLst>
          </a:prstGeom>
          <a:solidFill>
            <a:srgbClr val="00B0F0"/>
          </a:solidFill>
          <a:scene3d>
            <a:camera prst="orthographicFront"/>
            <a:lightRig rig="threePt" dir="t"/>
          </a:scene3d>
          <a:sp3d>
            <a:bevelT w="165100" prst="coolSlant"/>
          </a:sp3d>
        </p:spPr>
        <p:style>
          <a:lnRef idx="1">
            <a:schemeClr val="accent3"/>
          </a:lnRef>
          <a:fillRef idx="3">
            <a:schemeClr val="accent3"/>
          </a:fillRef>
          <a:effectRef idx="2">
            <a:schemeClr val="accent3"/>
          </a:effectRef>
          <a:fontRef idx="minor">
            <a:schemeClr val="lt1"/>
          </a:fontRef>
        </p:style>
        <p:txBody>
          <a:bodyPr rtlCol="0" anchor="ctr"/>
          <a:lstStyle/>
          <a:p>
            <a:pPr algn="ctr"/>
            <a:r>
              <a:rPr lang="ar-DZ" sz="2400" b="1" dirty="0">
                <a:latin typeface="Traditional Arabic" panose="02020603050405020304" pitchFamily="18" charset="-78"/>
                <a:cs typeface="Traditional Arabic" panose="02020603050405020304" pitchFamily="18" charset="-78"/>
              </a:rPr>
              <a:t>التنظيم المالي</a:t>
            </a:r>
            <a:r>
              <a:rPr lang="ar-DZ" sz="2400" dirty="0">
                <a:latin typeface="Traditional Arabic" panose="02020603050405020304" pitchFamily="18" charset="-78"/>
                <a:cs typeface="Traditional Arabic" panose="02020603050405020304" pitchFamily="18" charset="-78"/>
              </a:rPr>
              <a:t>: </a:t>
            </a:r>
            <a:endParaRPr lang="en-US" sz="2400" dirty="0">
              <a:latin typeface="Traditional Arabic" panose="02020603050405020304" pitchFamily="18" charset="-78"/>
              <a:cs typeface="Traditional Arabic" panose="02020603050405020304" pitchFamily="18" charset="-78"/>
            </a:endParaRPr>
          </a:p>
        </p:txBody>
      </p:sp>
      <p:sp>
        <p:nvSpPr>
          <p:cNvPr id="3" name="Parchemin horizontal 2"/>
          <p:cNvSpPr/>
          <p:nvPr/>
        </p:nvSpPr>
        <p:spPr>
          <a:xfrm>
            <a:off x="827584" y="1268760"/>
            <a:ext cx="5760640" cy="2880320"/>
          </a:xfrm>
          <a:prstGeom prst="horizontalScroll">
            <a:avLst/>
          </a:prstGeom>
        </p:spPr>
        <p:style>
          <a:lnRef idx="1">
            <a:schemeClr val="accent5"/>
          </a:lnRef>
          <a:fillRef idx="3">
            <a:schemeClr val="accent5"/>
          </a:fillRef>
          <a:effectRef idx="2">
            <a:schemeClr val="accent5"/>
          </a:effectRef>
          <a:fontRef idx="minor">
            <a:schemeClr val="lt1"/>
          </a:fontRef>
        </p:style>
        <p:txBody>
          <a:bodyPr rtlCol="0" anchor="ctr"/>
          <a:lstStyle/>
          <a:p>
            <a:pPr algn="just" rtl="1"/>
            <a:r>
              <a:rPr lang="ar-DZ" sz="2800" dirty="0" smtClean="0">
                <a:latin typeface="Traditional Arabic" panose="02020603050405020304" pitchFamily="18" charset="-78"/>
                <a:cs typeface="Traditional Arabic" panose="02020603050405020304" pitchFamily="18" charset="-78"/>
              </a:rPr>
              <a:t> </a:t>
            </a:r>
            <a:r>
              <a:rPr lang="ar-DZ" sz="2800" dirty="0">
                <a:latin typeface="Traditional Arabic" panose="02020603050405020304" pitchFamily="18" charset="-78"/>
                <a:cs typeface="Traditional Arabic" panose="02020603050405020304" pitchFamily="18" charset="-78"/>
              </a:rPr>
              <a:t>ويعني التنظيم المالي هنا جميع النشاطات التي تمارسها الادارة المالية لتحقيق </a:t>
            </a:r>
            <a:r>
              <a:rPr lang="ar-DZ" sz="2800" dirty="0" smtClean="0">
                <a:latin typeface="Traditional Arabic" panose="02020603050405020304" pitchFamily="18" charset="-78"/>
                <a:cs typeface="Traditional Arabic" panose="02020603050405020304" pitchFamily="18" charset="-78"/>
              </a:rPr>
              <a:t>الاهداف </a:t>
            </a:r>
            <a:r>
              <a:rPr lang="ar-DZ" sz="2800" dirty="0">
                <a:latin typeface="Traditional Arabic" panose="02020603050405020304" pitchFamily="18" charset="-78"/>
                <a:cs typeface="Traditional Arabic" panose="02020603050405020304" pitchFamily="18" charset="-78"/>
              </a:rPr>
              <a:t>المالية حيث يتضمن الهيكل التنظيمي وتحديد الصلاحيات والسلطات والمسؤوليات  بالنسبة للإدارة المعنية بالشؤون المالية في المؤسسة.</a:t>
            </a:r>
            <a:endParaRPr lang="en-US" sz="2800" dirty="0">
              <a:latin typeface="Traditional Arabic" panose="02020603050405020304" pitchFamily="18" charset="-78"/>
              <a:cs typeface="Traditional Arabic" panose="02020603050405020304" pitchFamily="18" charset="-78"/>
            </a:endParaRPr>
          </a:p>
        </p:txBody>
      </p:sp>
      <p:sp>
        <p:nvSpPr>
          <p:cNvPr id="7" name="Rectangle à coins arrondis 6"/>
          <p:cNvSpPr/>
          <p:nvPr/>
        </p:nvSpPr>
        <p:spPr>
          <a:xfrm>
            <a:off x="7028656" y="3933056"/>
            <a:ext cx="2053462" cy="720080"/>
          </a:xfrm>
          <a:prstGeom prst="wedgeRoundRectCallout">
            <a:avLst>
              <a:gd name="adj1" fmla="val -35676"/>
              <a:gd name="adj2" fmla="val 108356"/>
              <a:gd name="adj3" fmla="val 16667"/>
            </a:avLst>
          </a:prstGeom>
          <a:solidFill>
            <a:srgbClr val="00B0F0"/>
          </a:solidFill>
          <a:effectLst>
            <a:outerShdw blurRad="76200" dir="13500000" sy="23000" kx="1200000" algn="br" rotWithShape="0">
              <a:prstClr val="black">
                <a:alpha val="20000"/>
              </a:prstClr>
            </a:outerShdw>
          </a:effectLst>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latin typeface="Traditional Arabic" panose="02020603050405020304" pitchFamily="18" charset="-78"/>
                <a:cs typeface="Traditional Arabic" panose="02020603050405020304" pitchFamily="18" charset="-78"/>
              </a:rPr>
              <a:t>الرقابة المالية</a:t>
            </a:r>
            <a:r>
              <a:rPr lang="ar-DZ" sz="2400" dirty="0" smtClean="0">
                <a:latin typeface="Traditional Arabic" panose="02020603050405020304" pitchFamily="18" charset="-78"/>
                <a:cs typeface="Traditional Arabic" panose="02020603050405020304" pitchFamily="18" charset="-78"/>
              </a:rPr>
              <a:t>:</a:t>
            </a:r>
            <a:endParaRPr lang="en-US" sz="2400" dirty="0">
              <a:latin typeface="Traditional Arabic" panose="02020603050405020304" pitchFamily="18" charset="-78"/>
              <a:cs typeface="Traditional Arabic" panose="02020603050405020304" pitchFamily="18" charset="-78"/>
            </a:endParaRPr>
          </a:p>
        </p:txBody>
      </p:sp>
      <p:sp>
        <p:nvSpPr>
          <p:cNvPr id="9" name="Parchemin horizontal 8"/>
          <p:cNvSpPr/>
          <p:nvPr/>
        </p:nvSpPr>
        <p:spPr>
          <a:xfrm>
            <a:off x="899592" y="3933056"/>
            <a:ext cx="5760640" cy="2880320"/>
          </a:xfrm>
          <a:prstGeom prst="horizontalScroll">
            <a:avLst/>
          </a:prstGeom>
        </p:spPr>
        <p:style>
          <a:lnRef idx="1">
            <a:schemeClr val="accent5"/>
          </a:lnRef>
          <a:fillRef idx="3">
            <a:schemeClr val="accent5"/>
          </a:fillRef>
          <a:effectRef idx="2">
            <a:schemeClr val="accent5"/>
          </a:effectRef>
          <a:fontRef idx="minor">
            <a:schemeClr val="lt1"/>
          </a:fontRef>
        </p:style>
        <p:txBody>
          <a:bodyPr rtlCol="0" anchor="ctr"/>
          <a:lstStyle/>
          <a:p>
            <a:pPr algn="just" rtl="1"/>
            <a:r>
              <a:rPr lang="ar-DZ" sz="3200" dirty="0">
                <a:latin typeface="Traditional Arabic" panose="02020603050405020304" pitchFamily="18" charset="-78"/>
                <a:cs typeface="Traditional Arabic" panose="02020603050405020304" pitchFamily="18" charset="-78"/>
              </a:rPr>
              <a:t>تعتبر الرقابة المالية الوظيفة الاخيرة التي يمارسها المدير المالي، ليتأكد بموجبها بأن القرارات التي اتخذت في التخطيط </a:t>
            </a:r>
            <a:r>
              <a:rPr lang="ar-DZ" sz="3200" dirty="0" smtClean="0">
                <a:latin typeface="Traditional Arabic" panose="02020603050405020304" pitchFamily="18" charset="-78"/>
                <a:cs typeface="Traditional Arabic" panose="02020603050405020304" pitchFamily="18" charset="-78"/>
              </a:rPr>
              <a:t>المالي والتنظيم المالي </a:t>
            </a:r>
            <a:r>
              <a:rPr lang="ar-DZ" sz="3200" dirty="0">
                <a:latin typeface="Traditional Arabic" panose="02020603050405020304" pitchFamily="18" charset="-78"/>
                <a:cs typeface="Traditional Arabic" panose="02020603050405020304" pitchFamily="18" charset="-78"/>
              </a:rPr>
              <a:t>قد طبقت على أكمل صورة وحققت </a:t>
            </a:r>
            <a:r>
              <a:rPr lang="ar-DZ" sz="3200" dirty="0" smtClean="0">
                <a:latin typeface="Traditional Arabic" panose="02020603050405020304" pitchFamily="18" charset="-78"/>
                <a:cs typeface="Traditional Arabic" panose="02020603050405020304" pitchFamily="18" charset="-78"/>
              </a:rPr>
              <a:t>أهدافها</a:t>
            </a:r>
            <a:endParaRPr lang="en-US" sz="3200" dirty="0">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21440185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circle(in)">
                                      <p:cBhvr>
                                        <p:cTn id="12" dur="20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arn(inVertical)">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circle(in)">
                                      <p:cBhvr>
                                        <p:cTn id="22"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 grpId="0" animBg="1"/>
      <p:bldP spid="7" grpId="0" animBg="1"/>
      <p:bldP spid="9"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1"/>
          <p:cNvSpPr txBox="1">
            <a:spLocks/>
          </p:cNvSpPr>
          <p:nvPr/>
        </p:nvSpPr>
        <p:spPr>
          <a:xfrm>
            <a:off x="142844" y="69832"/>
            <a:ext cx="8786874" cy="715962"/>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fontScale="97500"/>
          </a:bodyPr>
          <a:lstStyle/>
          <a:p>
            <a:pPr lvl="0" algn="ctr">
              <a:spcBef>
                <a:spcPct val="0"/>
              </a:spcBef>
            </a:pPr>
            <a:r>
              <a:rPr lang="ar-DZ" sz="4000" dirty="0">
                <a:latin typeface="Traditional Arabic" pitchFamily="18" charset="-78"/>
                <a:cs typeface="Traditional Arabic" pitchFamily="18" charset="-78"/>
              </a:rPr>
              <a:t>القسم الثاني: وظائف المؤسسة</a:t>
            </a:r>
            <a:endParaRPr kumimoji="0" lang="en-US" sz="4000" b="1" i="0" u="none" strike="noStrike" kern="1200" cap="none" spc="0" normalizeH="0" baseline="0" noProof="0" dirty="0" smtClean="0">
              <a:ln>
                <a:noFill/>
              </a:ln>
              <a:solidFill>
                <a:schemeClr val="lt1"/>
              </a:solidFill>
              <a:effectLst/>
              <a:uLnTx/>
              <a:uFillTx/>
              <a:latin typeface="Traditional Arabic" pitchFamily="18" charset="-78"/>
              <a:cs typeface="Traditional Arabic" pitchFamily="18" charset="-78"/>
            </a:endParaRPr>
          </a:p>
        </p:txBody>
      </p:sp>
      <p:grpSp>
        <p:nvGrpSpPr>
          <p:cNvPr id="22" name="Groupe 21"/>
          <p:cNvGrpSpPr/>
          <p:nvPr/>
        </p:nvGrpSpPr>
        <p:grpSpPr>
          <a:xfrm>
            <a:off x="1259632" y="848048"/>
            <a:ext cx="7670086" cy="5515624"/>
            <a:chOff x="1259632" y="848048"/>
            <a:chExt cx="7670086" cy="5515624"/>
          </a:xfrm>
        </p:grpSpPr>
        <p:sp>
          <p:nvSpPr>
            <p:cNvPr id="4" name="Rectangle à coins arrondis 3"/>
            <p:cNvSpPr/>
            <p:nvPr/>
          </p:nvSpPr>
          <p:spPr>
            <a:xfrm>
              <a:off x="5940152" y="848048"/>
              <a:ext cx="2989566" cy="720080"/>
            </a:xfrm>
            <a:prstGeom prst="wedgeRoundRectCallout">
              <a:avLst>
                <a:gd name="adj1" fmla="val -35676"/>
                <a:gd name="adj2" fmla="val 108356"/>
                <a:gd name="adj3" fmla="val 16667"/>
              </a:avLst>
            </a:prstGeom>
            <a:solidFill>
              <a:srgbClr val="00B0F0"/>
            </a:solidFill>
            <a:scene3d>
              <a:camera prst="orthographicFront"/>
              <a:lightRig rig="threePt" dir="t"/>
            </a:scene3d>
            <a:sp3d>
              <a:bevelT w="165100" prst="coolSlant"/>
            </a:sp3d>
          </p:spPr>
          <p:style>
            <a:lnRef idx="1">
              <a:schemeClr val="accent3"/>
            </a:lnRef>
            <a:fillRef idx="3">
              <a:schemeClr val="accent3"/>
            </a:fillRef>
            <a:effectRef idx="2">
              <a:schemeClr val="accent3"/>
            </a:effectRef>
            <a:fontRef idx="minor">
              <a:schemeClr val="lt1"/>
            </a:fontRef>
          </p:style>
          <p:txBody>
            <a:bodyPr rtlCol="0" anchor="ctr"/>
            <a:lstStyle/>
            <a:p>
              <a:pPr algn="just" rtl="1"/>
              <a:r>
                <a:rPr lang="ar-DZ" sz="2000" b="1" dirty="0">
                  <a:latin typeface="Traditional Arabic" panose="02020603050405020304" pitchFamily="18" charset="-78"/>
                  <a:cs typeface="Traditional Arabic" panose="02020603050405020304" pitchFamily="18" charset="-78"/>
                </a:rPr>
                <a:t>علاقة الادارة المالية بعمليات صناعة واتخاذ القرارات في المؤسسة:</a:t>
              </a:r>
              <a:endParaRPr lang="en-US" sz="2000" b="1" dirty="0">
                <a:latin typeface="Traditional Arabic" panose="02020603050405020304" pitchFamily="18" charset="-78"/>
                <a:cs typeface="Traditional Arabic" panose="02020603050405020304" pitchFamily="18" charset="-78"/>
              </a:endParaRPr>
            </a:p>
          </p:txBody>
        </p:sp>
        <p:sp>
          <p:nvSpPr>
            <p:cNvPr id="5" name="Rectangle à coins arrondis 4"/>
            <p:cNvSpPr/>
            <p:nvPr/>
          </p:nvSpPr>
          <p:spPr>
            <a:xfrm>
              <a:off x="1259632" y="1988840"/>
              <a:ext cx="6321176" cy="172819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SA" sz="2000" dirty="0" smtClean="0">
                  <a:latin typeface="Traditional Arabic" panose="02020603050405020304" pitchFamily="18" charset="-78"/>
                  <a:cs typeface="Traditional Arabic" panose="02020603050405020304" pitchFamily="18" charset="-78"/>
                </a:rPr>
                <a:t>إن القرارات المالية في المؤسسة</a:t>
              </a:r>
              <a:r>
                <a:rPr lang="ar-DZ" sz="2000" dirty="0" smtClean="0">
                  <a:latin typeface="Traditional Arabic" panose="02020603050405020304" pitchFamily="18" charset="-78"/>
                  <a:cs typeface="Traditional Arabic" panose="02020603050405020304" pitchFamily="18" charset="-78"/>
                </a:rPr>
                <a:t> تعد أحد أهم المواضيع التي</a:t>
              </a:r>
              <a:r>
                <a:rPr lang="ar-DZ" sz="2000" b="1" dirty="0" smtClean="0">
                  <a:latin typeface="Traditional Arabic" panose="02020603050405020304" pitchFamily="18" charset="-78"/>
                  <a:cs typeface="Traditional Arabic" panose="02020603050405020304" pitchFamily="18" charset="-78"/>
                </a:rPr>
                <a:t> </a:t>
              </a:r>
              <a:r>
                <a:rPr lang="ar-DZ" sz="2000" dirty="0" smtClean="0">
                  <a:latin typeface="Traditional Arabic" panose="02020603050405020304" pitchFamily="18" charset="-78"/>
                  <a:cs typeface="Traditional Arabic" panose="02020603050405020304" pitchFamily="18" charset="-78"/>
                </a:rPr>
                <a:t>تتمحور حولها الادارة المالية، وذلك لان هذه القرارات هي التي تعتمد عليها </a:t>
              </a:r>
              <a:r>
                <a:rPr lang="ar-DZ" sz="2000" dirty="0">
                  <a:latin typeface="Traditional Arabic" panose="02020603050405020304" pitchFamily="18" charset="-78"/>
                  <a:cs typeface="Traditional Arabic" panose="02020603050405020304" pitchFamily="18" charset="-78"/>
                </a:rPr>
                <a:t>المؤسسة </a:t>
              </a:r>
              <a:r>
                <a:rPr lang="ar-DZ" sz="2000" dirty="0" smtClean="0">
                  <a:latin typeface="Traditional Arabic" panose="02020603050405020304" pitchFamily="18" charset="-78"/>
                  <a:cs typeface="Traditional Arabic" panose="02020603050405020304" pitchFamily="18" charset="-78"/>
                </a:rPr>
                <a:t>في مزاولة </a:t>
              </a:r>
              <a:r>
                <a:rPr lang="ar-DZ" sz="2000" dirty="0">
                  <a:latin typeface="Traditional Arabic" panose="02020603050405020304" pitchFamily="18" charset="-78"/>
                  <a:cs typeface="Traditional Arabic" panose="02020603050405020304" pitchFamily="18" charset="-78"/>
                </a:rPr>
                <a:t>مختلف نشاطاتها، وبالتالي تحقيق أهدافها التي </a:t>
              </a:r>
              <a:r>
                <a:rPr lang="ar-DZ" sz="2000" dirty="0" smtClean="0">
                  <a:latin typeface="Traditional Arabic" panose="02020603050405020304" pitchFamily="18" charset="-78"/>
                  <a:cs typeface="Traditional Arabic" panose="02020603050405020304" pitchFamily="18" charset="-78"/>
                </a:rPr>
                <a:t>أنشأت </a:t>
              </a:r>
              <a:r>
                <a:rPr lang="ar-DZ" sz="2000" dirty="0">
                  <a:latin typeface="Traditional Arabic" panose="02020603050405020304" pitchFamily="18" charset="-78"/>
                  <a:cs typeface="Traditional Arabic" panose="02020603050405020304" pitchFamily="18" charset="-78"/>
                </a:rPr>
                <a:t>من اجلها، وهي المحددة لقيمة المؤسسة.</a:t>
              </a:r>
              <a:r>
                <a:rPr lang="ar-DZ" sz="2000" b="1" dirty="0">
                  <a:latin typeface="Traditional Arabic" panose="02020603050405020304" pitchFamily="18" charset="-78"/>
                  <a:cs typeface="Traditional Arabic" panose="02020603050405020304" pitchFamily="18" charset="-78"/>
                </a:rPr>
                <a:t> </a:t>
              </a:r>
              <a:endParaRPr lang="en-US" sz="2000" dirty="0">
                <a:latin typeface="Traditional Arabic" panose="02020603050405020304" pitchFamily="18" charset="-78"/>
                <a:cs typeface="Traditional Arabic" panose="02020603050405020304" pitchFamily="18" charset="-78"/>
              </a:endParaRPr>
            </a:p>
            <a:p>
              <a:pPr algn="r"/>
              <a:r>
                <a:rPr lang="ar-DZ" sz="2000" dirty="0">
                  <a:latin typeface="Traditional Arabic" panose="02020603050405020304" pitchFamily="18" charset="-78"/>
                  <a:cs typeface="Traditional Arabic" panose="02020603050405020304" pitchFamily="18" charset="-78"/>
                </a:rPr>
                <a:t>ومن خلال ما جاء من تعريفات الوظيفة والادارة </a:t>
              </a:r>
              <a:r>
                <a:rPr lang="ar-DZ" sz="2000" dirty="0" smtClean="0">
                  <a:latin typeface="Traditional Arabic" panose="02020603050405020304" pitchFamily="18" charset="-78"/>
                  <a:cs typeface="Traditional Arabic" panose="02020603050405020304" pitchFamily="18" charset="-78"/>
                </a:rPr>
                <a:t>المالية، </a:t>
              </a:r>
              <a:r>
                <a:rPr lang="ar-DZ" sz="2000" dirty="0">
                  <a:latin typeface="Traditional Arabic" panose="02020603050405020304" pitchFamily="18" charset="-78"/>
                  <a:cs typeface="Traditional Arabic" panose="02020603050405020304" pitchFamily="18" charset="-78"/>
                </a:rPr>
                <a:t>فان المدير المالي يصنع ويتخذ العديد من </a:t>
              </a:r>
              <a:r>
                <a:rPr lang="ar-DZ" sz="2000" dirty="0" smtClean="0">
                  <a:latin typeface="Traditional Arabic" panose="02020603050405020304" pitchFamily="18" charset="-78"/>
                  <a:cs typeface="Traditional Arabic" panose="02020603050405020304" pitchFamily="18" charset="-78"/>
                </a:rPr>
                <a:t>القرارات</a:t>
              </a:r>
              <a:endParaRPr lang="en-US" sz="2000" dirty="0">
                <a:latin typeface="Traditional Arabic" panose="02020603050405020304" pitchFamily="18" charset="-78"/>
                <a:cs typeface="Traditional Arabic" panose="02020603050405020304" pitchFamily="18" charset="-78"/>
              </a:endParaRPr>
            </a:p>
          </p:txBody>
        </p:sp>
        <p:grpSp>
          <p:nvGrpSpPr>
            <p:cNvPr id="2" name="Groupe 1"/>
            <p:cNvGrpSpPr/>
            <p:nvPr/>
          </p:nvGrpSpPr>
          <p:grpSpPr>
            <a:xfrm>
              <a:off x="1524409" y="4207190"/>
              <a:ext cx="6095180" cy="2156482"/>
              <a:chOff x="1524409" y="4207190"/>
              <a:chExt cx="6095180" cy="2156482"/>
            </a:xfrm>
          </p:grpSpPr>
          <p:sp>
            <p:nvSpPr>
              <p:cNvPr id="3" name="Forme libre 2"/>
              <p:cNvSpPr/>
              <p:nvPr/>
            </p:nvSpPr>
            <p:spPr>
              <a:xfrm>
                <a:off x="4572000" y="5098299"/>
                <a:ext cx="2156482" cy="374265"/>
              </a:xfrm>
              <a:custGeom>
                <a:avLst/>
                <a:gdLst/>
                <a:ahLst/>
                <a:cxnLst/>
                <a:rect l="0" t="0" r="0" b="0"/>
                <a:pathLst>
                  <a:path>
                    <a:moveTo>
                      <a:pt x="0" y="0"/>
                    </a:moveTo>
                    <a:lnTo>
                      <a:pt x="0" y="187132"/>
                    </a:lnTo>
                    <a:lnTo>
                      <a:pt x="2156482" y="187132"/>
                    </a:lnTo>
                    <a:lnTo>
                      <a:pt x="2156482" y="374265"/>
                    </a:lnTo>
                  </a:path>
                </a:pathLst>
              </a:custGeom>
              <a:noFill/>
              <a:scene3d>
                <a:camera prst="orthographicFront"/>
                <a:lightRig rig="threePt" dir="t">
                  <a:rot lat="0" lon="0" rev="7500000"/>
                </a:lightRig>
              </a:scene3d>
              <a:sp3d z="-40000" prstMaterial="matte"/>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7" name="Forme libre 6"/>
              <p:cNvSpPr/>
              <p:nvPr/>
            </p:nvSpPr>
            <p:spPr>
              <a:xfrm>
                <a:off x="4526279" y="5098299"/>
                <a:ext cx="91440" cy="374265"/>
              </a:xfrm>
              <a:custGeom>
                <a:avLst/>
                <a:gdLst/>
                <a:ahLst/>
                <a:cxnLst/>
                <a:rect l="0" t="0" r="0" b="0"/>
                <a:pathLst>
                  <a:path>
                    <a:moveTo>
                      <a:pt x="45720" y="0"/>
                    </a:moveTo>
                    <a:lnTo>
                      <a:pt x="45720" y="374265"/>
                    </a:lnTo>
                  </a:path>
                </a:pathLst>
              </a:custGeom>
              <a:noFill/>
              <a:scene3d>
                <a:camera prst="orthographicFront"/>
                <a:lightRig rig="threePt" dir="t">
                  <a:rot lat="0" lon="0" rev="7500000"/>
                </a:lightRig>
              </a:scene3d>
              <a:sp3d z="-40000" prstMaterial="matte"/>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9" name="Forme libre 8"/>
              <p:cNvSpPr/>
              <p:nvPr/>
            </p:nvSpPr>
            <p:spPr>
              <a:xfrm>
                <a:off x="2415517" y="5098299"/>
                <a:ext cx="2156482" cy="374265"/>
              </a:xfrm>
              <a:custGeom>
                <a:avLst/>
                <a:gdLst/>
                <a:ahLst/>
                <a:cxnLst/>
                <a:rect l="0" t="0" r="0" b="0"/>
                <a:pathLst>
                  <a:path>
                    <a:moveTo>
                      <a:pt x="2156482" y="0"/>
                    </a:moveTo>
                    <a:lnTo>
                      <a:pt x="2156482" y="187132"/>
                    </a:lnTo>
                    <a:lnTo>
                      <a:pt x="0" y="187132"/>
                    </a:lnTo>
                    <a:lnTo>
                      <a:pt x="0" y="374265"/>
                    </a:lnTo>
                  </a:path>
                </a:pathLst>
              </a:custGeom>
              <a:noFill/>
              <a:scene3d>
                <a:camera prst="orthographicFront"/>
                <a:lightRig rig="threePt" dir="t">
                  <a:rot lat="0" lon="0" rev="7500000"/>
                </a:lightRig>
              </a:scene3d>
              <a:sp3d z="-40000" prstMaterial="matte"/>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10" name="Arc 9"/>
              <p:cNvSpPr/>
              <p:nvPr/>
            </p:nvSpPr>
            <p:spPr>
              <a:xfrm>
                <a:off x="4126445" y="4207190"/>
                <a:ext cx="891108" cy="891108"/>
              </a:xfrm>
              <a:prstGeom prst="arc">
                <a:avLst>
                  <a:gd name="adj1" fmla="val 13200000"/>
                  <a:gd name="adj2" fmla="val 19200000"/>
                </a:avLst>
              </a:prstGeom>
              <a:scene3d>
                <a:camera prst="orthographicFront"/>
                <a:lightRig rig="threePt" dir="t">
                  <a:rot lat="0" lon="0" rev="7500000"/>
                </a:lightRig>
              </a:scene3d>
              <a:sp3d z="-40000" prstMaterial="matte"/>
            </p:spPr>
            <p:style>
              <a:lnRef idx="2">
                <a:schemeClr val="accent1">
                  <a:shade val="60000"/>
                  <a:hueOff val="0"/>
                  <a:satOff val="0"/>
                  <a:lumOff val="0"/>
                  <a:alphaOff val="0"/>
                </a:schemeClr>
              </a:lnRef>
              <a:fillRef idx="0">
                <a:schemeClr val="accent1">
                  <a:hueOff val="0"/>
                  <a:satOff val="0"/>
                  <a:lumOff val="0"/>
                  <a:alphaOff val="0"/>
                </a:schemeClr>
              </a:fillRef>
              <a:effectRef idx="0">
                <a:schemeClr val="accent1">
                  <a:hueOff val="0"/>
                  <a:satOff val="0"/>
                  <a:lumOff val="0"/>
                  <a:alphaOff val="0"/>
                </a:schemeClr>
              </a:effectRef>
              <a:fontRef idx="minor">
                <a:schemeClr val="tx1">
                  <a:hueOff val="0"/>
                  <a:satOff val="0"/>
                  <a:lumOff val="0"/>
                  <a:alphaOff val="0"/>
                </a:schemeClr>
              </a:fontRef>
            </p:style>
          </p:sp>
          <p:sp>
            <p:nvSpPr>
              <p:cNvPr id="11" name="Arc 10"/>
              <p:cNvSpPr/>
              <p:nvPr/>
            </p:nvSpPr>
            <p:spPr>
              <a:xfrm>
                <a:off x="4126445" y="4207190"/>
                <a:ext cx="891108" cy="891108"/>
              </a:xfrm>
              <a:prstGeom prst="arc">
                <a:avLst>
                  <a:gd name="adj1" fmla="val 2400000"/>
                  <a:gd name="adj2" fmla="val 8400000"/>
                </a:avLst>
              </a:prstGeom>
              <a:scene3d>
                <a:camera prst="orthographicFront"/>
                <a:lightRig rig="threePt" dir="t">
                  <a:rot lat="0" lon="0" rev="7500000"/>
                </a:lightRig>
              </a:scene3d>
              <a:sp3d z="-40000" prstMaterial="matte"/>
            </p:spPr>
            <p:style>
              <a:lnRef idx="2">
                <a:schemeClr val="accent1">
                  <a:shade val="60000"/>
                  <a:hueOff val="0"/>
                  <a:satOff val="0"/>
                  <a:lumOff val="0"/>
                  <a:alphaOff val="0"/>
                </a:schemeClr>
              </a:lnRef>
              <a:fillRef idx="0">
                <a:schemeClr val="accent1">
                  <a:hueOff val="0"/>
                  <a:satOff val="0"/>
                  <a:lumOff val="0"/>
                  <a:alphaOff val="0"/>
                </a:schemeClr>
              </a:fillRef>
              <a:effectRef idx="0">
                <a:schemeClr val="accent1">
                  <a:hueOff val="0"/>
                  <a:satOff val="0"/>
                  <a:lumOff val="0"/>
                  <a:alphaOff val="0"/>
                </a:schemeClr>
              </a:effectRef>
              <a:fontRef idx="minor">
                <a:schemeClr val="tx1">
                  <a:hueOff val="0"/>
                  <a:satOff val="0"/>
                  <a:lumOff val="0"/>
                  <a:alphaOff val="0"/>
                </a:schemeClr>
              </a:fontRef>
            </p:style>
          </p:sp>
          <p:sp>
            <p:nvSpPr>
              <p:cNvPr id="12" name="Forme libre 11"/>
              <p:cNvSpPr/>
              <p:nvPr/>
            </p:nvSpPr>
            <p:spPr>
              <a:xfrm>
                <a:off x="3680891" y="4367590"/>
                <a:ext cx="1782216" cy="570309"/>
              </a:xfrm>
              <a:custGeom>
                <a:avLst/>
                <a:gdLst>
                  <a:gd name="connsiteX0" fmla="*/ 0 w 1782216"/>
                  <a:gd name="connsiteY0" fmla="*/ 0 h 570309"/>
                  <a:gd name="connsiteX1" fmla="*/ 1782216 w 1782216"/>
                  <a:gd name="connsiteY1" fmla="*/ 0 h 570309"/>
                  <a:gd name="connsiteX2" fmla="*/ 1782216 w 1782216"/>
                  <a:gd name="connsiteY2" fmla="*/ 570309 h 570309"/>
                  <a:gd name="connsiteX3" fmla="*/ 0 w 1782216"/>
                  <a:gd name="connsiteY3" fmla="*/ 570309 h 570309"/>
                  <a:gd name="connsiteX4" fmla="*/ 0 w 1782216"/>
                  <a:gd name="connsiteY4" fmla="*/ 0 h 5703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82216" h="570309">
                    <a:moveTo>
                      <a:pt x="0" y="0"/>
                    </a:moveTo>
                    <a:lnTo>
                      <a:pt x="1782216" y="0"/>
                    </a:lnTo>
                    <a:lnTo>
                      <a:pt x="1782216" y="570309"/>
                    </a:lnTo>
                    <a:lnTo>
                      <a:pt x="0" y="570309"/>
                    </a:lnTo>
                    <a:lnTo>
                      <a:pt x="0" y="0"/>
                    </a:lnTo>
                    <a:close/>
                  </a:path>
                </a:pathLst>
              </a:custGeom>
              <a:noFill/>
              <a:ln>
                <a:noFill/>
              </a:ln>
              <a:scene3d>
                <a:camera prst="orthographicFront"/>
                <a:lightRig rig="threePt" dir="t">
                  <a:rot lat="0" lon="0" rev="7500000"/>
                </a:lightRig>
              </a:scene3d>
              <a:sp3d/>
            </p:spPr>
            <p:style>
              <a:lnRef idx="1">
                <a:scrgbClr r="0" g="0" b="0"/>
              </a:lnRef>
              <a:fillRef idx="1">
                <a:scrgbClr r="0" g="0" b="0"/>
              </a:fillRef>
              <a:effectRef idx="2">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5875" tIns="15875" rIns="15875" bIns="15875" numCol="1" spcCol="1270" anchor="ctr" anchorCtr="0">
                <a:noAutofit/>
              </a:bodyPr>
              <a:lstStyle/>
              <a:p>
                <a:pPr lvl="0" algn="ctr" defTabSz="1111250">
                  <a:lnSpc>
                    <a:spcPct val="90000"/>
                  </a:lnSpc>
                  <a:spcBef>
                    <a:spcPct val="0"/>
                  </a:spcBef>
                  <a:spcAft>
                    <a:spcPct val="35000"/>
                  </a:spcAft>
                </a:pPr>
                <a:r>
                  <a:rPr lang="ar-DZ" sz="2500" b="1" kern="1200" dirty="0" smtClean="0">
                    <a:latin typeface="Traditional Arabic" panose="02020603050405020304" pitchFamily="18" charset="-78"/>
                    <a:cs typeface="Traditional Arabic" panose="02020603050405020304" pitchFamily="18" charset="-78"/>
                  </a:rPr>
                  <a:t>أهم القرارات المالية</a:t>
                </a:r>
                <a:endParaRPr lang="en-US" sz="2500" b="1" kern="1200" dirty="0">
                  <a:latin typeface="Traditional Arabic" panose="02020603050405020304" pitchFamily="18" charset="-78"/>
                  <a:cs typeface="Traditional Arabic" panose="02020603050405020304" pitchFamily="18" charset="-78"/>
                </a:endParaRPr>
              </a:p>
            </p:txBody>
          </p:sp>
          <p:sp>
            <p:nvSpPr>
              <p:cNvPr id="13" name="Arc 12"/>
              <p:cNvSpPr/>
              <p:nvPr/>
            </p:nvSpPr>
            <p:spPr>
              <a:xfrm>
                <a:off x="1969963" y="5472564"/>
                <a:ext cx="891108" cy="891108"/>
              </a:xfrm>
              <a:prstGeom prst="arc">
                <a:avLst>
                  <a:gd name="adj1" fmla="val 13200000"/>
                  <a:gd name="adj2" fmla="val 19200000"/>
                </a:avLst>
              </a:prstGeom>
              <a:scene3d>
                <a:camera prst="orthographicFront"/>
                <a:lightRig rig="threePt" dir="t">
                  <a:rot lat="0" lon="0" rev="7500000"/>
                </a:lightRig>
              </a:scene3d>
              <a:sp3d z="-40000" prstMaterial="matte"/>
            </p:spPr>
            <p:style>
              <a:lnRef idx="2">
                <a:schemeClr val="accent1">
                  <a:shade val="60000"/>
                  <a:hueOff val="0"/>
                  <a:satOff val="0"/>
                  <a:lumOff val="0"/>
                  <a:alphaOff val="0"/>
                </a:schemeClr>
              </a:lnRef>
              <a:fillRef idx="0">
                <a:schemeClr val="accent1">
                  <a:hueOff val="0"/>
                  <a:satOff val="0"/>
                  <a:lumOff val="0"/>
                  <a:alphaOff val="0"/>
                </a:schemeClr>
              </a:fillRef>
              <a:effectRef idx="0">
                <a:schemeClr val="accent1">
                  <a:hueOff val="0"/>
                  <a:satOff val="0"/>
                  <a:lumOff val="0"/>
                  <a:alphaOff val="0"/>
                </a:schemeClr>
              </a:effectRef>
              <a:fontRef idx="minor">
                <a:schemeClr val="tx1">
                  <a:hueOff val="0"/>
                  <a:satOff val="0"/>
                  <a:lumOff val="0"/>
                  <a:alphaOff val="0"/>
                </a:schemeClr>
              </a:fontRef>
            </p:style>
          </p:sp>
          <p:sp>
            <p:nvSpPr>
              <p:cNvPr id="14" name="Arc 13"/>
              <p:cNvSpPr/>
              <p:nvPr/>
            </p:nvSpPr>
            <p:spPr>
              <a:xfrm>
                <a:off x="1969963" y="5472564"/>
                <a:ext cx="891108" cy="891108"/>
              </a:xfrm>
              <a:prstGeom prst="arc">
                <a:avLst>
                  <a:gd name="adj1" fmla="val 2400000"/>
                  <a:gd name="adj2" fmla="val 8400000"/>
                </a:avLst>
              </a:prstGeom>
              <a:scene3d>
                <a:camera prst="orthographicFront"/>
                <a:lightRig rig="threePt" dir="t">
                  <a:rot lat="0" lon="0" rev="7500000"/>
                </a:lightRig>
              </a:scene3d>
              <a:sp3d z="-40000" prstMaterial="matte"/>
            </p:spPr>
            <p:style>
              <a:lnRef idx="2">
                <a:schemeClr val="accent1">
                  <a:shade val="60000"/>
                  <a:hueOff val="0"/>
                  <a:satOff val="0"/>
                  <a:lumOff val="0"/>
                  <a:alphaOff val="0"/>
                </a:schemeClr>
              </a:lnRef>
              <a:fillRef idx="0">
                <a:schemeClr val="accent1">
                  <a:hueOff val="0"/>
                  <a:satOff val="0"/>
                  <a:lumOff val="0"/>
                  <a:alphaOff val="0"/>
                </a:schemeClr>
              </a:fillRef>
              <a:effectRef idx="0">
                <a:schemeClr val="accent1">
                  <a:hueOff val="0"/>
                  <a:satOff val="0"/>
                  <a:lumOff val="0"/>
                  <a:alphaOff val="0"/>
                </a:schemeClr>
              </a:effectRef>
              <a:fontRef idx="minor">
                <a:schemeClr val="tx1">
                  <a:hueOff val="0"/>
                  <a:satOff val="0"/>
                  <a:lumOff val="0"/>
                  <a:alphaOff val="0"/>
                </a:schemeClr>
              </a:fontRef>
            </p:style>
          </p:sp>
          <p:sp>
            <p:nvSpPr>
              <p:cNvPr id="15" name="Forme libre 14"/>
              <p:cNvSpPr/>
              <p:nvPr/>
            </p:nvSpPr>
            <p:spPr>
              <a:xfrm>
                <a:off x="1524409" y="5632964"/>
                <a:ext cx="1782216" cy="570309"/>
              </a:xfrm>
              <a:custGeom>
                <a:avLst/>
                <a:gdLst>
                  <a:gd name="connsiteX0" fmla="*/ 0 w 1782216"/>
                  <a:gd name="connsiteY0" fmla="*/ 0 h 570309"/>
                  <a:gd name="connsiteX1" fmla="*/ 1782216 w 1782216"/>
                  <a:gd name="connsiteY1" fmla="*/ 0 h 570309"/>
                  <a:gd name="connsiteX2" fmla="*/ 1782216 w 1782216"/>
                  <a:gd name="connsiteY2" fmla="*/ 570309 h 570309"/>
                  <a:gd name="connsiteX3" fmla="*/ 0 w 1782216"/>
                  <a:gd name="connsiteY3" fmla="*/ 570309 h 570309"/>
                  <a:gd name="connsiteX4" fmla="*/ 0 w 1782216"/>
                  <a:gd name="connsiteY4" fmla="*/ 0 h 5703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82216" h="570309">
                    <a:moveTo>
                      <a:pt x="0" y="0"/>
                    </a:moveTo>
                    <a:lnTo>
                      <a:pt x="1782216" y="0"/>
                    </a:lnTo>
                    <a:lnTo>
                      <a:pt x="1782216" y="570309"/>
                    </a:lnTo>
                    <a:lnTo>
                      <a:pt x="0" y="570309"/>
                    </a:lnTo>
                    <a:lnTo>
                      <a:pt x="0" y="0"/>
                    </a:lnTo>
                    <a:close/>
                  </a:path>
                </a:pathLst>
              </a:custGeom>
              <a:noFill/>
              <a:ln>
                <a:noFill/>
              </a:ln>
              <a:scene3d>
                <a:camera prst="orthographicFront"/>
                <a:lightRig rig="threePt" dir="t">
                  <a:rot lat="0" lon="0" rev="7500000"/>
                </a:lightRig>
              </a:scene3d>
              <a:sp3d/>
            </p:spPr>
            <p:style>
              <a:lnRef idx="1">
                <a:scrgbClr r="0" g="0" b="0"/>
              </a:lnRef>
              <a:fillRef idx="1">
                <a:scrgbClr r="0" g="0" b="0"/>
              </a:fillRef>
              <a:effectRef idx="2">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5875" tIns="15875" rIns="15875" bIns="15875" numCol="1" spcCol="1270" anchor="ctr" anchorCtr="0">
                <a:noAutofit/>
              </a:bodyPr>
              <a:lstStyle/>
              <a:p>
                <a:pPr lvl="0" algn="ctr" defTabSz="1111250">
                  <a:lnSpc>
                    <a:spcPct val="90000"/>
                  </a:lnSpc>
                  <a:spcBef>
                    <a:spcPct val="0"/>
                  </a:spcBef>
                  <a:spcAft>
                    <a:spcPct val="35000"/>
                  </a:spcAft>
                </a:pPr>
                <a:r>
                  <a:rPr lang="ar-DZ" sz="2500" b="1" kern="1200" dirty="0" smtClean="0">
                    <a:latin typeface="Traditional Arabic" panose="02020603050405020304" pitchFamily="18" charset="-78"/>
                    <a:cs typeface="Traditional Arabic" panose="02020603050405020304" pitchFamily="18" charset="-78"/>
                  </a:rPr>
                  <a:t>قرارات توزيع الأرباح</a:t>
                </a:r>
                <a:endParaRPr lang="en-US" sz="2500" b="1" kern="1200" dirty="0">
                  <a:latin typeface="Traditional Arabic" panose="02020603050405020304" pitchFamily="18" charset="-78"/>
                  <a:cs typeface="Traditional Arabic" panose="02020603050405020304" pitchFamily="18" charset="-78"/>
                </a:endParaRPr>
              </a:p>
            </p:txBody>
          </p:sp>
          <p:sp>
            <p:nvSpPr>
              <p:cNvPr id="16" name="Arc 15"/>
              <p:cNvSpPr/>
              <p:nvPr/>
            </p:nvSpPr>
            <p:spPr>
              <a:xfrm>
                <a:off x="4126445" y="5472564"/>
                <a:ext cx="891108" cy="891108"/>
              </a:xfrm>
              <a:prstGeom prst="arc">
                <a:avLst>
                  <a:gd name="adj1" fmla="val 13200000"/>
                  <a:gd name="adj2" fmla="val 19200000"/>
                </a:avLst>
              </a:prstGeom>
              <a:scene3d>
                <a:camera prst="orthographicFront"/>
                <a:lightRig rig="threePt" dir="t">
                  <a:rot lat="0" lon="0" rev="7500000"/>
                </a:lightRig>
              </a:scene3d>
              <a:sp3d z="-40000" prstMaterial="matte"/>
            </p:spPr>
            <p:style>
              <a:lnRef idx="2">
                <a:schemeClr val="accent1">
                  <a:shade val="60000"/>
                  <a:hueOff val="0"/>
                  <a:satOff val="0"/>
                  <a:lumOff val="0"/>
                  <a:alphaOff val="0"/>
                </a:schemeClr>
              </a:lnRef>
              <a:fillRef idx="0">
                <a:schemeClr val="accent1">
                  <a:hueOff val="0"/>
                  <a:satOff val="0"/>
                  <a:lumOff val="0"/>
                  <a:alphaOff val="0"/>
                </a:schemeClr>
              </a:fillRef>
              <a:effectRef idx="0">
                <a:schemeClr val="accent1">
                  <a:hueOff val="0"/>
                  <a:satOff val="0"/>
                  <a:lumOff val="0"/>
                  <a:alphaOff val="0"/>
                </a:schemeClr>
              </a:effectRef>
              <a:fontRef idx="minor">
                <a:schemeClr val="tx1">
                  <a:hueOff val="0"/>
                  <a:satOff val="0"/>
                  <a:lumOff val="0"/>
                  <a:alphaOff val="0"/>
                </a:schemeClr>
              </a:fontRef>
            </p:style>
          </p:sp>
          <p:sp>
            <p:nvSpPr>
              <p:cNvPr id="17" name="Arc 16"/>
              <p:cNvSpPr/>
              <p:nvPr/>
            </p:nvSpPr>
            <p:spPr>
              <a:xfrm>
                <a:off x="4126445" y="5472564"/>
                <a:ext cx="891108" cy="891108"/>
              </a:xfrm>
              <a:prstGeom prst="arc">
                <a:avLst>
                  <a:gd name="adj1" fmla="val 2400000"/>
                  <a:gd name="adj2" fmla="val 8400000"/>
                </a:avLst>
              </a:prstGeom>
              <a:scene3d>
                <a:camera prst="orthographicFront"/>
                <a:lightRig rig="threePt" dir="t">
                  <a:rot lat="0" lon="0" rev="7500000"/>
                </a:lightRig>
              </a:scene3d>
              <a:sp3d z="-40000" prstMaterial="matte"/>
            </p:spPr>
            <p:style>
              <a:lnRef idx="2">
                <a:schemeClr val="accent1">
                  <a:shade val="60000"/>
                  <a:hueOff val="0"/>
                  <a:satOff val="0"/>
                  <a:lumOff val="0"/>
                  <a:alphaOff val="0"/>
                </a:schemeClr>
              </a:lnRef>
              <a:fillRef idx="0">
                <a:schemeClr val="accent1">
                  <a:hueOff val="0"/>
                  <a:satOff val="0"/>
                  <a:lumOff val="0"/>
                  <a:alphaOff val="0"/>
                </a:schemeClr>
              </a:fillRef>
              <a:effectRef idx="0">
                <a:schemeClr val="accent1">
                  <a:hueOff val="0"/>
                  <a:satOff val="0"/>
                  <a:lumOff val="0"/>
                  <a:alphaOff val="0"/>
                </a:schemeClr>
              </a:effectRef>
              <a:fontRef idx="minor">
                <a:schemeClr val="tx1">
                  <a:hueOff val="0"/>
                  <a:satOff val="0"/>
                  <a:lumOff val="0"/>
                  <a:alphaOff val="0"/>
                </a:schemeClr>
              </a:fontRef>
            </p:style>
          </p:sp>
          <p:sp>
            <p:nvSpPr>
              <p:cNvPr id="18" name="Forme libre 17"/>
              <p:cNvSpPr/>
              <p:nvPr/>
            </p:nvSpPr>
            <p:spPr>
              <a:xfrm>
                <a:off x="3680891" y="5632964"/>
                <a:ext cx="1782216" cy="570309"/>
              </a:xfrm>
              <a:custGeom>
                <a:avLst/>
                <a:gdLst>
                  <a:gd name="connsiteX0" fmla="*/ 0 w 1782216"/>
                  <a:gd name="connsiteY0" fmla="*/ 0 h 570309"/>
                  <a:gd name="connsiteX1" fmla="*/ 1782216 w 1782216"/>
                  <a:gd name="connsiteY1" fmla="*/ 0 h 570309"/>
                  <a:gd name="connsiteX2" fmla="*/ 1782216 w 1782216"/>
                  <a:gd name="connsiteY2" fmla="*/ 570309 h 570309"/>
                  <a:gd name="connsiteX3" fmla="*/ 0 w 1782216"/>
                  <a:gd name="connsiteY3" fmla="*/ 570309 h 570309"/>
                  <a:gd name="connsiteX4" fmla="*/ 0 w 1782216"/>
                  <a:gd name="connsiteY4" fmla="*/ 0 h 5703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82216" h="570309">
                    <a:moveTo>
                      <a:pt x="0" y="0"/>
                    </a:moveTo>
                    <a:lnTo>
                      <a:pt x="1782216" y="0"/>
                    </a:lnTo>
                    <a:lnTo>
                      <a:pt x="1782216" y="570309"/>
                    </a:lnTo>
                    <a:lnTo>
                      <a:pt x="0" y="570309"/>
                    </a:lnTo>
                    <a:lnTo>
                      <a:pt x="0" y="0"/>
                    </a:lnTo>
                    <a:close/>
                  </a:path>
                </a:pathLst>
              </a:custGeom>
              <a:noFill/>
              <a:ln>
                <a:noFill/>
              </a:ln>
              <a:scene3d>
                <a:camera prst="orthographicFront"/>
                <a:lightRig rig="threePt" dir="t">
                  <a:rot lat="0" lon="0" rev="7500000"/>
                </a:lightRig>
              </a:scene3d>
              <a:sp3d/>
            </p:spPr>
            <p:style>
              <a:lnRef idx="1">
                <a:scrgbClr r="0" g="0" b="0"/>
              </a:lnRef>
              <a:fillRef idx="1">
                <a:scrgbClr r="0" g="0" b="0"/>
              </a:fillRef>
              <a:effectRef idx="2">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5875" tIns="15875" rIns="15875" bIns="15875" numCol="1" spcCol="1270" anchor="ctr" anchorCtr="0">
                <a:noAutofit/>
              </a:bodyPr>
              <a:lstStyle/>
              <a:p>
                <a:pPr lvl="0" algn="ctr" defTabSz="1111250">
                  <a:lnSpc>
                    <a:spcPct val="90000"/>
                  </a:lnSpc>
                  <a:spcBef>
                    <a:spcPct val="0"/>
                  </a:spcBef>
                  <a:spcAft>
                    <a:spcPct val="35000"/>
                  </a:spcAft>
                </a:pPr>
                <a:r>
                  <a:rPr lang="ar-DZ" sz="2500" b="1" kern="1200" dirty="0" smtClean="0">
                    <a:latin typeface="Traditional Arabic" panose="02020603050405020304" pitchFamily="18" charset="-78"/>
                    <a:cs typeface="Traditional Arabic" panose="02020603050405020304" pitchFamily="18" charset="-78"/>
                  </a:rPr>
                  <a:t>قرارات الاستثمار</a:t>
                </a:r>
                <a:endParaRPr lang="en-US" sz="2500" b="1" kern="1200" dirty="0">
                  <a:latin typeface="Traditional Arabic" panose="02020603050405020304" pitchFamily="18" charset="-78"/>
                  <a:cs typeface="Traditional Arabic" panose="02020603050405020304" pitchFamily="18" charset="-78"/>
                </a:endParaRPr>
              </a:p>
            </p:txBody>
          </p:sp>
          <p:sp>
            <p:nvSpPr>
              <p:cNvPr id="19" name="Arc 18"/>
              <p:cNvSpPr/>
              <p:nvPr/>
            </p:nvSpPr>
            <p:spPr>
              <a:xfrm>
                <a:off x="6282928" y="5472564"/>
                <a:ext cx="891108" cy="891108"/>
              </a:xfrm>
              <a:prstGeom prst="arc">
                <a:avLst>
                  <a:gd name="adj1" fmla="val 13200000"/>
                  <a:gd name="adj2" fmla="val 19200000"/>
                </a:avLst>
              </a:prstGeom>
              <a:scene3d>
                <a:camera prst="orthographicFront"/>
                <a:lightRig rig="threePt" dir="t">
                  <a:rot lat="0" lon="0" rev="7500000"/>
                </a:lightRig>
              </a:scene3d>
              <a:sp3d z="-40000" prstMaterial="matte"/>
            </p:spPr>
            <p:style>
              <a:lnRef idx="2">
                <a:schemeClr val="accent1">
                  <a:shade val="60000"/>
                  <a:hueOff val="0"/>
                  <a:satOff val="0"/>
                  <a:lumOff val="0"/>
                  <a:alphaOff val="0"/>
                </a:schemeClr>
              </a:lnRef>
              <a:fillRef idx="0">
                <a:schemeClr val="accent1">
                  <a:hueOff val="0"/>
                  <a:satOff val="0"/>
                  <a:lumOff val="0"/>
                  <a:alphaOff val="0"/>
                </a:schemeClr>
              </a:fillRef>
              <a:effectRef idx="0">
                <a:schemeClr val="accent1">
                  <a:hueOff val="0"/>
                  <a:satOff val="0"/>
                  <a:lumOff val="0"/>
                  <a:alphaOff val="0"/>
                </a:schemeClr>
              </a:effectRef>
              <a:fontRef idx="minor">
                <a:schemeClr val="tx1">
                  <a:hueOff val="0"/>
                  <a:satOff val="0"/>
                  <a:lumOff val="0"/>
                  <a:alphaOff val="0"/>
                </a:schemeClr>
              </a:fontRef>
            </p:style>
          </p:sp>
          <p:sp>
            <p:nvSpPr>
              <p:cNvPr id="20" name="Arc 19"/>
              <p:cNvSpPr/>
              <p:nvPr/>
            </p:nvSpPr>
            <p:spPr>
              <a:xfrm>
                <a:off x="6282928" y="5472564"/>
                <a:ext cx="891108" cy="891108"/>
              </a:xfrm>
              <a:prstGeom prst="arc">
                <a:avLst>
                  <a:gd name="adj1" fmla="val 2400000"/>
                  <a:gd name="adj2" fmla="val 8400000"/>
                </a:avLst>
              </a:prstGeom>
              <a:scene3d>
                <a:camera prst="orthographicFront"/>
                <a:lightRig rig="threePt" dir="t">
                  <a:rot lat="0" lon="0" rev="7500000"/>
                </a:lightRig>
              </a:scene3d>
              <a:sp3d z="-40000" prstMaterial="matte"/>
            </p:spPr>
            <p:style>
              <a:lnRef idx="2">
                <a:schemeClr val="accent1">
                  <a:shade val="60000"/>
                  <a:hueOff val="0"/>
                  <a:satOff val="0"/>
                  <a:lumOff val="0"/>
                  <a:alphaOff val="0"/>
                </a:schemeClr>
              </a:lnRef>
              <a:fillRef idx="0">
                <a:schemeClr val="accent1">
                  <a:hueOff val="0"/>
                  <a:satOff val="0"/>
                  <a:lumOff val="0"/>
                  <a:alphaOff val="0"/>
                </a:schemeClr>
              </a:fillRef>
              <a:effectRef idx="0">
                <a:schemeClr val="accent1">
                  <a:hueOff val="0"/>
                  <a:satOff val="0"/>
                  <a:lumOff val="0"/>
                  <a:alphaOff val="0"/>
                </a:schemeClr>
              </a:effectRef>
              <a:fontRef idx="minor">
                <a:schemeClr val="tx1">
                  <a:hueOff val="0"/>
                  <a:satOff val="0"/>
                  <a:lumOff val="0"/>
                  <a:alphaOff val="0"/>
                </a:schemeClr>
              </a:fontRef>
            </p:style>
          </p:sp>
          <p:sp>
            <p:nvSpPr>
              <p:cNvPr id="21" name="Forme libre 20"/>
              <p:cNvSpPr/>
              <p:nvPr/>
            </p:nvSpPr>
            <p:spPr>
              <a:xfrm>
                <a:off x="5837373" y="5632964"/>
                <a:ext cx="1782216" cy="570309"/>
              </a:xfrm>
              <a:custGeom>
                <a:avLst/>
                <a:gdLst>
                  <a:gd name="connsiteX0" fmla="*/ 0 w 1782216"/>
                  <a:gd name="connsiteY0" fmla="*/ 0 h 570309"/>
                  <a:gd name="connsiteX1" fmla="*/ 1782216 w 1782216"/>
                  <a:gd name="connsiteY1" fmla="*/ 0 h 570309"/>
                  <a:gd name="connsiteX2" fmla="*/ 1782216 w 1782216"/>
                  <a:gd name="connsiteY2" fmla="*/ 570309 h 570309"/>
                  <a:gd name="connsiteX3" fmla="*/ 0 w 1782216"/>
                  <a:gd name="connsiteY3" fmla="*/ 570309 h 570309"/>
                  <a:gd name="connsiteX4" fmla="*/ 0 w 1782216"/>
                  <a:gd name="connsiteY4" fmla="*/ 0 h 5703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82216" h="570309">
                    <a:moveTo>
                      <a:pt x="0" y="0"/>
                    </a:moveTo>
                    <a:lnTo>
                      <a:pt x="1782216" y="0"/>
                    </a:lnTo>
                    <a:lnTo>
                      <a:pt x="1782216" y="570309"/>
                    </a:lnTo>
                    <a:lnTo>
                      <a:pt x="0" y="570309"/>
                    </a:lnTo>
                    <a:lnTo>
                      <a:pt x="0" y="0"/>
                    </a:lnTo>
                    <a:close/>
                  </a:path>
                </a:pathLst>
              </a:custGeom>
              <a:noFill/>
              <a:ln>
                <a:noFill/>
              </a:ln>
              <a:scene3d>
                <a:camera prst="orthographicFront"/>
                <a:lightRig rig="threePt" dir="t">
                  <a:rot lat="0" lon="0" rev="7500000"/>
                </a:lightRig>
              </a:scene3d>
              <a:sp3d/>
            </p:spPr>
            <p:style>
              <a:lnRef idx="1">
                <a:scrgbClr r="0" g="0" b="0"/>
              </a:lnRef>
              <a:fillRef idx="1">
                <a:scrgbClr r="0" g="0" b="0"/>
              </a:fillRef>
              <a:effectRef idx="2">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5875" tIns="15875" rIns="15875" bIns="15875" numCol="1" spcCol="1270" anchor="ctr" anchorCtr="0">
                <a:noAutofit/>
              </a:bodyPr>
              <a:lstStyle/>
              <a:p>
                <a:pPr lvl="0" algn="ctr" defTabSz="1111250">
                  <a:lnSpc>
                    <a:spcPct val="90000"/>
                  </a:lnSpc>
                  <a:spcBef>
                    <a:spcPct val="0"/>
                  </a:spcBef>
                  <a:spcAft>
                    <a:spcPct val="35000"/>
                  </a:spcAft>
                </a:pPr>
                <a:r>
                  <a:rPr lang="ar-DZ" sz="2500" b="1" kern="1200" dirty="0" smtClean="0">
                    <a:latin typeface="Traditional Arabic" panose="02020603050405020304" pitchFamily="18" charset="-78"/>
                    <a:cs typeface="Traditional Arabic" panose="02020603050405020304" pitchFamily="18" charset="-78"/>
                  </a:rPr>
                  <a:t>قرارات التمويل</a:t>
                </a:r>
                <a:endParaRPr lang="en-US" sz="2500" b="1" kern="1200" dirty="0">
                  <a:latin typeface="Traditional Arabic" panose="02020603050405020304" pitchFamily="18" charset="-78"/>
                  <a:cs typeface="Traditional Arabic" panose="02020603050405020304" pitchFamily="18" charset="-78"/>
                </a:endParaRPr>
              </a:p>
            </p:txBody>
          </p:sp>
        </p:grpSp>
      </p:grpSp>
    </p:spTree>
    <p:extLst>
      <p:ext uri="{BB962C8B-B14F-4D97-AF65-F5344CB8AC3E}">
        <p14:creationId xmlns:p14="http://schemas.microsoft.com/office/powerpoint/2010/main" val="296837359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1"/>
          <p:cNvSpPr txBox="1">
            <a:spLocks/>
          </p:cNvSpPr>
          <p:nvPr/>
        </p:nvSpPr>
        <p:spPr>
          <a:xfrm>
            <a:off x="142844" y="69832"/>
            <a:ext cx="8786874" cy="715962"/>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fontScale="97500"/>
          </a:bodyPr>
          <a:lstStyle/>
          <a:p>
            <a:pPr lvl="0" algn="ctr">
              <a:spcBef>
                <a:spcPct val="0"/>
              </a:spcBef>
            </a:pPr>
            <a:r>
              <a:rPr lang="ar-DZ" sz="4000" dirty="0">
                <a:latin typeface="Traditional Arabic" pitchFamily="18" charset="-78"/>
                <a:cs typeface="Traditional Arabic" pitchFamily="18" charset="-78"/>
              </a:rPr>
              <a:t>القسم الثاني: وظائف المؤسسة</a:t>
            </a:r>
            <a:endParaRPr kumimoji="0" lang="en-US" sz="4000" b="1" i="0" u="none" strike="noStrike" kern="1200" cap="none" spc="0" normalizeH="0" baseline="0" noProof="0" dirty="0" smtClean="0">
              <a:ln>
                <a:noFill/>
              </a:ln>
              <a:solidFill>
                <a:schemeClr val="lt1"/>
              </a:solidFill>
              <a:effectLst/>
              <a:uLnTx/>
              <a:uFillTx/>
              <a:latin typeface="Traditional Arabic" pitchFamily="18" charset="-78"/>
              <a:cs typeface="Traditional Arabic" pitchFamily="18" charset="-78"/>
            </a:endParaRPr>
          </a:p>
        </p:txBody>
      </p:sp>
      <p:sp>
        <p:nvSpPr>
          <p:cNvPr id="7" name="Forme libre 6"/>
          <p:cNvSpPr/>
          <p:nvPr/>
        </p:nvSpPr>
        <p:spPr>
          <a:xfrm>
            <a:off x="2514594" y="5257803"/>
            <a:ext cx="1711813" cy="1500505"/>
          </a:xfrm>
          <a:custGeom>
            <a:avLst/>
            <a:gdLst>
              <a:gd name="connsiteX0" fmla="*/ 0 w 1711813"/>
              <a:gd name="connsiteY0" fmla="*/ 0 h 1500505"/>
              <a:gd name="connsiteX1" fmla="*/ 1711813 w 1711813"/>
              <a:gd name="connsiteY1" fmla="*/ 0 h 1500505"/>
              <a:gd name="connsiteX2" fmla="*/ 1711813 w 1711813"/>
              <a:gd name="connsiteY2" fmla="*/ 1500505 h 1500505"/>
              <a:gd name="connsiteX3" fmla="*/ 0 w 1711813"/>
              <a:gd name="connsiteY3" fmla="*/ 1500505 h 1500505"/>
              <a:gd name="connsiteX4" fmla="*/ 0 w 1711813"/>
              <a:gd name="connsiteY4" fmla="*/ 0 h 15005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11813" h="1500505">
                <a:moveTo>
                  <a:pt x="0" y="0"/>
                </a:moveTo>
                <a:lnTo>
                  <a:pt x="1711813" y="0"/>
                </a:lnTo>
                <a:lnTo>
                  <a:pt x="1711813" y="1500505"/>
                </a:lnTo>
                <a:lnTo>
                  <a:pt x="0" y="1500505"/>
                </a:lnTo>
                <a:lnTo>
                  <a:pt x="0" y="0"/>
                </a:lnTo>
                <a:close/>
              </a:path>
            </a:pathLst>
          </a:custGeom>
        </p:spPr>
        <p:style>
          <a:lnRef idx="1">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68580" tIns="68580" rIns="68580" bIns="68580" numCol="1" spcCol="1270" anchor="t" anchorCtr="0">
            <a:noAutofit/>
          </a:bodyPr>
          <a:lstStyle/>
          <a:p>
            <a:pPr lvl="0" algn="ctr" defTabSz="800100" rtl="1">
              <a:lnSpc>
                <a:spcPct val="90000"/>
              </a:lnSpc>
              <a:spcBef>
                <a:spcPct val="0"/>
              </a:spcBef>
              <a:spcAft>
                <a:spcPct val="35000"/>
              </a:spcAft>
            </a:pPr>
            <a:r>
              <a:rPr lang="ar-DZ" sz="1800" b="1" kern="1200" dirty="0" smtClean="0">
                <a:latin typeface="Traditional Arabic" panose="02020603050405020304" pitchFamily="18" charset="-78"/>
                <a:cs typeface="Traditional Arabic" panose="02020603050405020304" pitchFamily="18" charset="-78"/>
              </a:rPr>
              <a:t>2 قرار </a:t>
            </a:r>
            <a:r>
              <a:rPr lang="ar-DZ" sz="1800" b="1" kern="1200" dirty="0" err="1" smtClean="0">
                <a:latin typeface="Traditional Arabic" panose="02020603050405020304" pitchFamily="18" charset="-78"/>
                <a:cs typeface="Traditional Arabic" panose="02020603050405020304" pitchFamily="18" charset="-78"/>
              </a:rPr>
              <a:t>إختيار</a:t>
            </a:r>
            <a:r>
              <a:rPr lang="ar-DZ" sz="1800" b="1" kern="1200" dirty="0" smtClean="0">
                <a:latin typeface="Traditional Arabic" panose="02020603050405020304" pitchFamily="18" charset="-78"/>
                <a:cs typeface="Traditional Arabic" panose="02020603050405020304" pitchFamily="18" charset="-78"/>
              </a:rPr>
              <a:t> الهيكل المالي الأمثل، بمعنى التنويع بين اموال المساهمين والديون المالية،</a:t>
            </a:r>
            <a:endParaRPr lang="en-US" sz="1800" b="1" kern="1200" dirty="0">
              <a:latin typeface="Traditional Arabic" panose="02020603050405020304" pitchFamily="18" charset="-78"/>
              <a:cs typeface="Traditional Arabic" panose="02020603050405020304" pitchFamily="18" charset="-78"/>
            </a:endParaRPr>
          </a:p>
        </p:txBody>
      </p:sp>
      <p:sp>
        <p:nvSpPr>
          <p:cNvPr id="8" name="Triangle isocèle 7"/>
          <p:cNvSpPr/>
          <p:nvPr/>
        </p:nvSpPr>
        <p:spPr>
          <a:xfrm>
            <a:off x="1783566" y="4649366"/>
            <a:ext cx="322983" cy="322983"/>
          </a:xfrm>
          <a:prstGeom prst="triangle">
            <a:avLst>
              <a:gd name="adj" fmla="val 100000"/>
            </a:avLst>
          </a:pr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6">
              <a:hueOff val="0"/>
              <a:satOff val="0"/>
              <a:lumOff val="0"/>
              <a:alphaOff val="0"/>
            </a:schemeClr>
          </a:lnRef>
          <a:fillRef idx="1">
            <a:schemeClr val="accent6">
              <a:hueOff val="0"/>
              <a:satOff val="0"/>
              <a:lumOff val="0"/>
              <a:alphaOff val="0"/>
            </a:schemeClr>
          </a:fillRef>
          <a:effectRef idx="2">
            <a:schemeClr val="accent6">
              <a:hueOff val="0"/>
              <a:satOff val="0"/>
              <a:lumOff val="0"/>
              <a:alphaOff val="0"/>
            </a:schemeClr>
          </a:effectRef>
          <a:fontRef idx="minor">
            <a:schemeClr val="lt1"/>
          </a:fontRef>
        </p:style>
      </p:sp>
      <p:sp>
        <p:nvSpPr>
          <p:cNvPr id="12" name="Forme libre 11"/>
          <p:cNvSpPr/>
          <p:nvPr/>
        </p:nvSpPr>
        <p:spPr>
          <a:xfrm>
            <a:off x="566106" y="5278483"/>
            <a:ext cx="1341599" cy="890894"/>
          </a:xfrm>
          <a:custGeom>
            <a:avLst/>
            <a:gdLst>
              <a:gd name="connsiteX0" fmla="*/ 0 w 1341599"/>
              <a:gd name="connsiteY0" fmla="*/ 0 h 890894"/>
              <a:gd name="connsiteX1" fmla="*/ 1341599 w 1341599"/>
              <a:gd name="connsiteY1" fmla="*/ 0 h 890894"/>
              <a:gd name="connsiteX2" fmla="*/ 1341599 w 1341599"/>
              <a:gd name="connsiteY2" fmla="*/ 890894 h 890894"/>
              <a:gd name="connsiteX3" fmla="*/ 0 w 1341599"/>
              <a:gd name="connsiteY3" fmla="*/ 890894 h 890894"/>
              <a:gd name="connsiteX4" fmla="*/ 0 w 1341599"/>
              <a:gd name="connsiteY4" fmla="*/ 0 h 8908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41599" h="890894">
                <a:moveTo>
                  <a:pt x="0" y="0"/>
                </a:moveTo>
                <a:lnTo>
                  <a:pt x="1341599" y="0"/>
                </a:lnTo>
                <a:lnTo>
                  <a:pt x="1341599" y="890894"/>
                </a:lnTo>
                <a:lnTo>
                  <a:pt x="0" y="890894"/>
                </a:lnTo>
                <a:lnTo>
                  <a:pt x="0" y="0"/>
                </a:lnTo>
                <a:close/>
              </a:path>
            </a:pathLst>
          </a:custGeom>
        </p:spPr>
        <p:style>
          <a:lnRef idx="1">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60960" tIns="60960" rIns="60960" bIns="60960" numCol="1" spcCol="1270" anchor="t" anchorCtr="0">
            <a:noAutofit/>
          </a:bodyPr>
          <a:lstStyle/>
          <a:p>
            <a:pPr lvl="0" algn="ctr" defTabSz="711200">
              <a:lnSpc>
                <a:spcPct val="90000"/>
              </a:lnSpc>
              <a:spcBef>
                <a:spcPct val="0"/>
              </a:spcBef>
              <a:spcAft>
                <a:spcPct val="35000"/>
              </a:spcAft>
            </a:pPr>
            <a:r>
              <a:rPr lang="ar-DZ" sz="1600" b="1" kern="1200" dirty="0" smtClean="0">
                <a:latin typeface="Traditional Arabic" panose="02020603050405020304" pitchFamily="18" charset="-78"/>
                <a:cs typeface="Traditional Arabic" panose="02020603050405020304" pitchFamily="18" charset="-78"/>
              </a:rPr>
              <a:t>3 قرار سياسة توزيع الارباح، بمعنى المفاضلة بين إعادة استثمار الارباح وبين توزيعها على المساهمين</a:t>
            </a:r>
            <a:endParaRPr lang="en-US" sz="1600" b="1" kern="1200" dirty="0">
              <a:latin typeface="Traditional Arabic" panose="02020603050405020304" pitchFamily="18" charset="-78"/>
              <a:cs typeface="Traditional Arabic" panose="02020603050405020304" pitchFamily="18" charset="-78"/>
            </a:endParaRPr>
          </a:p>
        </p:txBody>
      </p:sp>
      <p:sp>
        <p:nvSpPr>
          <p:cNvPr id="13" name="Triangle isocèle 12"/>
          <p:cNvSpPr/>
          <p:nvPr/>
        </p:nvSpPr>
        <p:spPr>
          <a:xfrm>
            <a:off x="3879160" y="4435614"/>
            <a:ext cx="322983" cy="322983"/>
          </a:xfrm>
          <a:prstGeom prst="triangle">
            <a:avLst>
              <a:gd name="adj" fmla="val 100000"/>
            </a:avLst>
          </a:pr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6">
              <a:hueOff val="0"/>
              <a:satOff val="0"/>
              <a:lumOff val="0"/>
              <a:alphaOff val="0"/>
            </a:schemeClr>
          </a:lnRef>
          <a:fillRef idx="1">
            <a:schemeClr val="accent6">
              <a:hueOff val="0"/>
              <a:satOff val="0"/>
              <a:lumOff val="0"/>
              <a:alphaOff val="0"/>
            </a:schemeClr>
          </a:fillRef>
          <a:effectRef idx="2">
            <a:schemeClr val="accent6">
              <a:hueOff val="0"/>
              <a:satOff val="0"/>
              <a:lumOff val="0"/>
              <a:alphaOff val="0"/>
            </a:schemeClr>
          </a:effectRef>
          <a:fontRef idx="minor">
            <a:schemeClr val="lt1"/>
          </a:fontRef>
        </p:style>
      </p:sp>
      <p:sp>
        <p:nvSpPr>
          <p:cNvPr id="15" name="Forme libre 14"/>
          <p:cNvSpPr/>
          <p:nvPr/>
        </p:nvSpPr>
        <p:spPr>
          <a:xfrm>
            <a:off x="4585924" y="4623177"/>
            <a:ext cx="1711813" cy="1500505"/>
          </a:xfrm>
          <a:custGeom>
            <a:avLst/>
            <a:gdLst>
              <a:gd name="connsiteX0" fmla="*/ 0 w 1711813"/>
              <a:gd name="connsiteY0" fmla="*/ 0 h 1500505"/>
              <a:gd name="connsiteX1" fmla="*/ 1711813 w 1711813"/>
              <a:gd name="connsiteY1" fmla="*/ 0 h 1500505"/>
              <a:gd name="connsiteX2" fmla="*/ 1711813 w 1711813"/>
              <a:gd name="connsiteY2" fmla="*/ 1500505 h 1500505"/>
              <a:gd name="connsiteX3" fmla="*/ 0 w 1711813"/>
              <a:gd name="connsiteY3" fmla="*/ 1500505 h 1500505"/>
              <a:gd name="connsiteX4" fmla="*/ 0 w 1711813"/>
              <a:gd name="connsiteY4" fmla="*/ 0 h 15005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11813" h="1500505">
                <a:moveTo>
                  <a:pt x="0" y="0"/>
                </a:moveTo>
                <a:lnTo>
                  <a:pt x="1711813" y="0"/>
                </a:lnTo>
                <a:lnTo>
                  <a:pt x="1711813" y="1500505"/>
                </a:lnTo>
                <a:lnTo>
                  <a:pt x="0" y="1500505"/>
                </a:lnTo>
                <a:lnTo>
                  <a:pt x="0" y="0"/>
                </a:lnTo>
                <a:close/>
              </a:path>
            </a:pathLst>
          </a:custGeom>
        </p:spPr>
        <p:style>
          <a:lnRef idx="1">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68580" tIns="68580" rIns="68580" bIns="68580" numCol="1" spcCol="1270" anchor="t" anchorCtr="0">
            <a:noAutofit/>
          </a:bodyPr>
          <a:lstStyle/>
          <a:p>
            <a:pPr lvl="0" algn="ctr" defTabSz="800100">
              <a:lnSpc>
                <a:spcPct val="90000"/>
              </a:lnSpc>
              <a:spcBef>
                <a:spcPct val="0"/>
              </a:spcBef>
              <a:spcAft>
                <a:spcPct val="35000"/>
              </a:spcAft>
            </a:pPr>
            <a:r>
              <a:rPr lang="ar-DZ" sz="1800" b="1" kern="1200" dirty="0" smtClean="0">
                <a:latin typeface="Traditional Arabic" panose="02020603050405020304" pitchFamily="18" charset="-78"/>
                <a:cs typeface="Traditional Arabic" panose="02020603050405020304" pitchFamily="18" charset="-78"/>
              </a:rPr>
              <a:t>1 قرار المفاضلة بين التمويل الداخلي والتمويل الخارجي.</a:t>
            </a:r>
            <a:endParaRPr lang="en-US" sz="1800" b="1" kern="1200" dirty="0">
              <a:latin typeface="Traditional Arabic" panose="02020603050405020304" pitchFamily="18" charset="-78"/>
              <a:cs typeface="Traditional Arabic" panose="02020603050405020304" pitchFamily="18" charset="-78"/>
            </a:endParaRPr>
          </a:p>
        </p:txBody>
      </p:sp>
      <p:grpSp>
        <p:nvGrpSpPr>
          <p:cNvPr id="17" name="Groupe 16"/>
          <p:cNvGrpSpPr/>
          <p:nvPr/>
        </p:nvGrpSpPr>
        <p:grpSpPr>
          <a:xfrm>
            <a:off x="206646" y="872716"/>
            <a:ext cx="8723072" cy="5434045"/>
            <a:chOff x="206646" y="872716"/>
            <a:chExt cx="8723072" cy="5434045"/>
          </a:xfrm>
        </p:grpSpPr>
        <p:sp>
          <p:nvSpPr>
            <p:cNvPr id="4" name="Rectangle à coins arrondis 3"/>
            <p:cNvSpPr/>
            <p:nvPr/>
          </p:nvSpPr>
          <p:spPr>
            <a:xfrm>
              <a:off x="6804248" y="872716"/>
              <a:ext cx="2125470" cy="504056"/>
            </a:xfrm>
            <a:prstGeom prst="wedgeRoundRectCallout">
              <a:avLst>
                <a:gd name="adj1" fmla="val -35676"/>
                <a:gd name="adj2" fmla="val 108356"/>
                <a:gd name="adj3" fmla="val 16667"/>
              </a:avLst>
            </a:prstGeom>
            <a:solidFill>
              <a:srgbClr val="FFC000"/>
            </a:solidFill>
            <a:scene3d>
              <a:camera prst="orthographicFront"/>
              <a:lightRig rig="threePt" dir="t"/>
            </a:scene3d>
            <a:sp3d>
              <a:bevelT w="165100" prst="coolSlant"/>
            </a:sp3d>
          </p:spPr>
          <p:style>
            <a:lnRef idx="1">
              <a:schemeClr val="accent3"/>
            </a:lnRef>
            <a:fillRef idx="3">
              <a:schemeClr val="accent3"/>
            </a:fillRef>
            <a:effectRef idx="2">
              <a:schemeClr val="accent3"/>
            </a:effectRef>
            <a:fontRef idx="minor">
              <a:schemeClr val="lt1"/>
            </a:fontRef>
          </p:style>
          <p:txBody>
            <a:bodyPr rtlCol="0" anchor="ctr"/>
            <a:lstStyle/>
            <a:p>
              <a:pPr algn="just" rtl="1"/>
              <a:r>
                <a:rPr lang="ar-DZ" sz="2800" b="1" dirty="0" smtClean="0">
                  <a:latin typeface="Traditional Arabic" panose="02020603050405020304" pitchFamily="18" charset="-78"/>
                  <a:cs typeface="Traditional Arabic" panose="02020603050405020304" pitchFamily="18" charset="-78"/>
                </a:rPr>
                <a:t>قرارات التمويل</a:t>
              </a:r>
              <a:endParaRPr lang="en-US" sz="2800" b="1" dirty="0">
                <a:latin typeface="Traditional Arabic" panose="02020603050405020304" pitchFamily="18" charset="-78"/>
                <a:cs typeface="Traditional Arabic" panose="02020603050405020304" pitchFamily="18" charset="-78"/>
              </a:endParaRPr>
            </a:p>
          </p:txBody>
        </p:sp>
        <p:sp>
          <p:nvSpPr>
            <p:cNvPr id="2" name="Rectangle à coins arrondis 1"/>
            <p:cNvSpPr/>
            <p:nvPr/>
          </p:nvSpPr>
          <p:spPr>
            <a:xfrm>
              <a:off x="1907704" y="1556792"/>
              <a:ext cx="5112568" cy="1440160"/>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lgn="just" rtl="1">
                <a:buFont typeface="Wingdings" panose="05000000000000000000" pitchFamily="2" charset="2"/>
                <a:buChar char="q"/>
              </a:pPr>
              <a:r>
                <a:rPr lang="ar-DZ" sz="2400" b="1" dirty="0">
                  <a:latin typeface="Traditional Arabic" panose="02020603050405020304" pitchFamily="18" charset="-78"/>
                  <a:cs typeface="Traditional Arabic" panose="02020603050405020304" pitchFamily="18" charset="-78"/>
                </a:rPr>
                <a:t>تحصيل الأموال اللازمة للمؤسسة بشروط مناسبة تتفق مع أهدافها.</a:t>
              </a:r>
              <a:endParaRPr lang="en-US" sz="2400" b="1" dirty="0">
                <a:latin typeface="Traditional Arabic" panose="02020603050405020304" pitchFamily="18" charset="-78"/>
                <a:cs typeface="Traditional Arabic" panose="02020603050405020304" pitchFamily="18" charset="-78"/>
              </a:endParaRPr>
            </a:p>
            <a:p>
              <a:pPr marL="342900" indent="-342900" algn="just" rtl="1">
                <a:buFont typeface="Wingdings" panose="05000000000000000000" pitchFamily="2" charset="2"/>
                <a:buChar char="q"/>
              </a:pPr>
              <a:r>
                <a:rPr lang="ar-DZ" sz="2400" b="1" dirty="0">
                  <a:latin typeface="Traditional Arabic" panose="02020603050405020304" pitchFamily="18" charset="-78"/>
                  <a:cs typeface="Traditional Arabic" panose="02020603050405020304" pitchFamily="18" charset="-78"/>
                </a:rPr>
                <a:t>"هو القرار الذي يتخذ قصد إمداد المؤسسة بالأموال في اوقات الحاجة إليها"</a:t>
              </a:r>
              <a:endParaRPr lang="en-US" sz="2400" b="1" dirty="0">
                <a:latin typeface="Traditional Arabic" panose="02020603050405020304" pitchFamily="18" charset="-78"/>
                <a:cs typeface="Traditional Arabic" panose="02020603050405020304" pitchFamily="18" charset="-78"/>
              </a:endParaRPr>
            </a:p>
          </p:txBody>
        </p:sp>
        <p:grpSp>
          <p:nvGrpSpPr>
            <p:cNvPr id="16" name="Groupe 15"/>
            <p:cNvGrpSpPr/>
            <p:nvPr/>
          </p:nvGrpSpPr>
          <p:grpSpPr>
            <a:xfrm>
              <a:off x="206646" y="4434952"/>
              <a:ext cx="6087292" cy="1871809"/>
              <a:chOff x="206646" y="4434952"/>
              <a:chExt cx="6087292" cy="1871809"/>
            </a:xfrm>
          </p:grpSpPr>
          <p:sp>
            <p:nvSpPr>
              <p:cNvPr id="5" name="Forme en L 4"/>
              <p:cNvSpPr/>
              <p:nvPr/>
            </p:nvSpPr>
            <p:spPr>
              <a:xfrm rot="5400000">
                <a:off x="584947" y="4788959"/>
                <a:ext cx="1139501" cy="1896104"/>
              </a:xfrm>
              <a:prstGeom prst="corner">
                <a:avLst>
                  <a:gd name="adj1" fmla="val 16120"/>
                  <a:gd name="adj2" fmla="val 16110"/>
                </a:avLst>
              </a:pr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6">
                  <a:hueOff val="0"/>
                  <a:satOff val="0"/>
                  <a:lumOff val="0"/>
                  <a:alphaOff val="0"/>
                </a:schemeClr>
              </a:lnRef>
              <a:fillRef idx="1">
                <a:schemeClr val="accent6">
                  <a:hueOff val="0"/>
                  <a:satOff val="0"/>
                  <a:lumOff val="0"/>
                  <a:alphaOff val="0"/>
                </a:schemeClr>
              </a:fillRef>
              <a:effectRef idx="2">
                <a:schemeClr val="accent6">
                  <a:hueOff val="0"/>
                  <a:satOff val="0"/>
                  <a:lumOff val="0"/>
                  <a:alphaOff val="0"/>
                </a:schemeClr>
              </a:effectRef>
              <a:fontRef idx="minor">
                <a:schemeClr val="lt1"/>
              </a:fontRef>
            </p:style>
          </p:sp>
          <p:sp>
            <p:nvSpPr>
              <p:cNvPr id="11" name="Forme en L 10"/>
              <p:cNvSpPr/>
              <p:nvPr/>
            </p:nvSpPr>
            <p:spPr>
              <a:xfrm rot="5400000">
                <a:off x="2680541" y="4575207"/>
                <a:ext cx="1139501" cy="1896104"/>
              </a:xfrm>
              <a:prstGeom prst="corner">
                <a:avLst>
                  <a:gd name="adj1" fmla="val 16120"/>
                  <a:gd name="adj2" fmla="val 16110"/>
                </a:avLst>
              </a:pr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6">
                  <a:hueOff val="0"/>
                  <a:satOff val="0"/>
                  <a:lumOff val="0"/>
                  <a:alphaOff val="0"/>
                </a:schemeClr>
              </a:lnRef>
              <a:fillRef idx="1">
                <a:schemeClr val="accent6">
                  <a:hueOff val="0"/>
                  <a:satOff val="0"/>
                  <a:lumOff val="0"/>
                  <a:alphaOff val="0"/>
                </a:schemeClr>
              </a:fillRef>
              <a:effectRef idx="2">
                <a:schemeClr val="accent6">
                  <a:hueOff val="0"/>
                  <a:satOff val="0"/>
                  <a:lumOff val="0"/>
                  <a:alphaOff val="0"/>
                </a:schemeClr>
              </a:effectRef>
              <a:fontRef idx="minor">
                <a:schemeClr val="lt1"/>
              </a:fontRef>
            </p:style>
          </p:sp>
          <p:sp>
            <p:nvSpPr>
              <p:cNvPr id="14" name="Forme en L 13"/>
              <p:cNvSpPr/>
              <p:nvPr/>
            </p:nvSpPr>
            <p:spPr>
              <a:xfrm rot="5400000">
                <a:off x="4776135" y="4056651"/>
                <a:ext cx="1139501" cy="1896104"/>
              </a:xfrm>
              <a:prstGeom prst="corner">
                <a:avLst>
                  <a:gd name="adj1" fmla="val 16120"/>
                  <a:gd name="adj2" fmla="val 16110"/>
                </a:avLst>
              </a:pr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6">
                  <a:hueOff val="0"/>
                  <a:satOff val="0"/>
                  <a:lumOff val="0"/>
                  <a:alphaOff val="0"/>
                </a:schemeClr>
              </a:lnRef>
              <a:fillRef idx="1">
                <a:schemeClr val="accent6">
                  <a:hueOff val="0"/>
                  <a:satOff val="0"/>
                  <a:lumOff val="0"/>
                  <a:alphaOff val="0"/>
                </a:schemeClr>
              </a:fillRef>
              <a:effectRef idx="2">
                <a:schemeClr val="accent6">
                  <a:hueOff val="0"/>
                  <a:satOff val="0"/>
                  <a:lumOff val="0"/>
                  <a:alphaOff val="0"/>
                </a:schemeClr>
              </a:effectRef>
              <a:fontRef idx="minor">
                <a:schemeClr val="lt1"/>
              </a:fontRef>
            </p:style>
          </p:sp>
        </p:grpSp>
        <p:sp>
          <p:nvSpPr>
            <p:cNvPr id="10" name="Demi-tour 9"/>
            <p:cNvSpPr/>
            <p:nvPr/>
          </p:nvSpPr>
          <p:spPr>
            <a:xfrm rot="5400000">
              <a:off x="5682629" y="3553000"/>
              <a:ext cx="3960440" cy="1272307"/>
            </a:xfrm>
            <a:prstGeom prst="uturnArrow">
              <a:avLst>
                <a:gd name="adj1" fmla="val 25000"/>
                <a:gd name="adj2" fmla="val 25000"/>
                <a:gd name="adj3" fmla="val 28108"/>
                <a:gd name="adj4" fmla="val 43750"/>
                <a:gd name="adj5" fmla="val 75000"/>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spTree>
    <p:extLst>
      <p:ext uri="{BB962C8B-B14F-4D97-AF65-F5344CB8AC3E}">
        <p14:creationId xmlns:p14="http://schemas.microsoft.com/office/powerpoint/2010/main" val="88284961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1"/>
          <p:cNvSpPr txBox="1">
            <a:spLocks/>
          </p:cNvSpPr>
          <p:nvPr/>
        </p:nvSpPr>
        <p:spPr>
          <a:xfrm>
            <a:off x="142844" y="69832"/>
            <a:ext cx="8786874" cy="715962"/>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fontScale="97500"/>
          </a:bodyPr>
          <a:lstStyle/>
          <a:p>
            <a:pPr lvl="0" algn="ctr">
              <a:spcBef>
                <a:spcPct val="0"/>
              </a:spcBef>
            </a:pPr>
            <a:r>
              <a:rPr lang="ar-DZ" sz="4000" dirty="0">
                <a:latin typeface="Traditional Arabic" pitchFamily="18" charset="-78"/>
                <a:cs typeface="Traditional Arabic" pitchFamily="18" charset="-78"/>
              </a:rPr>
              <a:t>القسم الثاني: وظائف المؤسسة</a:t>
            </a:r>
            <a:endParaRPr kumimoji="0" lang="en-US" sz="4000" b="1" i="0" u="none" strike="noStrike" kern="1200" cap="none" spc="0" normalizeH="0" baseline="0" noProof="0" dirty="0" smtClean="0">
              <a:ln>
                <a:noFill/>
              </a:ln>
              <a:solidFill>
                <a:schemeClr val="lt1"/>
              </a:solidFill>
              <a:effectLst/>
              <a:uLnTx/>
              <a:uFillTx/>
              <a:latin typeface="Traditional Arabic" pitchFamily="18" charset="-78"/>
              <a:cs typeface="Traditional Arabic" pitchFamily="18" charset="-78"/>
            </a:endParaRPr>
          </a:p>
        </p:txBody>
      </p:sp>
      <p:grpSp>
        <p:nvGrpSpPr>
          <p:cNvPr id="2" name="Groupe 1"/>
          <p:cNvGrpSpPr/>
          <p:nvPr/>
        </p:nvGrpSpPr>
        <p:grpSpPr>
          <a:xfrm>
            <a:off x="142844" y="785794"/>
            <a:ext cx="8924957" cy="5767406"/>
            <a:chOff x="142844" y="785794"/>
            <a:chExt cx="8924957" cy="5767406"/>
          </a:xfrm>
        </p:grpSpPr>
        <p:sp>
          <p:nvSpPr>
            <p:cNvPr id="3" name="Rectangle à coins arrondis 2"/>
            <p:cNvSpPr/>
            <p:nvPr/>
          </p:nvSpPr>
          <p:spPr>
            <a:xfrm>
              <a:off x="4536281" y="4318000"/>
              <a:ext cx="4531520" cy="2235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000" b="1" dirty="0" smtClean="0">
                  <a:latin typeface="Traditional Arabic" panose="02020603050405020304" pitchFamily="18" charset="-78"/>
                  <a:cs typeface="Traditional Arabic" panose="02020603050405020304" pitchFamily="18" charset="-78"/>
                </a:rPr>
                <a:t>المصادر الداخلية</a:t>
              </a:r>
              <a:r>
                <a:rPr lang="ar-DZ" sz="2000" dirty="0" smtClean="0">
                  <a:latin typeface="Traditional Arabic" panose="02020603050405020304" pitchFamily="18" charset="-78"/>
                  <a:cs typeface="Traditional Arabic" panose="02020603050405020304" pitchFamily="18" charset="-78"/>
                </a:rPr>
                <a:t>: وتكون </a:t>
              </a:r>
              <a:r>
                <a:rPr lang="ar-DZ" sz="2000" dirty="0">
                  <a:latin typeface="Traditional Arabic" panose="02020603050405020304" pitchFamily="18" charset="-78"/>
                  <a:cs typeface="Traditional Arabic" panose="02020603050405020304" pitchFamily="18" charset="-78"/>
                </a:rPr>
                <a:t>عن طريق التمويل الذاتي، باعتباره اهم مصدر للتمويل، وذلك لما له من مميزات ومحاسن، وهو مجموع التدفقات الخاصة بالأموال المتأتية من مختلف عمليات المؤسسة، باستثناء التمويل الخارجي، واعادة استخدامها أو توظيفها في المؤسسة. </a:t>
              </a:r>
              <a:endParaRPr lang="en-US" sz="2000" dirty="0">
                <a:latin typeface="Traditional Arabic" panose="02020603050405020304" pitchFamily="18" charset="-78"/>
                <a:cs typeface="Traditional Arabic" panose="02020603050405020304" pitchFamily="18" charset="-78"/>
              </a:endParaRPr>
            </a:p>
          </p:txBody>
        </p:sp>
        <p:graphicFrame>
          <p:nvGraphicFramePr>
            <p:cNvPr id="5" name="Diagramme 4"/>
            <p:cNvGraphicFramePr/>
            <p:nvPr>
              <p:extLst>
                <p:ext uri="{D42A27DB-BD31-4B8C-83A1-F6EECF244321}">
                  <p14:modId xmlns:p14="http://schemas.microsoft.com/office/powerpoint/2010/main" val="3388746145"/>
                </p:ext>
              </p:extLst>
            </p:nvPr>
          </p:nvGraphicFramePr>
          <p:xfrm>
            <a:off x="1371600" y="785794"/>
            <a:ext cx="6096000" cy="302420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Rectangle à coins arrondis 6"/>
            <p:cNvSpPr/>
            <p:nvPr/>
          </p:nvSpPr>
          <p:spPr>
            <a:xfrm>
              <a:off x="142844" y="4343400"/>
              <a:ext cx="4048156" cy="2209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000" b="1" dirty="0">
                  <a:latin typeface="Traditional Arabic" panose="02020603050405020304" pitchFamily="18" charset="-78"/>
                  <a:cs typeface="Traditional Arabic" panose="02020603050405020304" pitchFamily="18" charset="-78"/>
                </a:rPr>
                <a:t>المصادر الخارجية</a:t>
              </a:r>
              <a:r>
                <a:rPr lang="ar-DZ" sz="2000" dirty="0">
                  <a:latin typeface="Traditional Arabic" panose="02020603050405020304" pitchFamily="18" charset="-78"/>
                  <a:cs typeface="Traditional Arabic" panose="02020603050405020304" pitchFamily="18" charset="-78"/>
                </a:rPr>
                <a:t>: وهي جميع الاموال التي يمكن للمدير المالي ان يوفرها للمؤسسة خارج التمويل الذاتي باعتباره مصدر </a:t>
              </a:r>
              <a:r>
                <a:rPr lang="ar-DZ" sz="2000" dirty="0" smtClean="0">
                  <a:latin typeface="Traditional Arabic" panose="02020603050405020304" pitchFamily="18" charset="-78"/>
                  <a:cs typeface="Traditional Arabic" panose="02020603050405020304" pitchFamily="18" charset="-78"/>
                </a:rPr>
                <a:t>داخلي </a:t>
              </a:r>
              <a:r>
                <a:rPr lang="ar-DZ" sz="2000" dirty="0">
                  <a:latin typeface="Traditional Arabic" panose="02020603050405020304" pitchFamily="18" charset="-78"/>
                  <a:cs typeface="Traditional Arabic" panose="02020603050405020304" pitchFamily="18" charset="-78"/>
                </a:rPr>
                <a:t>وتتكون من العديد من الانواع،</a:t>
              </a:r>
              <a:endParaRPr lang="en-US" sz="2000" dirty="0">
                <a:latin typeface="Traditional Arabic" panose="02020603050405020304" pitchFamily="18" charset="-78"/>
                <a:cs typeface="Traditional Arabic" panose="02020603050405020304" pitchFamily="18" charset="-78"/>
              </a:endParaRPr>
            </a:p>
          </p:txBody>
        </p:sp>
      </p:grpSp>
    </p:spTree>
    <p:extLst>
      <p:ext uri="{BB962C8B-B14F-4D97-AF65-F5344CB8AC3E}">
        <p14:creationId xmlns:p14="http://schemas.microsoft.com/office/powerpoint/2010/main" val="406636814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1"/>
          <p:cNvSpPr txBox="1">
            <a:spLocks/>
          </p:cNvSpPr>
          <p:nvPr/>
        </p:nvSpPr>
        <p:spPr>
          <a:xfrm>
            <a:off x="142844" y="69832"/>
            <a:ext cx="8786874" cy="715962"/>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fontScale="97500"/>
          </a:bodyPr>
          <a:lstStyle/>
          <a:p>
            <a:pPr lvl="0" algn="ctr">
              <a:spcBef>
                <a:spcPct val="0"/>
              </a:spcBef>
            </a:pPr>
            <a:r>
              <a:rPr lang="ar-DZ" sz="4000" dirty="0">
                <a:latin typeface="Traditional Arabic" pitchFamily="18" charset="-78"/>
                <a:cs typeface="Traditional Arabic" pitchFamily="18" charset="-78"/>
              </a:rPr>
              <a:t>القسم الثاني: وظائف المؤسسة</a:t>
            </a:r>
            <a:endParaRPr kumimoji="0" lang="en-US" sz="4000" b="1" i="0" u="none" strike="noStrike" kern="1200" cap="none" spc="0" normalizeH="0" baseline="0" noProof="0" dirty="0" smtClean="0">
              <a:ln>
                <a:noFill/>
              </a:ln>
              <a:solidFill>
                <a:schemeClr val="lt1"/>
              </a:solidFill>
              <a:effectLst/>
              <a:uLnTx/>
              <a:uFillTx/>
              <a:latin typeface="Traditional Arabic" pitchFamily="18" charset="-78"/>
              <a:cs typeface="Traditional Arabic" pitchFamily="18" charset="-78"/>
            </a:endParaRPr>
          </a:p>
        </p:txBody>
      </p:sp>
      <p:sp>
        <p:nvSpPr>
          <p:cNvPr id="5" name="Forme libre 4"/>
          <p:cNvSpPr/>
          <p:nvPr/>
        </p:nvSpPr>
        <p:spPr>
          <a:xfrm>
            <a:off x="2543088" y="2912750"/>
            <a:ext cx="1600896" cy="765725"/>
          </a:xfrm>
          <a:custGeom>
            <a:avLst/>
            <a:gdLst/>
            <a:ahLst/>
            <a:cxnLst/>
            <a:rect l="0" t="0" r="0" b="0"/>
            <a:pathLst>
              <a:path>
                <a:moveTo>
                  <a:pt x="1600896" y="0"/>
                </a:moveTo>
                <a:lnTo>
                  <a:pt x="1600896" y="440049"/>
                </a:lnTo>
                <a:lnTo>
                  <a:pt x="0" y="440049"/>
                </a:lnTo>
                <a:lnTo>
                  <a:pt x="0" y="765725"/>
                </a:lnTo>
              </a:path>
            </a:pathLst>
          </a:custGeom>
          <a:noFill/>
          <a:scene3d>
            <a:camera prst="perspectiveRelaxed">
              <a:rot lat="19149996" lon="20104178" rev="1577324"/>
            </a:camera>
            <a:lightRig rig="soft" dir="t"/>
            <a:backdrop>
              <a:anchor x="0" y="0" z="-210000"/>
              <a:norm dx="0" dy="0" dz="914400"/>
              <a:up dx="0" dy="914400" dz="0"/>
            </a:backdrop>
          </a:scene3d>
          <a:sp3d z="-227350" prstMaterial="matte"/>
        </p:spPr>
        <p:style>
          <a:lnRef idx="2">
            <a:schemeClr val="accent5">
              <a:hueOff val="0"/>
              <a:satOff val="0"/>
              <a:lumOff val="0"/>
              <a:alphaOff val="0"/>
            </a:schemeClr>
          </a:lnRef>
          <a:fillRef idx="0">
            <a:scrgbClr r="0" g="0" b="0"/>
          </a:fillRef>
          <a:effectRef idx="0">
            <a:schemeClr val="accent4">
              <a:tint val="90000"/>
              <a:hueOff val="0"/>
              <a:satOff val="0"/>
              <a:lumOff val="0"/>
              <a:alphaOff val="0"/>
            </a:schemeClr>
          </a:effectRef>
          <a:fontRef idx="minor">
            <a:schemeClr val="tx1">
              <a:hueOff val="0"/>
              <a:satOff val="0"/>
              <a:lumOff val="0"/>
              <a:alphaOff val="0"/>
            </a:schemeClr>
          </a:fontRef>
        </p:style>
      </p:sp>
      <p:grpSp>
        <p:nvGrpSpPr>
          <p:cNvPr id="10" name="Groupe 9"/>
          <p:cNvGrpSpPr/>
          <p:nvPr/>
        </p:nvGrpSpPr>
        <p:grpSpPr>
          <a:xfrm>
            <a:off x="992253" y="1361914"/>
            <a:ext cx="6854693" cy="3867396"/>
            <a:chOff x="992253" y="1361914"/>
            <a:chExt cx="6854693" cy="3867396"/>
          </a:xfrm>
        </p:grpSpPr>
        <p:sp>
          <p:nvSpPr>
            <p:cNvPr id="3" name="Forme libre 2"/>
            <p:cNvSpPr/>
            <p:nvPr/>
          </p:nvSpPr>
          <p:spPr>
            <a:xfrm>
              <a:off x="4143985" y="2912750"/>
              <a:ext cx="2152125" cy="765725"/>
            </a:xfrm>
            <a:custGeom>
              <a:avLst/>
              <a:gdLst/>
              <a:ahLst/>
              <a:cxnLst/>
              <a:rect l="0" t="0" r="0" b="0"/>
              <a:pathLst>
                <a:path>
                  <a:moveTo>
                    <a:pt x="0" y="0"/>
                  </a:moveTo>
                  <a:lnTo>
                    <a:pt x="0" y="440049"/>
                  </a:lnTo>
                  <a:lnTo>
                    <a:pt x="2152125" y="440049"/>
                  </a:lnTo>
                  <a:lnTo>
                    <a:pt x="2152125" y="765725"/>
                  </a:lnTo>
                </a:path>
              </a:pathLst>
            </a:custGeom>
            <a:noFill/>
            <a:scene3d>
              <a:camera prst="perspectiveRelaxed">
                <a:rot lat="19149996" lon="20104178" rev="1577324"/>
              </a:camera>
              <a:lightRig rig="soft" dir="t"/>
              <a:backdrop>
                <a:anchor x="0" y="0" z="-210000"/>
                <a:norm dx="0" dy="0" dz="914400"/>
                <a:up dx="0" dy="914400" dz="0"/>
              </a:backdrop>
            </a:scene3d>
            <a:sp3d z="-227350" prstMaterial="matte"/>
          </p:spPr>
          <p:style>
            <a:lnRef idx="2">
              <a:schemeClr val="accent5">
                <a:hueOff val="0"/>
                <a:satOff val="0"/>
                <a:lumOff val="0"/>
                <a:alphaOff val="0"/>
              </a:schemeClr>
            </a:lnRef>
            <a:fillRef idx="0">
              <a:scrgbClr r="0" g="0" b="0"/>
            </a:fillRef>
            <a:effectRef idx="0">
              <a:schemeClr val="accent4">
                <a:tint val="90000"/>
                <a:hueOff val="0"/>
                <a:satOff val="0"/>
                <a:lumOff val="0"/>
                <a:alphaOff val="0"/>
              </a:schemeClr>
            </a:effectRef>
            <a:fontRef idx="minor">
              <a:schemeClr val="tx1">
                <a:hueOff val="0"/>
                <a:satOff val="0"/>
                <a:lumOff val="0"/>
                <a:alphaOff val="0"/>
              </a:schemeClr>
            </a:fontRef>
          </p:style>
        </p:sp>
        <p:sp>
          <p:nvSpPr>
            <p:cNvPr id="7" name="Forme libre 6"/>
            <p:cNvSpPr/>
            <p:nvPr/>
          </p:nvSpPr>
          <p:spPr>
            <a:xfrm>
              <a:off x="2593149" y="1361914"/>
              <a:ext cx="3101671" cy="1550835"/>
            </a:xfrm>
            <a:custGeom>
              <a:avLst/>
              <a:gdLst>
                <a:gd name="connsiteX0" fmla="*/ 0 w 3101671"/>
                <a:gd name="connsiteY0" fmla="*/ 0 h 1550835"/>
                <a:gd name="connsiteX1" fmla="*/ 3101671 w 3101671"/>
                <a:gd name="connsiteY1" fmla="*/ 0 h 1550835"/>
                <a:gd name="connsiteX2" fmla="*/ 3101671 w 3101671"/>
                <a:gd name="connsiteY2" fmla="*/ 1550835 h 1550835"/>
                <a:gd name="connsiteX3" fmla="*/ 0 w 3101671"/>
                <a:gd name="connsiteY3" fmla="*/ 1550835 h 1550835"/>
                <a:gd name="connsiteX4" fmla="*/ 0 w 3101671"/>
                <a:gd name="connsiteY4" fmla="*/ 0 h 155083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01671" h="1550835">
                  <a:moveTo>
                    <a:pt x="0" y="0"/>
                  </a:moveTo>
                  <a:lnTo>
                    <a:pt x="3101671" y="0"/>
                  </a:lnTo>
                  <a:lnTo>
                    <a:pt x="3101671" y="1550835"/>
                  </a:lnTo>
                  <a:lnTo>
                    <a:pt x="0" y="1550835"/>
                  </a:lnTo>
                  <a:lnTo>
                    <a:pt x="0" y="0"/>
                  </a:lnTo>
                  <a:close/>
                </a:path>
              </a:pathLst>
            </a:custGeom>
            <a:scene3d>
              <a:camera prst="perspectiveRelaxed">
                <a:rot lat="19149996" lon="20104178" rev="1577324"/>
              </a:camera>
              <a:lightRig rig="soft" dir="t"/>
              <a:backdrop>
                <a:anchor x="0" y="0" z="-210000"/>
                <a:norm dx="0" dy="0" dz="914400"/>
                <a:up dx="0" dy="914400" dz="0"/>
              </a:backdrop>
            </a:scene3d>
            <a:sp3d extrusionH="152250" prstMaterial="matte">
              <a:bevelT w="165100" prst="coolSlant"/>
            </a:sp3d>
          </p:spPr>
          <p:style>
            <a:lnRef idx="0">
              <a:schemeClr val="lt1">
                <a:hueOff val="0"/>
                <a:satOff val="0"/>
                <a:lumOff val="0"/>
                <a:alphaOff val="0"/>
              </a:schemeClr>
            </a:lnRef>
            <a:fillRef idx="1">
              <a:schemeClr val="accent3">
                <a:hueOff val="0"/>
                <a:satOff val="0"/>
                <a:lumOff val="0"/>
                <a:alphaOff val="0"/>
              </a:schemeClr>
            </a:fillRef>
            <a:effectRef idx="2">
              <a:schemeClr val="accent3">
                <a:hueOff val="0"/>
                <a:satOff val="0"/>
                <a:lumOff val="0"/>
                <a:alphaOff val="0"/>
              </a:schemeClr>
            </a:effectRef>
            <a:fontRef idx="minor">
              <a:schemeClr val="lt1"/>
            </a:fontRef>
          </p:style>
          <p:txBody>
            <a:bodyPr spcFirstLastPara="0" vert="horz" wrap="square" lIns="22860" tIns="22860" rIns="22860" bIns="22860" numCol="1" spcCol="1270" anchor="ctr" anchorCtr="0">
              <a:noAutofit/>
              <a:sp3d extrusionH="28000" prstMaterial="matte"/>
            </a:bodyPr>
            <a:lstStyle/>
            <a:p>
              <a:pPr lvl="0" algn="ctr" defTabSz="1600200">
                <a:lnSpc>
                  <a:spcPct val="90000"/>
                </a:lnSpc>
                <a:spcBef>
                  <a:spcPct val="0"/>
                </a:spcBef>
                <a:spcAft>
                  <a:spcPct val="35000"/>
                </a:spcAft>
              </a:pPr>
              <a:r>
                <a:rPr lang="ar-DZ" sz="3600" b="1" kern="1200" dirty="0" smtClean="0">
                  <a:latin typeface="Traditional Arabic" panose="02020603050405020304" pitchFamily="18" charset="-78"/>
                  <a:cs typeface="Traditional Arabic" panose="02020603050405020304" pitchFamily="18" charset="-78"/>
                </a:rPr>
                <a:t>المصادر الخارجية</a:t>
              </a:r>
              <a:endParaRPr lang="en-US" sz="3600" b="1" kern="1200" dirty="0">
                <a:latin typeface="Traditional Arabic" panose="02020603050405020304" pitchFamily="18" charset="-78"/>
                <a:cs typeface="Traditional Arabic" panose="02020603050405020304" pitchFamily="18" charset="-78"/>
              </a:endParaRPr>
            </a:p>
          </p:txBody>
        </p:sp>
        <p:sp>
          <p:nvSpPr>
            <p:cNvPr id="8" name="Forme libre 7"/>
            <p:cNvSpPr/>
            <p:nvPr/>
          </p:nvSpPr>
          <p:spPr>
            <a:xfrm>
              <a:off x="992253" y="3678475"/>
              <a:ext cx="3101671" cy="1550835"/>
            </a:xfrm>
            <a:custGeom>
              <a:avLst/>
              <a:gdLst>
                <a:gd name="connsiteX0" fmla="*/ 0 w 3101671"/>
                <a:gd name="connsiteY0" fmla="*/ 0 h 1550835"/>
                <a:gd name="connsiteX1" fmla="*/ 3101671 w 3101671"/>
                <a:gd name="connsiteY1" fmla="*/ 0 h 1550835"/>
                <a:gd name="connsiteX2" fmla="*/ 3101671 w 3101671"/>
                <a:gd name="connsiteY2" fmla="*/ 1550835 h 1550835"/>
                <a:gd name="connsiteX3" fmla="*/ 0 w 3101671"/>
                <a:gd name="connsiteY3" fmla="*/ 1550835 h 1550835"/>
                <a:gd name="connsiteX4" fmla="*/ 0 w 3101671"/>
                <a:gd name="connsiteY4" fmla="*/ 0 h 155083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01671" h="1550835">
                  <a:moveTo>
                    <a:pt x="0" y="0"/>
                  </a:moveTo>
                  <a:lnTo>
                    <a:pt x="3101671" y="0"/>
                  </a:lnTo>
                  <a:lnTo>
                    <a:pt x="3101671" y="1550835"/>
                  </a:lnTo>
                  <a:lnTo>
                    <a:pt x="0" y="1550835"/>
                  </a:lnTo>
                  <a:lnTo>
                    <a:pt x="0" y="0"/>
                  </a:lnTo>
                  <a:close/>
                </a:path>
              </a:pathLst>
            </a:custGeom>
            <a:scene3d>
              <a:camera prst="perspectiveRelaxed">
                <a:rot lat="19149996" lon="20104178" rev="1577324"/>
              </a:camera>
              <a:lightRig rig="soft" dir="t"/>
              <a:backdrop>
                <a:anchor x="0" y="0" z="-210000"/>
                <a:norm dx="0" dy="0" dz="914400"/>
                <a:up dx="0" dy="914400" dz="0"/>
              </a:backdrop>
            </a:scene3d>
            <a:sp3d extrusionH="152250" prstMaterial="matte">
              <a:bevelT w="165100" prst="coolSlant"/>
            </a:sp3d>
          </p:spPr>
          <p:style>
            <a:lnRef idx="0">
              <a:schemeClr val="lt1">
                <a:hueOff val="0"/>
                <a:satOff val="0"/>
                <a:lumOff val="0"/>
                <a:alphaOff val="0"/>
              </a:schemeClr>
            </a:lnRef>
            <a:fillRef idx="1">
              <a:schemeClr val="accent5">
                <a:hueOff val="0"/>
                <a:satOff val="0"/>
                <a:lumOff val="0"/>
                <a:alphaOff val="0"/>
              </a:schemeClr>
            </a:fillRef>
            <a:effectRef idx="2">
              <a:schemeClr val="accent5">
                <a:hueOff val="0"/>
                <a:satOff val="0"/>
                <a:lumOff val="0"/>
                <a:alphaOff val="0"/>
              </a:schemeClr>
            </a:effectRef>
            <a:fontRef idx="minor">
              <a:schemeClr val="lt1"/>
            </a:fontRef>
          </p:style>
          <p:txBody>
            <a:bodyPr spcFirstLastPara="0" vert="horz" wrap="square" lIns="17780" tIns="17780" rIns="17780" bIns="17780" numCol="1" spcCol="1270" anchor="ctr" anchorCtr="0">
              <a:noAutofit/>
              <a:sp3d extrusionH="28000" prstMaterial="matte"/>
            </a:bodyPr>
            <a:lstStyle/>
            <a:p>
              <a:pPr lvl="0" algn="ctr" defTabSz="1244600">
                <a:lnSpc>
                  <a:spcPct val="90000"/>
                </a:lnSpc>
                <a:spcBef>
                  <a:spcPct val="0"/>
                </a:spcBef>
                <a:spcAft>
                  <a:spcPct val="35000"/>
                </a:spcAft>
              </a:pPr>
              <a:r>
                <a:rPr lang="ar-DZ" sz="2800" b="1" kern="1200" dirty="0" smtClean="0">
                  <a:latin typeface="Traditional Arabic" panose="02020603050405020304" pitchFamily="18" charset="-78"/>
                  <a:cs typeface="Traditional Arabic" panose="02020603050405020304" pitchFamily="18" charset="-78"/>
                </a:rPr>
                <a:t>اللجوء الى الاقتراض أو الاستدانة</a:t>
              </a:r>
              <a:endParaRPr lang="en-US" sz="2800" b="1" kern="1200" dirty="0">
                <a:latin typeface="Traditional Arabic" panose="02020603050405020304" pitchFamily="18" charset="-78"/>
                <a:cs typeface="Traditional Arabic" panose="02020603050405020304" pitchFamily="18" charset="-78"/>
              </a:endParaRPr>
            </a:p>
          </p:txBody>
        </p:sp>
        <p:sp>
          <p:nvSpPr>
            <p:cNvPr id="9" name="Forme libre 8"/>
            <p:cNvSpPr/>
            <p:nvPr/>
          </p:nvSpPr>
          <p:spPr>
            <a:xfrm>
              <a:off x="4745275" y="3678475"/>
              <a:ext cx="3101671" cy="1550835"/>
            </a:xfrm>
            <a:custGeom>
              <a:avLst/>
              <a:gdLst>
                <a:gd name="connsiteX0" fmla="*/ 0 w 3101671"/>
                <a:gd name="connsiteY0" fmla="*/ 0 h 1550835"/>
                <a:gd name="connsiteX1" fmla="*/ 3101671 w 3101671"/>
                <a:gd name="connsiteY1" fmla="*/ 0 h 1550835"/>
                <a:gd name="connsiteX2" fmla="*/ 3101671 w 3101671"/>
                <a:gd name="connsiteY2" fmla="*/ 1550835 h 1550835"/>
                <a:gd name="connsiteX3" fmla="*/ 0 w 3101671"/>
                <a:gd name="connsiteY3" fmla="*/ 1550835 h 1550835"/>
                <a:gd name="connsiteX4" fmla="*/ 0 w 3101671"/>
                <a:gd name="connsiteY4" fmla="*/ 0 h 155083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01671" h="1550835">
                  <a:moveTo>
                    <a:pt x="0" y="0"/>
                  </a:moveTo>
                  <a:lnTo>
                    <a:pt x="3101671" y="0"/>
                  </a:lnTo>
                  <a:lnTo>
                    <a:pt x="3101671" y="1550835"/>
                  </a:lnTo>
                  <a:lnTo>
                    <a:pt x="0" y="1550835"/>
                  </a:lnTo>
                  <a:lnTo>
                    <a:pt x="0" y="0"/>
                  </a:lnTo>
                  <a:close/>
                </a:path>
              </a:pathLst>
            </a:custGeom>
            <a:scene3d>
              <a:camera prst="perspectiveRelaxed">
                <a:rot lat="19149996" lon="20104178" rev="1577324"/>
              </a:camera>
              <a:lightRig rig="soft" dir="t"/>
              <a:backdrop>
                <a:anchor x="0" y="0" z="-210000"/>
                <a:norm dx="0" dy="0" dz="914400"/>
                <a:up dx="0" dy="914400" dz="0"/>
              </a:backdrop>
            </a:scene3d>
            <a:sp3d extrusionH="152250" prstMaterial="matte">
              <a:bevelT w="165100" prst="coolSlant"/>
            </a:sp3d>
          </p:spPr>
          <p:style>
            <a:lnRef idx="0">
              <a:schemeClr val="lt1">
                <a:hueOff val="0"/>
                <a:satOff val="0"/>
                <a:lumOff val="0"/>
                <a:alphaOff val="0"/>
              </a:schemeClr>
            </a:lnRef>
            <a:fillRef idx="1">
              <a:schemeClr val="accent5">
                <a:hueOff val="0"/>
                <a:satOff val="0"/>
                <a:lumOff val="0"/>
                <a:alphaOff val="0"/>
              </a:schemeClr>
            </a:fillRef>
            <a:effectRef idx="2">
              <a:schemeClr val="accent5">
                <a:hueOff val="0"/>
                <a:satOff val="0"/>
                <a:lumOff val="0"/>
                <a:alphaOff val="0"/>
              </a:schemeClr>
            </a:effectRef>
            <a:fontRef idx="minor">
              <a:schemeClr val="lt1"/>
            </a:fontRef>
          </p:style>
          <p:txBody>
            <a:bodyPr spcFirstLastPara="0" vert="horz" wrap="square" lIns="20320" tIns="20320" rIns="20320" bIns="20320" numCol="1" spcCol="1270" anchor="ctr" anchorCtr="0">
              <a:noAutofit/>
              <a:sp3d extrusionH="28000" prstMaterial="matte"/>
            </a:bodyPr>
            <a:lstStyle/>
            <a:p>
              <a:pPr lvl="0" algn="ctr" defTabSz="1422400">
                <a:lnSpc>
                  <a:spcPct val="90000"/>
                </a:lnSpc>
                <a:spcBef>
                  <a:spcPct val="0"/>
                </a:spcBef>
                <a:spcAft>
                  <a:spcPct val="35000"/>
                </a:spcAft>
              </a:pPr>
              <a:r>
                <a:rPr lang="ar-DZ" sz="3200" b="1" kern="1200" dirty="0" smtClean="0">
                  <a:latin typeface="Traditional Arabic" panose="02020603050405020304" pitchFamily="18" charset="-78"/>
                  <a:cs typeface="Traditional Arabic" panose="02020603050405020304" pitchFamily="18" charset="-78"/>
                </a:rPr>
                <a:t>الرفع من رأس مال المؤسسة</a:t>
              </a:r>
              <a:endParaRPr lang="en-US" sz="3200" b="1" kern="1200" dirty="0">
                <a:latin typeface="Traditional Arabic" panose="02020603050405020304" pitchFamily="18" charset="-78"/>
                <a:cs typeface="Traditional Arabic" panose="02020603050405020304" pitchFamily="18" charset="-78"/>
              </a:endParaRPr>
            </a:p>
          </p:txBody>
        </p:sp>
      </p:grpSp>
    </p:spTree>
    <p:extLst>
      <p:ext uri="{BB962C8B-B14F-4D97-AF65-F5344CB8AC3E}">
        <p14:creationId xmlns:p14="http://schemas.microsoft.com/office/powerpoint/2010/main" val="418695854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1"/>
          <p:cNvSpPr txBox="1">
            <a:spLocks/>
          </p:cNvSpPr>
          <p:nvPr/>
        </p:nvSpPr>
        <p:spPr>
          <a:xfrm>
            <a:off x="142844" y="69832"/>
            <a:ext cx="8786874" cy="715962"/>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fontScale="97500"/>
          </a:bodyPr>
          <a:lstStyle/>
          <a:p>
            <a:pPr lvl="0" algn="ctr">
              <a:spcBef>
                <a:spcPct val="0"/>
              </a:spcBef>
            </a:pPr>
            <a:r>
              <a:rPr lang="ar-DZ" sz="4000" dirty="0">
                <a:latin typeface="Traditional Arabic" pitchFamily="18" charset="-78"/>
                <a:cs typeface="Traditional Arabic" pitchFamily="18" charset="-78"/>
              </a:rPr>
              <a:t>القسم الثاني: وظائف المؤسسة</a:t>
            </a:r>
            <a:endParaRPr kumimoji="0" lang="en-US" sz="4000" b="1" i="0" u="none" strike="noStrike" kern="1200" cap="none" spc="0" normalizeH="0" baseline="0" noProof="0" dirty="0" smtClean="0">
              <a:ln>
                <a:noFill/>
              </a:ln>
              <a:solidFill>
                <a:schemeClr val="lt1"/>
              </a:solidFill>
              <a:effectLst/>
              <a:uLnTx/>
              <a:uFillTx/>
              <a:latin typeface="Traditional Arabic" pitchFamily="18" charset="-78"/>
              <a:cs typeface="Traditional Arabic" pitchFamily="18" charset="-78"/>
            </a:endParaRPr>
          </a:p>
        </p:txBody>
      </p:sp>
      <p:grpSp>
        <p:nvGrpSpPr>
          <p:cNvPr id="12" name="Groupe 11"/>
          <p:cNvGrpSpPr/>
          <p:nvPr/>
        </p:nvGrpSpPr>
        <p:grpSpPr>
          <a:xfrm>
            <a:off x="1782487" y="1412775"/>
            <a:ext cx="5085586" cy="4048224"/>
            <a:chOff x="1782487" y="1412775"/>
            <a:chExt cx="5085586" cy="4048224"/>
          </a:xfrm>
        </p:grpSpPr>
        <p:sp>
          <p:nvSpPr>
            <p:cNvPr id="4" name="Forme libre 3"/>
            <p:cNvSpPr/>
            <p:nvPr/>
          </p:nvSpPr>
          <p:spPr>
            <a:xfrm>
              <a:off x="2551648" y="3436888"/>
              <a:ext cx="504570" cy="1006995"/>
            </a:xfrm>
            <a:custGeom>
              <a:avLst/>
              <a:gdLst>
                <a:gd name="connsiteX0" fmla="*/ 0 w 504570"/>
                <a:gd name="connsiteY0" fmla="*/ 0 h 1006995"/>
                <a:gd name="connsiteX1" fmla="*/ 252285 w 504570"/>
                <a:gd name="connsiteY1" fmla="*/ 0 h 1006995"/>
                <a:gd name="connsiteX2" fmla="*/ 252285 w 504570"/>
                <a:gd name="connsiteY2" fmla="*/ 1006995 h 1006995"/>
                <a:gd name="connsiteX3" fmla="*/ 504570 w 504570"/>
                <a:gd name="connsiteY3" fmla="*/ 1006995 h 1006995"/>
              </a:gdLst>
              <a:ahLst/>
              <a:cxnLst>
                <a:cxn ang="0">
                  <a:pos x="connsiteX0" y="connsiteY0"/>
                </a:cxn>
                <a:cxn ang="0">
                  <a:pos x="connsiteX1" y="connsiteY1"/>
                </a:cxn>
                <a:cxn ang="0">
                  <a:pos x="connsiteX2" y="connsiteY2"/>
                </a:cxn>
                <a:cxn ang="0">
                  <a:pos x="connsiteX3" y="connsiteY3"/>
                </a:cxn>
              </a:cxnLst>
              <a:rect l="l" t="t" r="r" b="b"/>
              <a:pathLst>
                <a:path w="504570" h="1006995">
                  <a:moveTo>
                    <a:pt x="0" y="0"/>
                  </a:moveTo>
                  <a:lnTo>
                    <a:pt x="252285" y="0"/>
                  </a:lnTo>
                  <a:lnTo>
                    <a:pt x="252285" y="1006995"/>
                  </a:lnTo>
                  <a:lnTo>
                    <a:pt x="504570" y="1006995"/>
                  </a:lnTo>
                </a:path>
              </a:pathLst>
            </a:custGeom>
            <a:noFill/>
            <a:scene3d>
              <a:camera prst="orthographicFront"/>
              <a:lightRig rig="threePt" dir="t">
                <a:rot lat="0" lon="0" rev="7500000"/>
              </a:lightRig>
            </a:scene3d>
            <a:sp3d z="-40000" prstMaterial="matte"/>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txBody>
            <a:bodyPr spcFirstLastPara="0" vert="horz" wrap="square" lIns="236827" tIns="475339" rIns="236827" bIns="475340" numCol="1" spcCol="1270" anchor="ctr" anchorCtr="0">
              <a:noAutofit/>
            </a:bodyPr>
            <a:lstStyle/>
            <a:p>
              <a:pPr lvl="0" algn="ctr" defTabSz="222250">
                <a:lnSpc>
                  <a:spcPct val="90000"/>
                </a:lnSpc>
                <a:spcBef>
                  <a:spcPct val="0"/>
                </a:spcBef>
                <a:spcAft>
                  <a:spcPct val="35000"/>
                </a:spcAft>
              </a:pPr>
              <a:endParaRPr lang="en-US" sz="500" kern="1200"/>
            </a:p>
          </p:txBody>
        </p:sp>
        <p:sp>
          <p:nvSpPr>
            <p:cNvPr id="5" name="Forme libre 4"/>
            <p:cNvSpPr/>
            <p:nvPr/>
          </p:nvSpPr>
          <p:spPr>
            <a:xfrm>
              <a:off x="2551648" y="3391168"/>
              <a:ext cx="504570" cy="91440"/>
            </a:xfrm>
            <a:custGeom>
              <a:avLst/>
              <a:gdLst>
                <a:gd name="connsiteX0" fmla="*/ 0 w 504570"/>
                <a:gd name="connsiteY0" fmla="*/ 45720 h 91440"/>
                <a:gd name="connsiteX1" fmla="*/ 252285 w 504570"/>
                <a:gd name="connsiteY1" fmla="*/ 45720 h 91440"/>
                <a:gd name="connsiteX2" fmla="*/ 252285 w 504570"/>
                <a:gd name="connsiteY2" fmla="*/ 91262 h 91440"/>
                <a:gd name="connsiteX3" fmla="*/ 504570 w 504570"/>
                <a:gd name="connsiteY3" fmla="*/ 91262 h 91440"/>
              </a:gdLst>
              <a:ahLst/>
              <a:cxnLst>
                <a:cxn ang="0">
                  <a:pos x="connsiteX0" y="connsiteY0"/>
                </a:cxn>
                <a:cxn ang="0">
                  <a:pos x="connsiteX1" y="connsiteY1"/>
                </a:cxn>
                <a:cxn ang="0">
                  <a:pos x="connsiteX2" y="connsiteY2"/>
                </a:cxn>
                <a:cxn ang="0">
                  <a:pos x="connsiteX3" y="connsiteY3"/>
                </a:cxn>
              </a:cxnLst>
              <a:rect l="l" t="t" r="r" b="b"/>
              <a:pathLst>
                <a:path w="504570" h="91440">
                  <a:moveTo>
                    <a:pt x="0" y="45720"/>
                  </a:moveTo>
                  <a:lnTo>
                    <a:pt x="252285" y="45720"/>
                  </a:lnTo>
                  <a:lnTo>
                    <a:pt x="252285" y="91262"/>
                  </a:lnTo>
                  <a:lnTo>
                    <a:pt x="504570" y="91262"/>
                  </a:lnTo>
                </a:path>
              </a:pathLst>
            </a:custGeom>
            <a:noFill/>
            <a:scene3d>
              <a:camera prst="orthographicFront"/>
              <a:lightRig rig="threePt" dir="t">
                <a:rot lat="0" lon="0" rev="7500000"/>
              </a:lightRig>
            </a:scene3d>
            <a:sp3d z="-40000" prstMaterial="matte"/>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txBody>
            <a:bodyPr spcFirstLastPara="0" vert="horz" wrap="square" lIns="252320" tIns="33054" rIns="252319" bIns="33055" numCol="1" spcCol="1270" anchor="ctr" anchorCtr="0">
              <a:noAutofit/>
            </a:bodyPr>
            <a:lstStyle/>
            <a:p>
              <a:pPr lvl="0" algn="ctr" defTabSz="222250">
                <a:lnSpc>
                  <a:spcPct val="90000"/>
                </a:lnSpc>
                <a:spcBef>
                  <a:spcPct val="0"/>
                </a:spcBef>
                <a:spcAft>
                  <a:spcPct val="35000"/>
                </a:spcAft>
              </a:pPr>
              <a:endParaRPr lang="en-US" sz="500" kern="1200"/>
            </a:p>
          </p:txBody>
        </p:sp>
        <p:sp>
          <p:nvSpPr>
            <p:cNvPr id="7" name="Forme libre 6"/>
            <p:cNvSpPr/>
            <p:nvPr/>
          </p:nvSpPr>
          <p:spPr>
            <a:xfrm>
              <a:off x="2551648" y="2475434"/>
              <a:ext cx="504570" cy="961453"/>
            </a:xfrm>
            <a:custGeom>
              <a:avLst/>
              <a:gdLst>
                <a:gd name="connsiteX0" fmla="*/ 0 w 504570"/>
                <a:gd name="connsiteY0" fmla="*/ 961453 h 961453"/>
                <a:gd name="connsiteX1" fmla="*/ 252285 w 504570"/>
                <a:gd name="connsiteY1" fmla="*/ 961453 h 961453"/>
                <a:gd name="connsiteX2" fmla="*/ 252285 w 504570"/>
                <a:gd name="connsiteY2" fmla="*/ 0 h 961453"/>
                <a:gd name="connsiteX3" fmla="*/ 504570 w 504570"/>
                <a:gd name="connsiteY3" fmla="*/ 0 h 961453"/>
              </a:gdLst>
              <a:ahLst/>
              <a:cxnLst>
                <a:cxn ang="0">
                  <a:pos x="connsiteX0" y="connsiteY0"/>
                </a:cxn>
                <a:cxn ang="0">
                  <a:pos x="connsiteX1" y="connsiteY1"/>
                </a:cxn>
                <a:cxn ang="0">
                  <a:pos x="connsiteX2" y="connsiteY2"/>
                </a:cxn>
                <a:cxn ang="0">
                  <a:pos x="connsiteX3" y="connsiteY3"/>
                </a:cxn>
              </a:cxnLst>
              <a:rect l="l" t="t" r="r" b="b"/>
              <a:pathLst>
                <a:path w="504570" h="961453">
                  <a:moveTo>
                    <a:pt x="0" y="961453"/>
                  </a:moveTo>
                  <a:lnTo>
                    <a:pt x="252285" y="961453"/>
                  </a:lnTo>
                  <a:lnTo>
                    <a:pt x="252285" y="0"/>
                  </a:lnTo>
                  <a:lnTo>
                    <a:pt x="504570" y="0"/>
                  </a:lnTo>
                </a:path>
              </a:pathLst>
            </a:custGeom>
            <a:noFill/>
            <a:scene3d>
              <a:camera prst="orthographicFront"/>
              <a:lightRig rig="threePt" dir="t">
                <a:rot lat="0" lon="0" rev="7500000"/>
              </a:lightRig>
            </a:scene3d>
            <a:sp3d z="-40000" prstMaterial="matte"/>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txBody>
            <a:bodyPr spcFirstLastPara="0" vert="horz" wrap="square" lIns="237840" tIns="453582" rIns="237840" bIns="453581" numCol="1" spcCol="1270" anchor="ctr" anchorCtr="0">
              <a:noAutofit/>
            </a:bodyPr>
            <a:lstStyle/>
            <a:p>
              <a:pPr lvl="0" algn="ctr" defTabSz="222250">
                <a:lnSpc>
                  <a:spcPct val="90000"/>
                </a:lnSpc>
                <a:spcBef>
                  <a:spcPct val="0"/>
                </a:spcBef>
                <a:spcAft>
                  <a:spcPct val="35000"/>
                </a:spcAft>
              </a:pPr>
              <a:endParaRPr lang="en-US" sz="500" kern="1200"/>
            </a:p>
          </p:txBody>
        </p:sp>
        <p:sp>
          <p:nvSpPr>
            <p:cNvPr id="8" name="Forme libre 7"/>
            <p:cNvSpPr/>
            <p:nvPr/>
          </p:nvSpPr>
          <p:spPr>
            <a:xfrm rot="16200000">
              <a:off x="142956" y="3052306"/>
              <a:ext cx="4048224" cy="769162"/>
            </a:xfrm>
            <a:custGeom>
              <a:avLst/>
              <a:gdLst>
                <a:gd name="connsiteX0" fmla="*/ 0 w 4048224"/>
                <a:gd name="connsiteY0" fmla="*/ 0 h 769162"/>
                <a:gd name="connsiteX1" fmla="*/ 4048224 w 4048224"/>
                <a:gd name="connsiteY1" fmla="*/ 0 h 769162"/>
                <a:gd name="connsiteX2" fmla="*/ 4048224 w 4048224"/>
                <a:gd name="connsiteY2" fmla="*/ 769162 h 769162"/>
                <a:gd name="connsiteX3" fmla="*/ 0 w 4048224"/>
                <a:gd name="connsiteY3" fmla="*/ 769162 h 769162"/>
                <a:gd name="connsiteX4" fmla="*/ 0 w 4048224"/>
                <a:gd name="connsiteY4" fmla="*/ 0 h 7691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48224" h="769162">
                  <a:moveTo>
                    <a:pt x="0" y="0"/>
                  </a:moveTo>
                  <a:lnTo>
                    <a:pt x="4048224" y="0"/>
                  </a:lnTo>
                  <a:lnTo>
                    <a:pt x="4048224" y="769162"/>
                  </a:lnTo>
                  <a:lnTo>
                    <a:pt x="0" y="769162"/>
                  </a:lnTo>
                  <a:lnTo>
                    <a:pt x="0" y="0"/>
                  </a:lnTo>
                  <a:close/>
                </a:path>
              </a:pathLst>
            </a:custGeom>
            <a:scene3d>
              <a:camera prst="orthographicFront"/>
              <a:lightRig rig="threePt" dir="t">
                <a:rot lat="0" lon="0" rev="7500000"/>
              </a:lightRig>
            </a:scene3d>
            <a:sp3d prstMaterial="plastic">
              <a:bevelT w="127000" h="25400" prst="relaxedInset"/>
            </a:sp3d>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txBody>
            <a:bodyPr spcFirstLastPara="0" vert="horz" wrap="square" lIns="22859" tIns="22860" rIns="22860" bIns="22860" numCol="1" spcCol="1270" anchor="ctr" anchorCtr="0">
              <a:noAutofit/>
            </a:bodyPr>
            <a:lstStyle/>
            <a:p>
              <a:pPr lvl="0" algn="ctr" defTabSz="1600200">
                <a:lnSpc>
                  <a:spcPct val="90000"/>
                </a:lnSpc>
                <a:spcBef>
                  <a:spcPct val="0"/>
                </a:spcBef>
                <a:spcAft>
                  <a:spcPct val="35000"/>
                </a:spcAft>
              </a:pPr>
              <a:r>
                <a:rPr lang="ar-DZ" sz="3600" b="1" kern="1200" dirty="0" smtClean="0">
                  <a:latin typeface="Traditional Arabic" panose="02020603050405020304" pitchFamily="18" charset="-78"/>
                  <a:cs typeface="Traditional Arabic" panose="02020603050405020304" pitchFamily="18" charset="-78"/>
                </a:rPr>
                <a:t>الرفع من رأسمال المؤسسة</a:t>
              </a:r>
              <a:endParaRPr lang="en-US" sz="3600" b="1" kern="1200" dirty="0">
                <a:latin typeface="Traditional Arabic" panose="02020603050405020304" pitchFamily="18" charset="-78"/>
                <a:cs typeface="Traditional Arabic" panose="02020603050405020304" pitchFamily="18" charset="-78"/>
              </a:endParaRPr>
            </a:p>
          </p:txBody>
        </p:sp>
        <p:sp>
          <p:nvSpPr>
            <p:cNvPr id="9" name="Forme libre 8"/>
            <p:cNvSpPr/>
            <p:nvPr/>
          </p:nvSpPr>
          <p:spPr>
            <a:xfrm>
              <a:off x="3056219" y="2045311"/>
              <a:ext cx="3811854" cy="860246"/>
            </a:xfrm>
            <a:custGeom>
              <a:avLst/>
              <a:gdLst>
                <a:gd name="connsiteX0" fmla="*/ 0 w 3811854"/>
                <a:gd name="connsiteY0" fmla="*/ 0 h 860246"/>
                <a:gd name="connsiteX1" fmla="*/ 3811854 w 3811854"/>
                <a:gd name="connsiteY1" fmla="*/ 0 h 860246"/>
                <a:gd name="connsiteX2" fmla="*/ 3811854 w 3811854"/>
                <a:gd name="connsiteY2" fmla="*/ 860246 h 860246"/>
                <a:gd name="connsiteX3" fmla="*/ 0 w 3811854"/>
                <a:gd name="connsiteY3" fmla="*/ 860246 h 860246"/>
                <a:gd name="connsiteX4" fmla="*/ 0 w 3811854"/>
                <a:gd name="connsiteY4" fmla="*/ 0 h 8602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11854" h="860246">
                  <a:moveTo>
                    <a:pt x="0" y="0"/>
                  </a:moveTo>
                  <a:lnTo>
                    <a:pt x="3811854" y="0"/>
                  </a:lnTo>
                  <a:lnTo>
                    <a:pt x="3811854" y="860246"/>
                  </a:lnTo>
                  <a:lnTo>
                    <a:pt x="0" y="860246"/>
                  </a:lnTo>
                  <a:lnTo>
                    <a:pt x="0" y="0"/>
                  </a:lnTo>
                  <a:close/>
                </a:path>
              </a:pathLst>
            </a:custGeom>
            <a:scene3d>
              <a:camera prst="orthographicFront"/>
              <a:lightRig rig="threePt" dir="t">
                <a:rot lat="0" lon="0" rev="7500000"/>
              </a:lightRig>
            </a:scene3d>
            <a:sp3d prstMaterial="plastic">
              <a:bevelT w="127000" h="25400" prst="relaxedInset"/>
            </a:sp3d>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ar-DZ" sz="2000" b="1" kern="1200" dirty="0" smtClean="0">
                  <a:latin typeface="Traditional Arabic" panose="02020603050405020304" pitchFamily="18" charset="-78"/>
                  <a:cs typeface="Traditional Arabic" panose="02020603050405020304" pitchFamily="18" charset="-78"/>
                </a:rPr>
                <a:t>الرفع النقدي لرأسمال المؤسسة</a:t>
              </a:r>
              <a:r>
                <a:rPr lang="ar-DZ" sz="2000" kern="1200" dirty="0" smtClean="0">
                  <a:latin typeface="Traditional Arabic" panose="02020603050405020304" pitchFamily="18" charset="-78"/>
                  <a:cs typeface="Traditional Arabic" panose="02020603050405020304" pitchFamily="18" charset="-78"/>
                </a:rPr>
                <a:t>: عن طريق طرح أسهم للاكتتاب</a:t>
              </a:r>
              <a:endParaRPr lang="en-US" sz="2000" kern="1200" dirty="0">
                <a:latin typeface="Traditional Arabic" panose="02020603050405020304" pitchFamily="18" charset="-78"/>
                <a:cs typeface="Traditional Arabic" panose="02020603050405020304" pitchFamily="18" charset="-78"/>
              </a:endParaRPr>
            </a:p>
          </p:txBody>
        </p:sp>
        <p:sp>
          <p:nvSpPr>
            <p:cNvPr id="10" name="Forme libre 9"/>
            <p:cNvSpPr/>
            <p:nvPr/>
          </p:nvSpPr>
          <p:spPr>
            <a:xfrm>
              <a:off x="3056219" y="3097848"/>
              <a:ext cx="3811854" cy="769162"/>
            </a:xfrm>
            <a:custGeom>
              <a:avLst/>
              <a:gdLst>
                <a:gd name="connsiteX0" fmla="*/ 0 w 3811854"/>
                <a:gd name="connsiteY0" fmla="*/ 0 h 769162"/>
                <a:gd name="connsiteX1" fmla="*/ 3811854 w 3811854"/>
                <a:gd name="connsiteY1" fmla="*/ 0 h 769162"/>
                <a:gd name="connsiteX2" fmla="*/ 3811854 w 3811854"/>
                <a:gd name="connsiteY2" fmla="*/ 769162 h 769162"/>
                <a:gd name="connsiteX3" fmla="*/ 0 w 3811854"/>
                <a:gd name="connsiteY3" fmla="*/ 769162 h 769162"/>
                <a:gd name="connsiteX4" fmla="*/ 0 w 3811854"/>
                <a:gd name="connsiteY4" fmla="*/ 0 h 7691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11854" h="769162">
                  <a:moveTo>
                    <a:pt x="0" y="0"/>
                  </a:moveTo>
                  <a:lnTo>
                    <a:pt x="3811854" y="0"/>
                  </a:lnTo>
                  <a:lnTo>
                    <a:pt x="3811854" y="769162"/>
                  </a:lnTo>
                  <a:lnTo>
                    <a:pt x="0" y="769162"/>
                  </a:lnTo>
                  <a:lnTo>
                    <a:pt x="0" y="0"/>
                  </a:lnTo>
                  <a:close/>
                </a:path>
              </a:pathLst>
            </a:custGeom>
            <a:scene3d>
              <a:camera prst="orthographicFront"/>
              <a:lightRig rig="threePt" dir="t">
                <a:rot lat="0" lon="0" rev="7500000"/>
              </a:lightRig>
            </a:scene3d>
            <a:sp3d prstMaterial="plastic">
              <a:bevelT w="127000" h="25400" prst="relaxedInset"/>
            </a:sp3d>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ar-DZ" sz="1800" b="1" kern="1200" dirty="0" smtClean="0">
                  <a:latin typeface="Traditional Arabic" panose="02020603050405020304" pitchFamily="18" charset="-78"/>
                  <a:cs typeface="Traditional Arabic" panose="02020603050405020304" pitchFamily="18" charset="-78"/>
                </a:rPr>
                <a:t>الرفع العيني لرأسمال المؤسسة: </a:t>
              </a:r>
              <a:r>
                <a:rPr lang="ar-DZ" sz="1800" b="0" kern="1200" dirty="0" smtClean="0">
                  <a:latin typeface="Traditional Arabic" panose="02020603050405020304" pitchFamily="18" charset="-78"/>
                  <a:cs typeface="Traditional Arabic" panose="02020603050405020304" pitchFamily="18" charset="-78"/>
                </a:rPr>
                <a:t>يتم بشراء الاصول الثابتة والمخزونات وغيرها </a:t>
              </a:r>
              <a:endParaRPr lang="en-US" sz="1800" b="0" kern="1200" dirty="0">
                <a:latin typeface="Traditional Arabic" panose="02020603050405020304" pitchFamily="18" charset="-78"/>
                <a:cs typeface="Traditional Arabic" panose="02020603050405020304" pitchFamily="18" charset="-78"/>
              </a:endParaRPr>
            </a:p>
          </p:txBody>
        </p:sp>
        <p:sp>
          <p:nvSpPr>
            <p:cNvPr id="11" name="Forme libre 10"/>
            <p:cNvSpPr/>
            <p:nvPr/>
          </p:nvSpPr>
          <p:spPr>
            <a:xfrm>
              <a:off x="3056219" y="4059302"/>
              <a:ext cx="3811854" cy="769162"/>
            </a:xfrm>
            <a:custGeom>
              <a:avLst/>
              <a:gdLst>
                <a:gd name="connsiteX0" fmla="*/ 0 w 3811854"/>
                <a:gd name="connsiteY0" fmla="*/ 0 h 769162"/>
                <a:gd name="connsiteX1" fmla="*/ 3811854 w 3811854"/>
                <a:gd name="connsiteY1" fmla="*/ 0 h 769162"/>
                <a:gd name="connsiteX2" fmla="*/ 3811854 w 3811854"/>
                <a:gd name="connsiteY2" fmla="*/ 769162 h 769162"/>
                <a:gd name="connsiteX3" fmla="*/ 0 w 3811854"/>
                <a:gd name="connsiteY3" fmla="*/ 769162 h 769162"/>
                <a:gd name="connsiteX4" fmla="*/ 0 w 3811854"/>
                <a:gd name="connsiteY4" fmla="*/ 0 h 7691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11854" h="769162">
                  <a:moveTo>
                    <a:pt x="0" y="0"/>
                  </a:moveTo>
                  <a:lnTo>
                    <a:pt x="3811854" y="0"/>
                  </a:lnTo>
                  <a:lnTo>
                    <a:pt x="3811854" y="769162"/>
                  </a:lnTo>
                  <a:lnTo>
                    <a:pt x="0" y="769162"/>
                  </a:lnTo>
                  <a:lnTo>
                    <a:pt x="0" y="0"/>
                  </a:lnTo>
                  <a:close/>
                </a:path>
              </a:pathLst>
            </a:custGeom>
            <a:scene3d>
              <a:camera prst="orthographicFront"/>
              <a:lightRig rig="threePt" dir="t">
                <a:rot lat="0" lon="0" rev="7500000"/>
              </a:lightRig>
            </a:scene3d>
            <a:sp3d prstMaterial="plastic">
              <a:bevelT w="127000" h="25400" prst="relaxedInset"/>
            </a:sp3d>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ar-DZ" sz="2000" b="1" kern="1200" dirty="0" smtClean="0">
                  <a:latin typeface="Traditional Arabic" panose="02020603050405020304" pitchFamily="18" charset="-78"/>
                  <a:cs typeface="Traditional Arabic" panose="02020603050405020304" pitchFamily="18" charset="-78"/>
                </a:rPr>
                <a:t>الرفع من الرأسمال عن طريق تحويل الديون</a:t>
              </a:r>
              <a:r>
                <a:rPr lang="ar-DZ" sz="2000" kern="1200" dirty="0" smtClean="0">
                  <a:latin typeface="Traditional Arabic" panose="02020603050405020304" pitchFamily="18" charset="-78"/>
                  <a:cs typeface="Traditional Arabic" panose="02020603050405020304" pitchFamily="18" charset="-78"/>
                </a:rPr>
                <a:t>: اي تحويل الديون الى اسهم  </a:t>
              </a:r>
              <a:endParaRPr lang="en-US" sz="2000" kern="1200" dirty="0">
                <a:latin typeface="Traditional Arabic" panose="02020603050405020304" pitchFamily="18" charset="-78"/>
                <a:cs typeface="Traditional Arabic" panose="02020603050405020304" pitchFamily="18" charset="-78"/>
              </a:endParaRPr>
            </a:p>
          </p:txBody>
        </p:sp>
      </p:grpSp>
    </p:spTree>
    <p:extLst>
      <p:ext uri="{BB962C8B-B14F-4D97-AF65-F5344CB8AC3E}">
        <p14:creationId xmlns:p14="http://schemas.microsoft.com/office/powerpoint/2010/main" val="373879565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1"/>
          <p:cNvSpPr txBox="1">
            <a:spLocks/>
          </p:cNvSpPr>
          <p:nvPr/>
        </p:nvSpPr>
        <p:spPr>
          <a:xfrm>
            <a:off x="142844" y="69832"/>
            <a:ext cx="8786874" cy="715962"/>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fontScale="97500"/>
          </a:bodyPr>
          <a:lstStyle/>
          <a:p>
            <a:pPr lvl="0" algn="ctr">
              <a:spcBef>
                <a:spcPct val="0"/>
              </a:spcBef>
            </a:pPr>
            <a:r>
              <a:rPr lang="ar-DZ" sz="4000" dirty="0">
                <a:latin typeface="Traditional Arabic" pitchFamily="18" charset="-78"/>
                <a:cs typeface="Traditional Arabic" pitchFamily="18" charset="-78"/>
              </a:rPr>
              <a:t>القسم الثاني: وظائف المؤسسة</a:t>
            </a:r>
            <a:endParaRPr kumimoji="0" lang="en-US" sz="4000" b="1" i="0" u="none" strike="noStrike" kern="1200" cap="none" spc="0" normalizeH="0" baseline="0" noProof="0" dirty="0" smtClean="0">
              <a:ln>
                <a:noFill/>
              </a:ln>
              <a:solidFill>
                <a:schemeClr val="lt1"/>
              </a:solidFill>
              <a:effectLst/>
              <a:uLnTx/>
              <a:uFillTx/>
              <a:latin typeface="Traditional Arabic" pitchFamily="18" charset="-78"/>
              <a:cs typeface="Traditional Arabic" pitchFamily="18" charset="-78"/>
            </a:endParaRPr>
          </a:p>
        </p:txBody>
      </p:sp>
      <p:cxnSp>
        <p:nvCxnSpPr>
          <p:cNvPr id="13" name="Connecteur droit avec flèche 12"/>
          <p:cNvCxnSpPr/>
          <p:nvPr/>
        </p:nvCxnSpPr>
        <p:spPr>
          <a:xfrm>
            <a:off x="8686800" y="2286000"/>
            <a:ext cx="0" cy="685800"/>
          </a:xfrm>
          <a:prstGeom prst="straightConnector1">
            <a:avLst/>
          </a:prstGeom>
          <a:ln>
            <a:solidFill>
              <a:schemeClr val="tx1"/>
            </a:solidFill>
            <a:tailEnd type="arrow"/>
          </a:ln>
          <a:scene3d>
            <a:camera prst="orthographicFront"/>
            <a:lightRig rig="threePt" dir="t"/>
          </a:scene3d>
          <a:sp3d>
            <a:bevelT w="139700" h="139700" prst="divot"/>
          </a:sp3d>
        </p:spPr>
        <p:style>
          <a:lnRef idx="1">
            <a:schemeClr val="dk1"/>
          </a:lnRef>
          <a:fillRef idx="2">
            <a:schemeClr val="dk1"/>
          </a:fillRef>
          <a:effectRef idx="1">
            <a:schemeClr val="dk1"/>
          </a:effectRef>
          <a:fontRef idx="minor">
            <a:schemeClr val="dk1"/>
          </a:fontRef>
        </p:style>
      </p:cxnSp>
      <p:cxnSp>
        <p:nvCxnSpPr>
          <p:cNvPr id="15" name="Connecteur droit avec flèche 14"/>
          <p:cNvCxnSpPr/>
          <p:nvPr/>
        </p:nvCxnSpPr>
        <p:spPr>
          <a:xfrm>
            <a:off x="7391400" y="2286000"/>
            <a:ext cx="0" cy="685800"/>
          </a:xfrm>
          <a:prstGeom prst="straightConnector1">
            <a:avLst/>
          </a:prstGeom>
          <a:ln>
            <a:solidFill>
              <a:schemeClr val="tx1"/>
            </a:solidFill>
            <a:tailEnd type="arrow"/>
          </a:ln>
          <a:scene3d>
            <a:camera prst="orthographicFront"/>
            <a:lightRig rig="threePt" dir="t"/>
          </a:scene3d>
          <a:sp3d>
            <a:bevelT w="139700" h="139700" prst="divot"/>
          </a:sp3d>
        </p:spPr>
        <p:style>
          <a:lnRef idx="1">
            <a:schemeClr val="dk1"/>
          </a:lnRef>
          <a:fillRef idx="2">
            <a:schemeClr val="dk1"/>
          </a:fillRef>
          <a:effectRef idx="1">
            <a:schemeClr val="dk1"/>
          </a:effectRef>
          <a:fontRef idx="minor">
            <a:schemeClr val="dk1"/>
          </a:fontRef>
        </p:style>
      </p:cxnSp>
      <p:cxnSp>
        <p:nvCxnSpPr>
          <p:cNvPr id="16" name="Connecteur droit avec flèche 15"/>
          <p:cNvCxnSpPr>
            <a:endCxn id="25" idx="0"/>
          </p:cNvCxnSpPr>
          <p:nvPr/>
        </p:nvCxnSpPr>
        <p:spPr>
          <a:xfrm>
            <a:off x="6096000" y="2286000"/>
            <a:ext cx="0" cy="698500"/>
          </a:xfrm>
          <a:prstGeom prst="straightConnector1">
            <a:avLst/>
          </a:prstGeom>
          <a:ln>
            <a:solidFill>
              <a:schemeClr val="tx1"/>
            </a:solidFill>
            <a:tailEnd type="arrow"/>
          </a:ln>
          <a:scene3d>
            <a:camera prst="orthographicFront"/>
            <a:lightRig rig="threePt" dir="t"/>
          </a:scene3d>
          <a:sp3d>
            <a:bevelT w="139700" h="139700" prst="divot"/>
          </a:sp3d>
        </p:spPr>
        <p:style>
          <a:lnRef idx="1">
            <a:schemeClr val="dk1"/>
          </a:lnRef>
          <a:fillRef idx="2">
            <a:schemeClr val="dk1"/>
          </a:fillRef>
          <a:effectRef idx="1">
            <a:schemeClr val="dk1"/>
          </a:effectRef>
          <a:fontRef idx="minor">
            <a:schemeClr val="dk1"/>
          </a:fontRef>
        </p:style>
      </p:cxnSp>
      <p:cxnSp>
        <p:nvCxnSpPr>
          <p:cNvPr id="17" name="Connecteur droit avec flèche 16"/>
          <p:cNvCxnSpPr>
            <a:endCxn id="26" idx="0"/>
          </p:cNvCxnSpPr>
          <p:nvPr/>
        </p:nvCxnSpPr>
        <p:spPr>
          <a:xfrm>
            <a:off x="4724400" y="2286000"/>
            <a:ext cx="0" cy="685800"/>
          </a:xfrm>
          <a:prstGeom prst="straightConnector1">
            <a:avLst/>
          </a:prstGeom>
          <a:ln>
            <a:solidFill>
              <a:schemeClr val="tx1"/>
            </a:solidFill>
            <a:tailEnd type="arrow"/>
          </a:ln>
          <a:scene3d>
            <a:camera prst="orthographicFront"/>
            <a:lightRig rig="threePt" dir="t"/>
          </a:scene3d>
          <a:sp3d>
            <a:bevelT w="139700" h="139700" prst="divot"/>
          </a:sp3d>
        </p:spPr>
        <p:style>
          <a:lnRef idx="1">
            <a:schemeClr val="dk1"/>
          </a:lnRef>
          <a:fillRef idx="2">
            <a:schemeClr val="dk1"/>
          </a:fillRef>
          <a:effectRef idx="1">
            <a:schemeClr val="dk1"/>
          </a:effectRef>
          <a:fontRef idx="minor">
            <a:schemeClr val="dk1"/>
          </a:fontRef>
        </p:style>
      </p:cxnSp>
      <p:cxnSp>
        <p:nvCxnSpPr>
          <p:cNvPr id="18" name="Connecteur droit avec flèche 17"/>
          <p:cNvCxnSpPr>
            <a:endCxn id="27" idx="0"/>
          </p:cNvCxnSpPr>
          <p:nvPr/>
        </p:nvCxnSpPr>
        <p:spPr>
          <a:xfrm>
            <a:off x="3352800" y="2286000"/>
            <a:ext cx="0" cy="685800"/>
          </a:xfrm>
          <a:prstGeom prst="straightConnector1">
            <a:avLst/>
          </a:prstGeom>
          <a:ln>
            <a:solidFill>
              <a:schemeClr val="tx1"/>
            </a:solidFill>
            <a:tailEnd type="arrow"/>
          </a:ln>
          <a:scene3d>
            <a:camera prst="orthographicFront"/>
            <a:lightRig rig="threePt" dir="t"/>
          </a:scene3d>
          <a:sp3d>
            <a:bevelT w="139700" h="139700" prst="divot"/>
          </a:sp3d>
        </p:spPr>
        <p:style>
          <a:lnRef idx="1">
            <a:schemeClr val="dk1"/>
          </a:lnRef>
          <a:fillRef idx="2">
            <a:schemeClr val="dk1"/>
          </a:fillRef>
          <a:effectRef idx="1">
            <a:schemeClr val="dk1"/>
          </a:effectRef>
          <a:fontRef idx="minor">
            <a:schemeClr val="dk1"/>
          </a:fontRef>
        </p:style>
      </p:cxnSp>
      <p:cxnSp>
        <p:nvCxnSpPr>
          <p:cNvPr id="19" name="Connecteur droit avec flèche 18"/>
          <p:cNvCxnSpPr>
            <a:endCxn id="28" idx="0"/>
          </p:cNvCxnSpPr>
          <p:nvPr/>
        </p:nvCxnSpPr>
        <p:spPr>
          <a:xfrm>
            <a:off x="1981200" y="2286000"/>
            <a:ext cx="0" cy="711200"/>
          </a:xfrm>
          <a:prstGeom prst="straightConnector1">
            <a:avLst/>
          </a:prstGeom>
          <a:ln>
            <a:solidFill>
              <a:schemeClr val="tx1"/>
            </a:solidFill>
            <a:tailEnd type="arrow"/>
          </a:ln>
          <a:scene3d>
            <a:camera prst="orthographicFront"/>
            <a:lightRig rig="threePt" dir="t"/>
          </a:scene3d>
          <a:sp3d>
            <a:bevelT w="139700" h="139700" prst="divot"/>
          </a:sp3d>
        </p:spPr>
        <p:style>
          <a:lnRef idx="1">
            <a:schemeClr val="dk1"/>
          </a:lnRef>
          <a:fillRef idx="2">
            <a:schemeClr val="dk1"/>
          </a:fillRef>
          <a:effectRef idx="1">
            <a:schemeClr val="dk1"/>
          </a:effectRef>
          <a:fontRef idx="minor">
            <a:schemeClr val="dk1"/>
          </a:fontRef>
        </p:style>
      </p:cxnSp>
      <p:cxnSp>
        <p:nvCxnSpPr>
          <p:cNvPr id="20" name="Connecteur droit avec flèche 19"/>
          <p:cNvCxnSpPr>
            <a:endCxn id="29" idx="0"/>
          </p:cNvCxnSpPr>
          <p:nvPr/>
        </p:nvCxnSpPr>
        <p:spPr>
          <a:xfrm>
            <a:off x="533400" y="2286000"/>
            <a:ext cx="0" cy="685800"/>
          </a:xfrm>
          <a:prstGeom prst="straightConnector1">
            <a:avLst/>
          </a:prstGeom>
          <a:ln>
            <a:solidFill>
              <a:schemeClr val="tx1"/>
            </a:solidFill>
            <a:tailEnd type="arrow"/>
          </a:ln>
          <a:scene3d>
            <a:camera prst="orthographicFront"/>
            <a:lightRig rig="threePt" dir="t"/>
          </a:scene3d>
          <a:sp3d>
            <a:bevelT w="139700" h="139700" prst="divot"/>
          </a:sp3d>
        </p:spPr>
        <p:style>
          <a:lnRef idx="1">
            <a:schemeClr val="dk1"/>
          </a:lnRef>
          <a:fillRef idx="2">
            <a:schemeClr val="dk1"/>
          </a:fillRef>
          <a:effectRef idx="1">
            <a:schemeClr val="dk1"/>
          </a:effectRef>
          <a:fontRef idx="minor">
            <a:schemeClr val="dk1"/>
          </a:fontRef>
        </p:style>
      </p:cxnSp>
      <p:grpSp>
        <p:nvGrpSpPr>
          <p:cNvPr id="2" name="Groupe 1"/>
          <p:cNvGrpSpPr/>
          <p:nvPr/>
        </p:nvGrpSpPr>
        <p:grpSpPr>
          <a:xfrm>
            <a:off x="-76200" y="990600"/>
            <a:ext cx="9448800" cy="4292600"/>
            <a:chOff x="-76200" y="990600"/>
            <a:chExt cx="9448800" cy="4292600"/>
          </a:xfrm>
        </p:grpSpPr>
        <p:sp>
          <p:nvSpPr>
            <p:cNvPr id="4" name="Rectangle à coins arrondis 3"/>
            <p:cNvSpPr/>
            <p:nvPr/>
          </p:nvSpPr>
          <p:spPr>
            <a:xfrm>
              <a:off x="3657600" y="990600"/>
              <a:ext cx="2133600" cy="685800"/>
            </a:xfrm>
            <a:prstGeom prst="roundRect">
              <a:avLst/>
            </a:prstGeom>
            <a:ln>
              <a:solidFill>
                <a:schemeClr val="tx1"/>
              </a:solidFill>
            </a:ln>
            <a:scene3d>
              <a:camera prst="orthographicFront"/>
              <a:lightRig rig="threePt" dir="t"/>
            </a:scene3d>
            <a:sp3d>
              <a:bevelT w="139700" h="139700" prst="divot"/>
            </a:sp3d>
          </p:spPr>
          <p:style>
            <a:lnRef idx="1">
              <a:schemeClr val="dk1"/>
            </a:lnRef>
            <a:fillRef idx="2">
              <a:schemeClr val="dk1"/>
            </a:fillRef>
            <a:effectRef idx="1">
              <a:schemeClr val="dk1"/>
            </a:effectRef>
            <a:fontRef idx="minor">
              <a:schemeClr val="dk1"/>
            </a:fontRef>
          </p:style>
          <p:txBody>
            <a:bodyPr rtlCol="0" anchor="ctr"/>
            <a:lstStyle/>
            <a:p>
              <a:pPr algn="ctr"/>
              <a:r>
                <a:rPr lang="ar-DZ" b="1" dirty="0" smtClean="0">
                  <a:ln w="17780" cmpd="sng">
                    <a:solidFill>
                      <a:schemeClr val="tx2"/>
                    </a:solidFill>
                    <a:prstDash val="solid"/>
                    <a:miter lim="800000"/>
                  </a:ln>
                  <a:solidFill>
                    <a:schemeClr val="tx1"/>
                  </a:solidFill>
                  <a:effectLst>
                    <a:outerShdw blurRad="50800" algn="tl" rotWithShape="0">
                      <a:srgbClr val="000000"/>
                    </a:outerShdw>
                  </a:effectLst>
                </a:rPr>
                <a:t>اللجوء الى الاقتراض أو الاستدانة</a:t>
              </a:r>
              <a:endParaRPr lang="en-US" b="1" dirty="0">
                <a:ln w="17780" cmpd="sng">
                  <a:solidFill>
                    <a:schemeClr val="tx2"/>
                  </a:solidFill>
                  <a:prstDash val="solid"/>
                  <a:miter lim="800000"/>
                </a:ln>
                <a:solidFill>
                  <a:schemeClr val="tx1"/>
                </a:solidFill>
                <a:effectLst>
                  <a:outerShdw blurRad="50800" algn="tl" rotWithShape="0">
                    <a:srgbClr val="000000"/>
                  </a:outerShdw>
                </a:effectLst>
              </a:endParaRPr>
            </a:p>
          </p:txBody>
        </p:sp>
        <p:cxnSp>
          <p:nvCxnSpPr>
            <p:cNvPr id="7" name="Connecteur droit 6"/>
            <p:cNvCxnSpPr>
              <a:stCxn id="4" idx="2"/>
            </p:cNvCxnSpPr>
            <p:nvPr/>
          </p:nvCxnSpPr>
          <p:spPr>
            <a:xfrm>
              <a:off x="4724400" y="1676400"/>
              <a:ext cx="0" cy="609600"/>
            </a:xfrm>
            <a:prstGeom prst="line">
              <a:avLst/>
            </a:prstGeom>
            <a:ln>
              <a:solidFill>
                <a:schemeClr val="tx1"/>
              </a:solidFill>
            </a:ln>
            <a:scene3d>
              <a:camera prst="orthographicFront"/>
              <a:lightRig rig="threePt" dir="t"/>
            </a:scene3d>
            <a:sp3d>
              <a:bevelT w="139700" h="139700" prst="divot"/>
            </a:sp3d>
          </p:spPr>
          <p:style>
            <a:lnRef idx="1">
              <a:schemeClr val="dk1"/>
            </a:lnRef>
            <a:fillRef idx="2">
              <a:schemeClr val="dk1"/>
            </a:fillRef>
            <a:effectRef idx="1">
              <a:schemeClr val="dk1"/>
            </a:effectRef>
            <a:fontRef idx="minor">
              <a:schemeClr val="dk1"/>
            </a:fontRef>
          </p:style>
        </p:cxnSp>
        <p:cxnSp>
          <p:nvCxnSpPr>
            <p:cNvPr id="9" name="Connecteur droit 8"/>
            <p:cNvCxnSpPr/>
            <p:nvPr/>
          </p:nvCxnSpPr>
          <p:spPr>
            <a:xfrm flipH="1">
              <a:off x="533400" y="2286000"/>
              <a:ext cx="8153400" cy="0"/>
            </a:xfrm>
            <a:prstGeom prst="line">
              <a:avLst/>
            </a:prstGeom>
            <a:ln>
              <a:solidFill>
                <a:schemeClr val="tx1"/>
              </a:solidFill>
            </a:ln>
            <a:scene3d>
              <a:camera prst="orthographicFront"/>
              <a:lightRig rig="threePt" dir="t"/>
            </a:scene3d>
            <a:sp3d>
              <a:bevelT w="139700" h="139700" prst="divot"/>
            </a:sp3d>
          </p:spPr>
          <p:style>
            <a:lnRef idx="1">
              <a:schemeClr val="dk1"/>
            </a:lnRef>
            <a:fillRef idx="2">
              <a:schemeClr val="dk1"/>
            </a:fillRef>
            <a:effectRef idx="1">
              <a:schemeClr val="dk1"/>
            </a:effectRef>
            <a:fontRef idx="minor">
              <a:schemeClr val="dk1"/>
            </a:fontRef>
          </p:style>
        </p:cxnSp>
        <p:sp>
          <p:nvSpPr>
            <p:cNvPr id="23" name="Rectangle à coins arrondis 22"/>
            <p:cNvSpPr/>
            <p:nvPr/>
          </p:nvSpPr>
          <p:spPr>
            <a:xfrm>
              <a:off x="8229600" y="2971800"/>
              <a:ext cx="1143000" cy="2286000"/>
            </a:xfrm>
            <a:prstGeom prst="roundRect">
              <a:avLst/>
            </a:prstGeom>
            <a:ln>
              <a:solidFill>
                <a:schemeClr val="tx1"/>
              </a:solidFill>
            </a:ln>
            <a:scene3d>
              <a:camera prst="orthographicFront"/>
              <a:lightRig rig="threePt" dir="t"/>
            </a:scene3d>
            <a:sp3d>
              <a:bevelT w="139700" h="139700" prst="divot"/>
            </a:sp3d>
          </p:spPr>
          <p:style>
            <a:lnRef idx="1">
              <a:schemeClr val="dk1"/>
            </a:lnRef>
            <a:fillRef idx="2">
              <a:schemeClr val="dk1"/>
            </a:fillRef>
            <a:effectRef idx="1">
              <a:schemeClr val="dk1"/>
            </a:effectRef>
            <a:fontRef idx="minor">
              <a:schemeClr val="dk1"/>
            </a:fontRef>
          </p:style>
          <p:txBody>
            <a:bodyPr rtlCol="0" anchor="ctr"/>
            <a:lstStyle/>
            <a:p>
              <a:pPr algn="ctr"/>
              <a:r>
                <a:rPr lang="ar-DZ" b="1" dirty="0" smtClean="0">
                  <a:ln w="17780" cmpd="sng">
                    <a:solidFill>
                      <a:schemeClr val="tx2"/>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Traditional Arabic" panose="02020603050405020304" pitchFamily="18" charset="-78"/>
                  <a:cs typeface="Traditional Arabic" panose="02020603050405020304" pitchFamily="18" charset="-78"/>
                </a:rPr>
                <a:t>الاقتراض من البنوك أو المؤسسات المالية (قروض قصيرة، متوسطة، طويلة)</a:t>
              </a:r>
              <a:endParaRPr lang="en-US" b="1" dirty="0">
                <a:ln w="17780" cmpd="sng">
                  <a:solidFill>
                    <a:schemeClr val="tx2"/>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Traditional Arabic" panose="02020603050405020304" pitchFamily="18" charset="-78"/>
                <a:cs typeface="Traditional Arabic" panose="02020603050405020304" pitchFamily="18" charset="-78"/>
              </a:endParaRPr>
            </a:p>
          </p:txBody>
        </p:sp>
        <p:sp>
          <p:nvSpPr>
            <p:cNvPr id="24" name="Rectangle à coins arrondis 23"/>
            <p:cNvSpPr/>
            <p:nvPr/>
          </p:nvSpPr>
          <p:spPr>
            <a:xfrm>
              <a:off x="6921500" y="2933700"/>
              <a:ext cx="1219200" cy="2286000"/>
            </a:xfrm>
            <a:prstGeom prst="roundRect">
              <a:avLst/>
            </a:prstGeom>
            <a:ln>
              <a:solidFill>
                <a:schemeClr val="tx1"/>
              </a:solidFill>
            </a:ln>
            <a:scene3d>
              <a:camera prst="orthographicFront"/>
              <a:lightRig rig="threePt" dir="t"/>
            </a:scene3d>
            <a:sp3d>
              <a:bevelT w="139700" h="139700" prst="divot"/>
            </a:sp3d>
          </p:spPr>
          <p:style>
            <a:lnRef idx="1">
              <a:schemeClr val="dk1"/>
            </a:lnRef>
            <a:fillRef idx="2">
              <a:schemeClr val="dk1"/>
            </a:fillRef>
            <a:effectRef idx="1">
              <a:schemeClr val="dk1"/>
            </a:effectRef>
            <a:fontRef idx="minor">
              <a:schemeClr val="dk1"/>
            </a:fontRef>
          </p:style>
          <p:txBody>
            <a:bodyPr rtlCol="0" anchor="ctr"/>
            <a:lstStyle/>
            <a:p>
              <a:pPr algn="ctr"/>
              <a:r>
                <a:rPr lang="ar-DZ" b="1" dirty="0" smtClean="0">
                  <a:ln w="17780" cmpd="sng">
                    <a:solidFill>
                      <a:schemeClr val="tx2"/>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التمويل عن طريق اصدار سندات للاكتتاب (أفراد، هيئات، مؤسسات)</a:t>
              </a:r>
              <a:endParaRPr lang="en-US" b="1" dirty="0">
                <a:ln w="17780" cmpd="sng">
                  <a:solidFill>
                    <a:schemeClr val="tx2"/>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
          <p:nvSpPr>
            <p:cNvPr id="25" name="Rectangle à coins arrondis 24"/>
            <p:cNvSpPr/>
            <p:nvPr/>
          </p:nvSpPr>
          <p:spPr>
            <a:xfrm>
              <a:off x="5486400" y="2984500"/>
              <a:ext cx="1219200" cy="2286000"/>
            </a:xfrm>
            <a:prstGeom prst="roundRect">
              <a:avLst/>
            </a:prstGeom>
            <a:ln>
              <a:solidFill>
                <a:schemeClr val="tx1"/>
              </a:solidFill>
            </a:ln>
            <a:scene3d>
              <a:camera prst="orthographicFront"/>
              <a:lightRig rig="threePt" dir="t"/>
            </a:scene3d>
            <a:sp3d>
              <a:bevelT w="139700" h="139700" prst="divot"/>
            </a:sp3d>
          </p:spPr>
          <p:style>
            <a:lnRef idx="1">
              <a:schemeClr val="dk1"/>
            </a:lnRef>
            <a:fillRef idx="2">
              <a:schemeClr val="dk1"/>
            </a:fillRef>
            <a:effectRef idx="1">
              <a:schemeClr val="dk1"/>
            </a:effectRef>
            <a:fontRef idx="minor">
              <a:schemeClr val="dk1"/>
            </a:fontRef>
          </p:style>
          <p:txBody>
            <a:bodyPr rtlCol="0" anchor="ctr"/>
            <a:lstStyle/>
            <a:p>
              <a:pPr algn="ctr"/>
              <a:r>
                <a:rPr lang="ar-DZ" b="1" dirty="0" smtClean="0">
                  <a:ln w="17780" cmpd="sng">
                    <a:solidFill>
                      <a:schemeClr val="tx2"/>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التمويل التأجيري</a:t>
              </a:r>
              <a:endParaRPr lang="en-US" b="1" dirty="0">
                <a:ln w="17780" cmpd="sng">
                  <a:solidFill>
                    <a:schemeClr val="tx2"/>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
          <p:nvSpPr>
            <p:cNvPr id="26" name="Rectangle à coins arrondis 25"/>
            <p:cNvSpPr/>
            <p:nvPr/>
          </p:nvSpPr>
          <p:spPr>
            <a:xfrm>
              <a:off x="4114800" y="2971800"/>
              <a:ext cx="1219200" cy="2286000"/>
            </a:xfrm>
            <a:prstGeom prst="roundRect">
              <a:avLst/>
            </a:prstGeom>
            <a:ln>
              <a:solidFill>
                <a:schemeClr val="tx1"/>
              </a:solidFill>
            </a:ln>
            <a:scene3d>
              <a:camera prst="orthographicFront"/>
              <a:lightRig rig="threePt" dir="t"/>
            </a:scene3d>
            <a:sp3d>
              <a:bevelT w="139700" h="139700" prst="divot"/>
            </a:sp3d>
          </p:spPr>
          <p:style>
            <a:lnRef idx="1">
              <a:schemeClr val="dk1"/>
            </a:lnRef>
            <a:fillRef idx="2">
              <a:schemeClr val="dk1"/>
            </a:fillRef>
            <a:effectRef idx="1">
              <a:schemeClr val="dk1"/>
            </a:effectRef>
            <a:fontRef idx="minor">
              <a:schemeClr val="dk1"/>
            </a:fontRef>
          </p:style>
          <p:txBody>
            <a:bodyPr rtlCol="0" anchor="ctr"/>
            <a:lstStyle/>
            <a:p>
              <a:pPr algn="ctr"/>
              <a:r>
                <a:rPr lang="ar-DZ" b="1" dirty="0" smtClean="0">
                  <a:ln w="17780" cmpd="sng">
                    <a:solidFill>
                      <a:schemeClr val="tx2"/>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الائتمان التجاري</a:t>
              </a:r>
              <a:endParaRPr lang="en-US" b="1" dirty="0">
                <a:ln w="17780" cmpd="sng">
                  <a:solidFill>
                    <a:schemeClr val="tx2"/>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
          <p:nvSpPr>
            <p:cNvPr id="27" name="Rectangle à coins arrondis 26"/>
            <p:cNvSpPr/>
            <p:nvPr/>
          </p:nvSpPr>
          <p:spPr>
            <a:xfrm>
              <a:off x="2743200" y="2971800"/>
              <a:ext cx="1219200" cy="2286000"/>
            </a:xfrm>
            <a:prstGeom prst="roundRect">
              <a:avLst/>
            </a:prstGeom>
            <a:ln>
              <a:solidFill>
                <a:schemeClr val="tx1"/>
              </a:solidFill>
            </a:ln>
            <a:scene3d>
              <a:camera prst="orthographicFront"/>
              <a:lightRig rig="threePt" dir="t"/>
            </a:scene3d>
            <a:sp3d>
              <a:bevelT w="139700" h="139700" prst="divot"/>
            </a:sp3d>
          </p:spPr>
          <p:style>
            <a:lnRef idx="1">
              <a:schemeClr val="dk1"/>
            </a:lnRef>
            <a:fillRef idx="2">
              <a:schemeClr val="dk1"/>
            </a:fillRef>
            <a:effectRef idx="1">
              <a:schemeClr val="dk1"/>
            </a:effectRef>
            <a:fontRef idx="minor">
              <a:schemeClr val="dk1"/>
            </a:fontRef>
          </p:style>
          <p:txBody>
            <a:bodyPr rtlCol="0" anchor="ctr"/>
            <a:lstStyle/>
            <a:p>
              <a:pPr algn="ctr"/>
              <a:r>
                <a:rPr lang="ar-DZ" b="1" dirty="0" smtClean="0">
                  <a:ln w="17780" cmpd="sng">
                    <a:solidFill>
                      <a:schemeClr val="tx2"/>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الأوراق التجارية</a:t>
              </a:r>
              <a:endParaRPr lang="en-US" b="1" dirty="0">
                <a:ln w="17780" cmpd="sng">
                  <a:solidFill>
                    <a:schemeClr val="tx2"/>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
          <p:nvSpPr>
            <p:cNvPr id="28" name="Rectangle à coins arrondis 27"/>
            <p:cNvSpPr/>
            <p:nvPr/>
          </p:nvSpPr>
          <p:spPr>
            <a:xfrm>
              <a:off x="1371600" y="2997200"/>
              <a:ext cx="1219200" cy="2286000"/>
            </a:xfrm>
            <a:prstGeom prst="roundRect">
              <a:avLst/>
            </a:prstGeom>
            <a:ln>
              <a:solidFill>
                <a:schemeClr val="tx1"/>
              </a:solidFill>
            </a:ln>
            <a:scene3d>
              <a:camera prst="orthographicFront"/>
              <a:lightRig rig="threePt" dir="t"/>
            </a:scene3d>
            <a:sp3d>
              <a:bevelT w="139700" h="139700" prst="divot"/>
            </a:sp3d>
          </p:spPr>
          <p:style>
            <a:lnRef idx="1">
              <a:schemeClr val="dk1"/>
            </a:lnRef>
            <a:fillRef idx="2">
              <a:schemeClr val="dk1"/>
            </a:fillRef>
            <a:effectRef idx="1">
              <a:schemeClr val="dk1"/>
            </a:effectRef>
            <a:fontRef idx="minor">
              <a:schemeClr val="dk1"/>
            </a:fontRef>
          </p:style>
          <p:txBody>
            <a:bodyPr rtlCol="0" anchor="ctr"/>
            <a:lstStyle/>
            <a:p>
              <a:pPr algn="ctr"/>
              <a:r>
                <a:rPr lang="ar-DZ" b="1" dirty="0" smtClean="0">
                  <a:ln w="17780" cmpd="sng">
                    <a:solidFill>
                      <a:schemeClr val="tx2"/>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السحب على المكشوف</a:t>
              </a:r>
              <a:endParaRPr lang="en-US" b="1" dirty="0">
                <a:ln w="17780" cmpd="sng">
                  <a:solidFill>
                    <a:schemeClr val="tx2"/>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
          <p:nvSpPr>
            <p:cNvPr id="29" name="Rectangle à coins arrondis 28"/>
            <p:cNvSpPr/>
            <p:nvPr/>
          </p:nvSpPr>
          <p:spPr>
            <a:xfrm>
              <a:off x="-76200" y="2971800"/>
              <a:ext cx="1219200" cy="2286000"/>
            </a:xfrm>
            <a:prstGeom prst="roundRect">
              <a:avLst/>
            </a:prstGeom>
            <a:ln>
              <a:solidFill>
                <a:schemeClr val="tx1"/>
              </a:solidFill>
            </a:ln>
            <a:scene3d>
              <a:camera prst="orthographicFront"/>
              <a:lightRig rig="threePt" dir="t"/>
            </a:scene3d>
            <a:sp3d>
              <a:bevelT w="139700" h="139700" prst="divot"/>
            </a:sp3d>
          </p:spPr>
          <p:style>
            <a:lnRef idx="1">
              <a:schemeClr val="dk1"/>
            </a:lnRef>
            <a:fillRef idx="2">
              <a:schemeClr val="dk1"/>
            </a:fillRef>
            <a:effectRef idx="1">
              <a:schemeClr val="dk1"/>
            </a:effectRef>
            <a:fontRef idx="minor">
              <a:schemeClr val="dk1"/>
            </a:fontRef>
          </p:style>
          <p:txBody>
            <a:bodyPr rtlCol="0" anchor="ctr"/>
            <a:lstStyle/>
            <a:p>
              <a:pPr algn="ctr"/>
              <a:r>
                <a:rPr lang="ar-DZ" b="1" dirty="0" smtClean="0">
                  <a:ln w="17780" cmpd="sng">
                    <a:solidFill>
                      <a:schemeClr val="tx2"/>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التمويل بضمان المخزون</a:t>
              </a:r>
              <a:endParaRPr lang="en-US" b="1" dirty="0">
                <a:ln w="17780" cmpd="sng">
                  <a:solidFill>
                    <a:schemeClr val="tx2"/>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grpSp>
    </p:spTree>
    <p:extLst>
      <p:ext uri="{BB962C8B-B14F-4D97-AF65-F5344CB8AC3E}">
        <p14:creationId xmlns:p14="http://schemas.microsoft.com/office/powerpoint/2010/main" val="6037439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nodeType="with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circle(in)">
                                      <p:cBhvr>
                                        <p:cTn id="7" dur="2000"/>
                                        <p:tgtEl>
                                          <p:spTgt spid="13"/>
                                        </p:tgtEl>
                                      </p:cBhvr>
                                    </p:animEffect>
                                  </p:childTnLst>
                                </p:cTn>
                              </p:par>
                              <p:par>
                                <p:cTn id="8" presetID="6" presetClass="entr" presetSubtype="16" fill="hold" nodeType="withEffect">
                                  <p:stCondLst>
                                    <p:cond delay="0"/>
                                  </p:stCondLst>
                                  <p:childTnLst>
                                    <p:set>
                                      <p:cBhvr>
                                        <p:cTn id="9" dur="1" fill="hold">
                                          <p:stCondLst>
                                            <p:cond delay="0"/>
                                          </p:stCondLst>
                                        </p:cTn>
                                        <p:tgtEl>
                                          <p:spTgt spid="15"/>
                                        </p:tgtEl>
                                        <p:attrNameLst>
                                          <p:attrName>style.visibility</p:attrName>
                                        </p:attrNameLst>
                                      </p:cBhvr>
                                      <p:to>
                                        <p:strVal val="visible"/>
                                      </p:to>
                                    </p:set>
                                    <p:animEffect transition="in" filter="circle(in)">
                                      <p:cBhvr>
                                        <p:cTn id="10" dur="2000"/>
                                        <p:tgtEl>
                                          <p:spTgt spid="15"/>
                                        </p:tgtEl>
                                      </p:cBhvr>
                                    </p:animEffect>
                                  </p:childTnLst>
                                </p:cTn>
                              </p:par>
                              <p:par>
                                <p:cTn id="11" presetID="6" presetClass="entr" presetSubtype="16"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circle(in)">
                                      <p:cBhvr>
                                        <p:cTn id="13" dur="2000"/>
                                        <p:tgtEl>
                                          <p:spTgt spid="16"/>
                                        </p:tgtEl>
                                      </p:cBhvr>
                                    </p:animEffect>
                                  </p:childTnLst>
                                </p:cTn>
                              </p:par>
                              <p:par>
                                <p:cTn id="14" presetID="6" presetClass="entr" presetSubtype="16" fill="hold" nodeType="withEffect">
                                  <p:stCondLst>
                                    <p:cond delay="0"/>
                                  </p:stCondLst>
                                  <p:childTnLst>
                                    <p:set>
                                      <p:cBhvr>
                                        <p:cTn id="15" dur="1" fill="hold">
                                          <p:stCondLst>
                                            <p:cond delay="0"/>
                                          </p:stCondLst>
                                        </p:cTn>
                                        <p:tgtEl>
                                          <p:spTgt spid="17"/>
                                        </p:tgtEl>
                                        <p:attrNameLst>
                                          <p:attrName>style.visibility</p:attrName>
                                        </p:attrNameLst>
                                      </p:cBhvr>
                                      <p:to>
                                        <p:strVal val="visible"/>
                                      </p:to>
                                    </p:set>
                                    <p:animEffect transition="in" filter="circle(in)">
                                      <p:cBhvr>
                                        <p:cTn id="16" dur="2000"/>
                                        <p:tgtEl>
                                          <p:spTgt spid="17"/>
                                        </p:tgtEl>
                                      </p:cBhvr>
                                    </p:animEffect>
                                  </p:childTnLst>
                                </p:cTn>
                              </p:par>
                              <p:par>
                                <p:cTn id="17" presetID="6" presetClass="entr" presetSubtype="16" fill="hold" nodeType="withEffect">
                                  <p:stCondLst>
                                    <p:cond delay="0"/>
                                  </p:stCondLst>
                                  <p:childTnLst>
                                    <p:set>
                                      <p:cBhvr>
                                        <p:cTn id="18" dur="1" fill="hold">
                                          <p:stCondLst>
                                            <p:cond delay="0"/>
                                          </p:stCondLst>
                                        </p:cTn>
                                        <p:tgtEl>
                                          <p:spTgt spid="18"/>
                                        </p:tgtEl>
                                        <p:attrNameLst>
                                          <p:attrName>style.visibility</p:attrName>
                                        </p:attrNameLst>
                                      </p:cBhvr>
                                      <p:to>
                                        <p:strVal val="visible"/>
                                      </p:to>
                                    </p:set>
                                    <p:animEffect transition="in" filter="circle(in)">
                                      <p:cBhvr>
                                        <p:cTn id="19" dur="2000"/>
                                        <p:tgtEl>
                                          <p:spTgt spid="18"/>
                                        </p:tgtEl>
                                      </p:cBhvr>
                                    </p:animEffect>
                                  </p:childTnLst>
                                </p:cTn>
                              </p:par>
                              <p:par>
                                <p:cTn id="20" presetID="6" presetClass="entr" presetSubtype="16" fill="hold" nodeType="withEffect">
                                  <p:stCondLst>
                                    <p:cond delay="0"/>
                                  </p:stCondLst>
                                  <p:childTnLst>
                                    <p:set>
                                      <p:cBhvr>
                                        <p:cTn id="21" dur="1" fill="hold">
                                          <p:stCondLst>
                                            <p:cond delay="0"/>
                                          </p:stCondLst>
                                        </p:cTn>
                                        <p:tgtEl>
                                          <p:spTgt spid="19"/>
                                        </p:tgtEl>
                                        <p:attrNameLst>
                                          <p:attrName>style.visibility</p:attrName>
                                        </p:attrNameLst>
                                      </p:cBhvr>
                                      <p:to>
                                        <p:strVal val="visible"/>
                                      </p:to>
                                    </p:set>
                                    <p:animEffect transition="in" filter="circle(in)">
                                      <p:cBhvr>
                                        <p:cTn id="22" dur="2000"/>
                                        <p:tgtEl>
                                          <p:spTgt spid="19"/>
                                        </p:tgtEl>
                                      </p:cBhvr>
                                    </p:animEffect>
                                  </p:childTnLst>
                                </p:cTn>
                              </p:par>
                              <p:par>
                                <p:cTn id="23" presetID="6" presetClass="entr" presetSubtype="16" fill="hold" nodeType="withEffect">
                                  <p:stCondLst>
                                    <p:cond delay="0"/>
                                  </p:stCondLst>
                                  <p:childTnLst>
                                    <p:set>
                                      <p:cBhvr>
                                        <p:cTn id="24" dur="1" fill="hold">
                                          <p:stCondLst>
                                            <p:cond delay="0"/>
                                          </p:stCondLst>
                                        </p:cTn>
                                        <p:tgtEl>
                                          <p:spTgt spid="20"/>
                                        </p:tgtEl>
                                        <p:attrNameLst>
                                          <p:attrName>style.visibility</p:attrName>
                                        </p:attrNameLst>
                                      </p:cBhvr>
                                      <p:to>
                                        <p:strVal val="visible"/>
                                      </p:to>
                                    </p:set>
                                    <p:animEffect transition="in" filter="circle(in)">
                                      <p:cBhvr>
                                        <p:cTn id="25" dur="20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83568" y="188640"/>
            <a:ext cx="8147248" cy="1066130"/>
          </a:xfrm>
        </p:spPr>
        <p:style>
          <a:lnRef idx="0">
            <a:schemeClr val="accent5"/>
          </a:lnRef>
          <a:fillRef idx="1002">
            <a:schemeClr val="dk2"/>
          </a:fillRef>
          <a:effectRef idx="3">
            <a:schemeClr val="accent5"/>
          </a:effectRef>
          <a:fontRef idx="minor">
            <a:schemeClr val="lt1"/>
          </a:fontRef>
        </p:style>
        <p:txBody>
          <a:bodyPr>
            <a:normAutofit/>
          </a:bodyPr>
          <a:lstStyle/>
          <a:p>
            <a:r>
              <a:rPr lang="ar-DZ" dirty="0" smtClean="0">
                <a:latin typeface="Traditional Arabic" pitchFamily="18" charset="-78"/>
                <a:cs typeface="Traditional Arabic" pitchFamily="18" charset="-78"/>
              </a:rPr>
              <a:t>القسم الثاني: وظائف المؤسسة</a:t>
            </a:r>
            <a:endParaRPr lang="en-US" dirty="0">
              <a:latin typeface="Traditional Arabic" pitchFamily="18" charset="-78"/>
              <a:cs typeface="Traditional Arabic" pitchFamily="18" charset="-78"/>
            </a:endParaRPr>
          </a:p>
        </p:txBody>
      </p:sp>
      <p:sp>
        <p:nvSpPr>
          <p:cNvPr id="3" name="Espace réservé du contenu 2"/>
          <p:cNvSpPr>
            <a:spLocks noGrp="1"/>
          </p:cNvSpPr>
          <p:nvPr>
            <p:ph idx="1"/>
          </p:nvPr>
        </p:nvSpPr>
        <p:spPr>
          <a:xfrm>
            <a:off x="4716016" y="1600201"/>
            <a:ext cx="3970784" cy="460648"/>
          </a:xfrm>
        </p:spPr>
        <p:style>
          <a:lnRef idx="3">
            <a:schemeClr val="lt1"/>
          </a:lnRef>
          <a:fillRef idx="1002">
            <a:schemeClr val="dk2"/>
          </a:fillRef>
          <a:effectRef idx="1">
            <a:schemeClr val="accent5"/>
          </a:effectRef>
          <a:fontRef idx="minor">
            <a:schemeClr val="lt1"/>
          </a:fontRef>
        </p:style>
        <p:txBody>
          <a:bodyPr>
            <a:normAutofit/>
          </a:bodyPr>
          <a:lstStyle/>
          <a:p>
            <a:pPr marL="0" indent="0" algn="r">
              <a:buNone/>
            </a:pPr>
            <a:r>
              <a:rPr lang="ar-DZ" sz="2400" dirty="0" smtClean="0"/>
              <a:t>الفصل الرابع: الوظيفة المالية</a:t>
            </a:r>
            <a:endParaRPr lang="en-US" sz="2400" dirty="0"/>
          </a:p>
        </p:txBody>
      </p:sp>
      <p:sp>
        <p:nvSpPr>
          <p:cNvPr id="7" name="Rectangle à coins arrondis 6"/>
          <p:cNvSpPr/>
          <p:nvPr/>
        </p:nvSpPr>
        <p:spPr>
          <a:xfrm>
            <a:off x="7395592" y="2204864"/>
            <a:ext cx="1784920" cy="792088"/>
          </a:xfrm>
          <a:prstGeom prst="wedgeRoundRectCallout">
            <a:avLst>
              <a:gd name="adj1" fmla="val -74709"/>
              <a:gd name="adj2" fmla="val 124788"/>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dirty="0" smtClean="0">
                <a:latin typeface="Traditional Arabic" pitchFamily="18" charset="-78"/>
                <a:cs typeface="Traditional Arabic" pitchFamily="18" charset="-78"/>
              </a:rPr>
              <a:t>تعريف الوظيفة المالية</a:t>
            </a:r>
            <a:endParaRPr lang="en-US" sz="2400" dirty="0">
              <a:latin typeface="Traditional Arabic" pitchFamily="18" charset="-78"/>
              <a:cs typeface="Traditional Arabic" pitchFamily="18" charset="-78"/>
            </a:endParaRPr>
          </a:p>
        </p:txBody>
      </p:sp>
      <p:sp>
        <p:nvSpPr>
          <p:cNvPr id="8" name="Organigramme : Alternative 7"/>
          <p:cNvSpPr/>
          <p:nvPr/>
        </p:nvSpPr>
        <p:spPr>
          <a:xfrm>
            <a:off x="1346920" y="2230016"/>
            <a:ext cx="5601344" cy="1533872"/>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2400" dirty="0">
                <a:latin typeface="Traditional Arabic" pitchFamily="18" charset="-78"/>
                <a:cs typeface="Traditional Arabic" pitchFamily="18" charset="-78"/>
              </a:rPr>
              <a:t>هي مجموعة من المهام و </a:t>
            </a:r>
            <a:r>
              <a:rPr lang="ar-DZ" sz="2400" dirty="0" smtClean="0">
                <a:latin typeface="Traditional Arabic" pitchFamily="18" charset="-78"/>
                <a:cs typeface="Traditional Arabic" pitchFamily="18" charset="-78"/>
              </a:rPr>
              <a:t>النشاطات </a:t>
            </a:r>
            <a:r>
              <a:rPr lang="ar-DZ" sz="2400" dirty="0">
                <a:latin typeface="Traditional Arabic" pitchFamily="18" charset="-78"/>
                <a:cs typeface="Traditional Arabic" pitchFamily="18" charset="-78"/>
              </a:rPr>
              <a:t>و العمليات </a:t>
            </a:r>
            <a:r>
              <a:rPr lang="ar-DZ" sz="2400" dirty="0" smtClean="0">
                <a:latin typeface="Traditional Arabic" pitchFamily="18" charset="-78"/>
                <a:cs typeface="Traditional Arabic" pitchFamily="18" charset="-78"/>
              </a:rPr>
              <a:t>التي تعمل </a:t>
            </a:r>
            <a:r>
              <a:rPr lang="ar-DZ" sz="2400" dirty="0">
                <a:latin typeface="Traditional Arabic" pitchFamily="18" charset="-78"/>
                <a:cs typeface="Traditional Arabic" pitchFamily="18" charset="-78"/>
              </a:rPr>
              <a:t>على تحديد احتياجات المؤسسة </a:t>
            </a:r>
            <a:r>
              <a:rPr lang="ar-DZ" sz="2400" dirty="0" smtClean="0">
                <a:latin typeface="Traditional Arabic" pitchFamily="18" charset="-78"/>
                <a:cs typeface="Traditional Arabic" pitchFamily="18" charset="-78"/>
              </a:rPr>
              <a:t>من الأموال </a:t>
            </a:r>
            <a:r>
              <a:rPr lang="ar-DZ" sz="2400" dirty="0">
                <a:latin typeface="Traditional Arabic" pitchFamily="18" charset="-78"/>
                <a:cs typeface="Traditional Arabic" pitchFamily="18" charset="-78"/>
              </a:rPr>
              <a:t>و تبيان طرق الحصول </a:t>
            </a:r>
            <a:r>
              <a:rPr lang="ar-DZ" sz="2400" dirty="0" smtClean="0">
                <a:latin typeface="Traditional Arabic" pitchFamily="18" charset="-78"/>
                <a:cs typeface="Traditional Arabic" pitchFamily="18" charset="-78"/>
              </a:rPr>
              <a:t>عليها من مصادرها السليمة </a:t>
            </a:r>
            <a:r>
              <a:rPr lang="ar-DZ" sz="2400" dirty="0">
                <a:latin typeface="Traditional Arabic" pitchFamily="18" charset="-78"/>
                <a:cs typeface="Traditional Arabic" pitchFamily="18" charset="-78"/>
              </a:rPr>
              <a:t>و </a:t>
            </a:r>
            <a:r>
              <a:rPr lang="ar-DZ" sz="2400" dirty="0" smtClean="0">
                <a:latin typeface="Traditional Arabic" pitchFamily="18" charset="-78"/>
                <a:cs typeface="Traditional Arabic" pitchFamily="18" charset="-78"/>
              </a:rPr>
              <a:t>كيفية استخدامها أو استثمارها </a:t>
            </a:r>
            <a:r>
              <a:rPr lang="ar-DZ" sz="2400" dirty="0">
                <a:latin typeface="Traditional Arabic" pitchFamily="18" charset="-78"/>
                <a:cs typeface="Traditional Arabic" pitchFamily="18" charset="-78"/>
              </a:rPr>
              <a:t>و </a:t>
            </a:r>
            <a:r>
              <a:rPr lang="ar-DZ" sz="2400" dirty="0" smtClean="0">
                <a:latin typeface="Traditional Arabic" pitchFamily="18" charset="-78"/>
                <a:cs typeface="Traditional Arabic" pitchFamily="18" charset="-78"/>
              </a:rPr>
              <a:t>كيفية </a:t>
            </a:r>
            <a:r>
              <a:rPr lang="ar-DZ" sz="2400" dirty="0">
                <a:latin typeface="Traditional Arabic" pitchFamily="18" charset="-78"/>
                <a:cs typeface="Traditional Arabic" pitchFamily="18" charset="-78"/>
              </a:rPr>
              <a:t>توزيع الأرباح</a:t>
            </a:r>
            <a:r>
              <a:rPr lang="ar-DZ" dirty="0"/>
              <a:t>.</a:t>
            </a:r>
            <a:endParaRPr lang="en-US" dirty="0"/>
          </a:p>
        </p:txBody>
      </p:sp>
      <p:sp>
        <p:nvSpPr>
          <p:cNvPr id="9" name="Organigramme : Alternative 8"/>
          <p:cNvSpPr/>
          <p:nvPr/>
        </p:nvSpPr>
        <p:spPr>
          <a:xfrm>
            <a:off x="1346920" y="4257092"/>
            <a:ext cx="5673352" cy="1656184"/>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2000" dirty="0">
                <a:latin typeface="Traditional Arabic" pitchFamily="18" charset="-78"/>
                <a:cs typeface="Traditional Arabic" pitchFamily="18" charset="-78"/>
              </a:rPr>
              <a:t>هي إحدى عمليات الإدارة التي تختص في تنظيم أعمال الوظيفة المالية بأكبر كفاءة و أقل تكلفة و تهتم بتوزيع الموارد المالية على مختلف نشطات المؤسسة كما تتضمن اتخاذ القرارات و إدارة الأوامر ، وتنسيق الجهود المرتبطة بتدفق الأموال بأبسط الطرق من أجل التخفيف من أعباء المؤسسة و تكاليفها و تحقيق أهدافها </a:t>
            </a:r>
            <a:endParaRPr lang="en-US" sz="2000" dirty="0">
              <a:latin typeface="Traditional Arabic" pitchFamily="18" charset="-78"/>
              <a:cs typeface="Traditional Arabic" pitchFamily="18" charset="-78"/>
            </a:endParaRPr>
          </a:p>
        </p:txBody>
      </p:sp>
      <p:sp>
        <p:nvSpPr>
          <p:cNvPr id="10" name="Rectangle à coins arrondis 9"/>
          <p:cNvSpPr/>
          <p:nvPr/>
        </p:nvSpPr>
        <p:spPr>
          <a:xfrm>
            <a:off x="7395592" y="4412332"/>
            <a:ext cx="1784920" cy="672852"/>
          </a:xfrm>
          <a:prstGeom prst="wedgeRoundRectCallout">
            <a:avLst>
              <a:gd name="adj1" fmla="val -73286"/>
              <a:gd name="adj2" fmla="val 102138"/>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dirty="0" smtClean="0">
                <a:latin typeface="Traditional Arabic" pitchFamily="18" charset="-78"/>
                <a:cs typeface="Traditional Arabic" pitchFamily="18" charset="-78"/>
              </a:rPr>
              <a:t>تعريف الادارة المالية</a:t>
            </a:r>
            <a:endParaRPr lang="en-US" sz="2400" dirty="0">
              <a:latin typeface="Traditional Arabic" pitchFamily="18" charset="-78"/>
              <a:cs typeface="Traditional Arabic" pitchFamily="18" charset="-78"/>
            </a:endParaRPr>
          </a:p>
        </p:txBody>
      </p:sp>
      <p:sp>
        <p:nvSpPr>
          <p:cNvPr id="11" name="Flèche à trois pointes 10"/>
          <p:cNvSpPr/>
          <p:nvPr/>
        </p:nvSpPr>
        <p:spPr>
          <a:xfrm rot="16200000">
            <a:off x="-139656" y="3613888"/>
            <a:ext cx="2304256" cy="638335"/>
          </a:xfrm>
          <a:prstGeom prst="leftRigh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Pensées 11"/>
          <p:cNvSpPr/>
          <p:nvPr/>
        </p:nvSpPr>
        <p:spPr>
          <a:xfrm>
            <a:off x="-180528" y="3573016"/>
            <a:ext cx="864096" cy="839316"/>
          </a:xfrm>
          <a:prstGeom prst="cloudCallout">
            <a:avLst>
              <a:gd name="adj1" fmla="val -33701"/>
              <a:gd name="adj2" fmla="val 10763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1400" dirty="0" smtClean="0"/>
              <a:t>نستنتج</a:t>
            </a:r>
            <a:endParaRPr lang="en-US" dirty="0"/>
          </a:p>
        </p:txBody>
      </p:sp>
    </p:spTree>
    <p:extLst>
      <p:ext uri="{BB962C8B-B14F-4D97-AF65-F5344CB8AC3E}">
        <p14:creationId xmlns:p14="http://schemas.microsoft.com/office/powerpoint/2010/main" val="31152577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Effect transition="in" filter="circle(in)">
                                      <p:cBhvr>
                                        <p:cTn id="12" dur="2000"/>
                                        <p:tgtEl>
                                          <p:spTgt spid="3">
                                            <p:bg/>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circle(in)">
                                      <p:cBhvr>
                                        <p:cTn id="17" dur="20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wipe(down)">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 calcmode="lin" valueType="num">
                                      <p:cBhvr additive="base">
                                        <p:cTn id="27" dur="500" fill="hold"/>
                                        <p:tgtEl>
                                          <p:spTgt spid="8"/>
                                        </p:tgtEl>
                                        <p:attrNameLst>
                                          <p:attrName>ppt_x</p:attrName>
                                        </p:attrNameLst>
                                      </p:cBhvr>
                                      <p:tavLst>
                                        <p:tav tm="0">
                                          <p:val>
                                            <p:strVal val="#ppt_x"/>
                                          </p:val>
                                        </p:tav>
                                        <p:tav tm="100000">
                                          <p:val>
                                            <p:strVal val="#ppt_x"/>
                                          </p:val>
                                        </p:tav>
                                      </p:tavLst>
                                    </p:anim>
                                    <p:anim calcmode="lin" valueType="num">
                                      <p:cBhvr additive="base">
                                        <p:cTn id="2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16" presetClass="entr" presetSubtype="21" fill="hold" grpId="0" nodeType="clickEffect">
                                  <p:stCondLst>
                                    <p:cond delay="0"/>
                                  </p:stCondLst>
                                  <p:childTnLst>
                                    <p:set>
                                      <p:cBhvr>
                                        <p:cTn id="32" dur="1" fill="hold">
                                          <p:stCondLst>
                                            <p:cond delay="0"/>
                                          </p:stCondLst>
                                        </p:cTn>
                                        <p:tgtEl>
                                          <p:spTgt spid="10"/>
                                        </p:tgtEl>
                                        <p:attrNameLst>
                                          <p:attrName>style.visibility</p:attrName>
                                        </p:attrNameLst>
                                      </p:cBhvr>
                                      <p:to>
                                        <p:strVal val="visible"/>
                                      </p:to>
                                    </p:set>
                                    <p:animEffect transition="in" filter="barn(inVertical)">
                                      <p:cBhvr>
                                        <p:cTn id="33" dur="500"/>
                                        <p:tgtEl>
                                          <p:spTgt spid="10"/>
                                        </p:tgtEl>
                                      </p:cBhvr>
                                    </p:animEffect>
                                  </p:childTnLst>
                                </p:cTn>
                              </p:par>
                            </p:childTnLst>
                          </p:cTn>
                        </p:par>
                      </p:childTnLst>
                    </p:cTn>
                  </p:par>
                  <p:par>
                    <p:cTn id="34" fill="hold">
                      <p:stCondLst>
                        <p:cond delay="indefinite"/>
                      </p:stCondLst>
                      <p:childTnLst>
                        <p:par>
                          <p:cTn id="35" fill="hold">
                            <p:stCondLst>
                              <p:cond delay="0"/>
                            </p:stCondLst>
                            <p:childTnLst>
                              <p:par>
                                <p:cTn id="36" presetID="16" presetClass="entr" presetSubtype="21" fill="hold" grpId="0" nodeType="clickEffect">
                                  <p:stCondLst>
                                    <p:cond delay="0"/>
                                  </p:stCondLst>
                                  <p:childTnLst>
                                    <p:set>
                                      <p:cBhvr>
                                        <p:cTn id="37" dur="1" fill="hold">
                                          <p:stCondLst>
                                            <p:cond delay="0"/>
                                          </p:stCondLst>
                                        </p:cTn>
                                        <p:tgtEl>
                                          <p:spTgt spid="9"/>
                                        </p:tgtEl>
                                        <p:attrNameLst>
                                          <p:attrName>style.visibility</p:attrName>
                                        </p:attrNameLst>
                                      </p:cBhvr>
                                      <p:to>
                                        <p:strVal val="visible"/>
                                      </p:to>
                                    </p:set>
                                    <p:animEffect transition="in" filter="barn(inVertical)">
                                      <p:cBhvr>
                                        <p:cTn id="38" dur="500"/>
                                        <p:tgtEl>
                                          <p:spTgt spid="9"/>
                                        </p:tgtEl>
                                      </p:cBhvr>
                                    </p:animEffect>
                                  </p:childTnLst>
                                </p:cTn>
                              </p:par>
                            </p:childTnLst>
                          </p:cTn>
                        </p:par>
                      </p:childTnLst>
                    </p:cTn>
                  </p:par>
                  <p:par>
                    <p:cTn id="39" fill="hold">
                      <p:stCondLst>
                        <p:cond delay="indefinite"/>
                      </p:stCondLst>
                      <p:childTnLst>
                        <p:par>
                          <p:cTn id="40" fill="hold">
                            <p:stCondLst>
                              <p:cond delay="0"/>
                            </p:stCondLst>
                            <p:childTnLst>
                              <p:par>
                                <p:cTn id="41" presetID="16" presetClass="entr" presetSubtype="21" fill="hold" grpId="0" nodeType="clickEffect">
                                  <p:stCondLst>
                                    <p:cond delay="0"/>
                                  </p:stCondLst>
                                  <p:childTnLst>
                                    <p:set>
                                      <p:cBhvr>
                                        <p:cTn id="42" dur="1" fill="hold">
                                          <p:stCondLst>
                                            <p:cond delay="0"/>
                                          </p:stCondLst>
                                        </p:cTn>
                                        <p:tgtEl>
                                          <p:spTgt spid="11"/>
                                        </p:tgtEl>
                                        <p:attrNameLst>
                                          <p:attrName>style.visibility</p:attrName>
                                        </p:attrNameLst>
                                      </p:cBhvr>
                                      <p:to>
                                        <p:strVal val="visible"/>
                                      </p:to>
                                    </p:set>
                                    <p:animEffect transition="in" filter="barn(inVertical)">
                                      <p:cBhvr>
                                        <p:cTn id="43" dur="500"/>
                                        <p:tgtEl>
                                          <p:spTgt spid="11"/>
                                        </p:tgtEl>
                                      </p:cBhvr>
                                    </p:animEffect>
                                  </p:childTnLst>
                                </p:cTn>
                              </p:par>
                            </p:childTnLst>
                          </p:cTn>
                        </p:par>
                      </p:childTnLst>
                    </p:cTn>
                  </p:par>
                  <p:par>
                    <p:cTn id="44" fill="hold">
                      <p:stCondLst>
                        <p:cond delay="indefinite"/>
                      </p:stCondLst>
                      <p:childTnLst>
                        <p:par>
                          <p:cTn id="45" fill="hold">
                            <p:stCondLst>
                              <p:cond delay="0"/>
                            </p:stCondLst>
                            <p:childTnLst>
                              <p:par>
                                <p:cTn id="46" presetID="16" presetClass="entr" presetSubtype="21" fill="hold" grpId="0" nodeType="clickEffect">
                                  <p:stCondLst>
                                    <p:cond delay="0"/>
                                  </p:stCondLst>
                                  <p:childTnLst>
                                    <p:set>
                                      <p:cBhvr>
                                        <p:cTn id="47" dur="1" fill="hold">
                                          <p:stCondLst>
                                            <p:cond delay="0"/>
                                          </p:stCondLst>
                                        </p:cTn>
                                        <p:tgtEl>
                                          <p:spTgt spid="12"/>
                                        </p:tgtEl>
                                        <p:attrNameLst>
                                          <p:attrName>style.visibility</p:attrName>
                                        </p:attrNameLst>
                                      </p:cBhvr>
                                      <p:to>
                                        <p:strVal val="visible"/>
                                      </p:to>
                                    </p:set>
                                    <p:animEffect transition="in" filter="barn(inVertical)">
                                      <p:cBhvr>
                                        <p:cTn id="48"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P spid="7" grpId="0" animBg="1"/>
      <p:bldP spid="8" grpId="0" animBg="1"/>
      <p:bldP spid="9" grpId="0" animBg="1"/>
      <p:bldP spid="10" grpId="0" animBg="1"/>
      <p:bldP spid="11" grpId="0" animBg="1"/>
      <p:bldP spid="1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83568" y="188640"/>
            <a:ext cx="8147248" cy="1066130"/>
          </a:xfrm>
        </p:spPr>
        <p:style>
          <a:lnRef idx="0">
            <a:schemeClr val="accent5"/>
          </a:lnRef>
          <a:fillRef idx="3">
            <a:schemeClr val="accent5"/>
          </a:fillRef>
          <a:effectRef idx="3">
            <a:schemeClr val="accent5"/>
          </a:effectRef>
          <a:fontRef idx="minor">
            <a:schemeClr val="lt1"/>
          </a:fontRef>
        </p:style>
        <p:txBody>
          <a:bodyPr>
            <a:normAutofit/>
          </a:bodyPr>
          <a:lstStyle/>
          <a:p>
            <a:r>
              <a:rPr lang="ar-DZ" dirty="0" smtClean="0">
                <a:latin typeface="Traditional Arabic" pitchFamily="18" charset="-78"/>
                <a:cs typeface="Traditional Arabic" pitchFamily="18" charset="-78"/>
              </a:rPr>
              <a:t>القسم الثاني: وظائف المؤسسة</a:t>
            </a:r>
            <a:endParaRPr lang="en-US" dirty="0">
              <a:latin typeface="Traditional Arabic" pitchFamily="18" charset="-78"/>
              <a:cs typeface="Traditional Arabic" pitchFamily="18" charset="-78"/>
            </a:endParaRPr>
          </a:p>
        </p:txBody>
      </p:sp>
      <p:graphicFrame>
        <p:nvGraphicFramePr>
          <p:cNvPr id="13" name="Diagramme 12"/>
          <p:cNvGraphicFramePr/>
          <p:nvPr>
            <p:extLst>
              <p:ext uri="{D42A27DB-BD31-4B8C-83A1-F6EECF244321}">
                <p14:modId xmlns:p14="http://schemas.microsoft.com/office/powerpoint/2010/main" val="3991350596"/>
              </p:ext>
            </p:extLst>
          </p:nvPr>
        </p:nvGraphicFramePr>
        <p:xfrm>
          <a:off x="827584" y="1628800"/>
          <a:ext cx="7344816" cy="505633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6" name="Bulle ronde 15"/>
          <p:cNvSpPr/>
          <p:nvPr/>
        </p:nvSpPr>
        <p:spPr>
          <a:xfrm>
            <a:off x="6948264" y="764704"/>
            <a:ext cx="2210544" cy="1188712"/>
          </a:xfrm>
          <a:prstGeom prst="wedgeEllipseCallout">
            <a:avLst>
              <a:gd name="adj1" fmla="val -24280"/>
              <a:gd name="adj2" fmla="val 7318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smtClean="0"/>
              <a:t>مهام الوظيفة او الادارة المالية</a:t>
            </a:r>
            <a:endParaRPr lang="en-US" dirty="0"/>
          </a:p>
        </p:txBody>
      </p:sp>
    </p:spTree>
    <p:extLst>
      <p:ext uri="{BB962C8B-B14F-4D97-AF65-F5344CB8AC3E}">
        <p14:creationId xmlns:p14="http://schemas.microsoft.com/office/powerpoint/2010/main" val="34693145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1000"/>
                                        <p:tgtEl>
                                          <p:spTgt spid="16"/>
                                        </p:tgtEl>
                                      </p:cBhvr>
                                    </p:animEffect>
                                    <p:anim calcmode="lin" valueType="num">
                                      <p:cBhvr>
                                        <p:cTn id="8" dur="1000" fill="hold"/>
                                        <p:tgtEl>
                                          <p:spTgt spid="16"/>
                                        </p:tgtEl>
                                        <p:attrNameLst>
                                          <p:attrName>ppt_x</p:attrName>
                                        </p:attrNameLst>
                                      </p:cBhvr>
                                      <p:tavLst>
                                        <p:tav tm="0">
                                          <p:val>
                                            <p:strVal val="#ppt_x"/>
                                          </p:val>
                                        </p:tav>
                                        <p:tav tm="100000">
                                          <p:val>
                                            <p:strVal val="#ppt_x"/>
                                          </p:val>
                                        </p:tav>
                                      </p:tavLst>
                                    </p:anim>
                                    <p:anim calcmode="lin" valueType="num">
                                      <p:cBhvr>
                                        <p:cTn id="9"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13"/>
                                        </p:tgtEl>
                                        <p:attrNameLst>
                                          <p:attrName>style.visibility</p:attrName>
                                        </p:attrNameLst>
                                      </p:cBhvr>
                                      <p:to>
                                        <p:strVal val="visible"/>
                                      </p:to>
                                    </p:set>
                                    <p:animEffect transition="in" filter="barn(inVertical)">
                                      <p:cBhvr>
                                        <p:cTn id="14"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3" grpId="0">
        <p:bldAsOne/>
      </p:bldGraphic>
      <p:bldP spid="1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83568" y="188640"/>
            <a:ext cx="8147248" cy="1066130"/>
          </a:xfrm>
        </p:spPr>
        <p:style>
          <a:lnRef idx="0">
            <a:schemeClr val="accent5"/>
          </a:lnRef>
          <a:fillRef idx="1002">
            <a:schemeClr val="dk2"/>
          </a:fillRef>
          <a:effectRef idx="3">
            <a:schemeClr val="accent5"/>
          </a:effectRef>
          <a:fontRef idx="minor">
            <a:schemeClr val="lt1"/>
          </a:fontRef>
        </p:style>
        <p:txBody>
          <a:bodyPr>
            <a:normAutofit/>
          </a:bodyPr>
          <a:lstStyle/>
          <a:p>
            <a:r>
              <a:rPr lang="ar-DZ" dirty="0" smtClean="0">
                <a:latin typeface="Traditional Arabic" pitchFamily="18" charset="-78"/>
                <a:cs typeface="Traditional Arabic" pitchFamily="18" charset="-78"/>
              </a:rPr>
              <a:t>القسم الثاني: وظائف المؤسسة</a:t>
            </a:r>
            <a:endParaRPr lang="en-US" dirty="0">
              <a:latin typeface="Traditional Arabic" pitchFamily="18" charset="-78"/>
              <a:cs typeface="Traditional Arabic" pitchFamily="18" charset="-78"/>
            </a:endParaRPr>
          </a:p>
        </p:txBody>
      </p:sp>
      <p:sp>
        <p:nvSpPr>
          <p:cNvPr id="3" name="Espace réservé du contenu 2"/>
          <p:cNvSpPr>
            <a:spLocks noGrp="1"/>
          </p:cNvSpPr>
          <p:nvPr>
            <p:ph idx="1"/>
          </p:nvPr>
        </p:nvSpPr>
        <p:spPr>
          <a:xfrm>
            <a:off x="6372200" y="1412776"/>
            <a:ext cx="2458616" cy="460648"/>
          </a:xfrm>
        </p:spPr>
        <p:style>
          <a:lnRef idx="3">
            <a:schemeClr val="lt1"/>
          </a:lnRef>
          <a:fillRef idx="1002">
            <a:schemeClr val="dk2"/>
          </a:fillRef>
          <a:effectRef idx="1">
            <a:schemeClr val="accent5"/>
          </a:effectRef>
          <a:fontRef idx="minor">
            <a:schemeClr val="lt1"/>
          </a:fontRef>
        </p:style>
        <p:txBody>
          <a:bodyPr>
            <a:normAutofit/>
          </a:bodyPr>
          <a:lstStyle/>
          <a:p>
            <a:pPr marL="0" indent="0" algn="r">
              <a:buNone/>
            </a:pPr>
            <a:r>
              <a:rPr lang="ar-DZ" sz="2400" dirty="0" smtClean="0"/>
              <a:t>أهمية الوظيفة المالية</a:t>
            </a:r>
            <a:endParaRPr lang="en-US" sz="2400" dirty="0"/>
          </a:p>
        </p:txBody>
      </p:sp>
      <p:sp>
        <p:nvSpPr>
          <p:cNvPr id="8" name="Organigramme : Alternative 7"/>
          <p:cNvSpPr/>
          <p:nvPr/>
        </p:nvSpPr>
        <p:spPr>
          <a:xfrm>
            <a:off x="467544" y="1916832"/>
            <a:ext cx="5601344" cy="1533872"/>
          </a:xfrm>
          <a:prstGeom prst="flowChartAlternateProcess">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soft" dir="tl">
                <a:rot lat="0" lon="0" rev="0"/>
              </a:lightRig>
            </a:scene3d>
            <a:sp3d extrusionH="57150" contourW="25400" prstMaterial="matte">
              <a:bevelT w="25400" h="55880" prst="angle"/>
              <a:contourClr>
                <a:schemeClr val="accent2">
                  <a:tint val="20000"/>
                </a:schemeClr>
              </a:contourClr>
            </a:sp3d>
          </a:bodyPr>
          <a:lstStyle/>
          <a:p>
            <a:pPr algn="r" rtl="1"/>
            <a:r>
              <a:rPr lang="ar-SA" sz="2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Traditional Arabic" pitchFamily="18" charset="-78"/>
                <a:cs typeface="Traditional Arabic" pitchFamily="18" charset="-78"/>
              </a:rPr>
              <a:t>تأتي أهمية الإدارة المالية أو الوظيفة المالية من كون أن القرارات المالية ذات  </a:t>
            </a:r>
            <a:r>
              <a:rPr lang="ar-SA" sz="20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Traditional Arabic" pitchFamily="18" charset="-78"/>
                <a:cs typeface="Traditional Arabic" pitchFamily="18" charset="-78"/>
              </a:rPr>
              <a:t>تاثير</a:t>
            </a:r>
            <a:r>
              <a:rPr lang="ar-SA" sz="2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Traditional Arabic" pitchFamily="18" charset="-78"/>
                <a:cs typeface="Traditional Arabic" pitchFamily="18" charset="-78"/>
              </a:rPr>
              <a:t> كبير  على جميع القرارات التي تتخذ من طرف إدارة المؤسسة، سواء كانت مالية أو بشرية او إنتاجية...إلخ، يترتب عليها العديد من المصاريف أو الإيرادات المؤثرة على نتائج المؤسسة.</a:t>
            </a:r>
            <a:endParaRPr lang="en-US" sz="2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Traditional Arabic" pitchFamily="18" charset="-78"/>
              <a:cs typeface="Traditional Arabic" pitchFamily="18" charset="-78"/>
            </a:endParaRPr>
          </a:p>
          <a:p>
            <a:r>
              <a:rPr lang="ar-SA"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a:t>
            </a:r>
            <a:endParaRPr lang="en-US"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4" name="Rectangle à coins arrondis 3"/>
          <p:cNvSpPr/>
          <p:nvPr/>
        </p:nvSpPr>
        <p:spPr>
          <a:xfrm>
            <a:off x="6714492" y="4063690"/>
            <a:ext cx="2339752" cy="6028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ar-DZ" sz="2400" dirty="0" smtClean="0"/>
              <a:t>أهداف الوظيفة المالية</a:t>
            </a:r>
            <a:endParaRPr lang="en-US" sz="2400" dirty="0"/>
          </a:p>
        </p:txBody>
      </p:sp>
      <p:graphicFrame>
        <p:nvGraphicFramePr>
          <p:cNvPr id="5" name="Diagramme 4"/>
          <p:cNvGraphicFramePr/>
          <p:nvPr>
            <p:extLst>
              <p:ext uri="{D42A27DB-BD31-4B8C-83A1-F6EECF244321}">
                <p14:modId xmlns:p14="http://schemas.microsoft.com/office/powerpoint/2010/main" val="2367794987"/>
              </p:ext>
            </p:extLst>
          </p:nvPr>
        </p:nvGraphicFramePr>
        <p:xfrm>
          <a:off x="0" y="3666728"/>
          <a:ext cx="6068888" cy="31794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Virage 5"/>
          <p:cNvSpPr/>
          <p:nvPr/>
        </p:nvSpPr>
        <p:spPr>
          <a:xfrm rot="10800000">
            <a:off x="6068888" y="1916832"/>
            <a:ext cx="1815480" cy="1008112"/>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4" name="Virage 13"/>
          <p:cNvSpPr/>
          <p:nvPr/>
        </p:nvSpPr>
        <p:spPr>
          <a:xfrm rot="10800000">
            <a:off x="6444208" y="4671826"/>
            <a:ext cx="1815480" cy="1008112"/>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35360344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Effect transition="in" filter="fade">
                                      <p:cBhvr>
                                        <p:cTn id="12" dur="1000"/>
                                        <p:tgtEl>
                                          <p:spTgt spid="3">
                                            <p:bg/>
                                          </p:spTgt>
                                        </p:tgtEl>
                                      </p:cBhvr>
                                    </p:animEffect>
                                    <p:anim calcmode="lin" valueType="num">
                                      <p:cBhvr>
                                        <p:cTn id="13" dur="1000" fill="hold"/>
                                        <p:tgtEl>
                                          <p:spTgt spid="3">
                                            <p:bg/>
                                          </p:spTgt>
                                        </p:tgtEl>
                                        <p:attrNameLst>
                                          <p:attrName>ppt_x</p:attrName>
                                        </p:attrNameLst>
                                      </p:cBhvr>
                                      <p:tavLst>
                                        <p:tav tm="0">
                                          <p:val>
                                            <p:strVal val="#ppt_x"/>
                                          </p:val>
                                        </p:tav>
                                        <p:tav tm="100000">
                                          <p:val>
                                            <p:strVal val="#ppt_x"/>
                                          </p:val>
                                        </p:tav>
                                      </p:tavLst>
                                    </p:anim>
                                    <p:anim calcmode="lin" valueType="num">
                                      <p:cBhvr>
                                        <p:cTn id="14" dur="1000" fill="hold"/>
                                        <p:tgtEl>
                                          <p:spTgt spid="3">
                                            <p:bg/>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Effect transition="in" filter="fade">
                                      <p:cBhvr>
                                        <p:cTn id="19" dur="1000"/>
                                        <p:tgtEl>
                                          <p:spTgt spid="3">
                                            <p:txEl>
                                              <p:pRg st="0" end="0"/>
                                            </p:txEl>
                                          </p:spTgt>
                                        </p:tgtEl>
                                      </p:cBhvr>
                                    </p:animEffect>
                                    <p:anim calcmode="lin" valueType="num">
                                      <p:cBhvr>
                                        <p:cTn id="20"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2" presetClass="entr" presetSubtype="4" fill="hold" grpId="0" nodeType="clickEffect">
                                  <p:stCondLst>
                                    <p:cond delay="0"/>
                                  </p:stCondLst>
                                  <p:childTnLst>
                                    <p:set>
                                      <p:cBhvr>
                                        <p:cTn id="25" dur="1" fill="hold">
                                          <p:stCondLst>
                                            <p:cond delay="0"/>
                                          </p:stCondLst>
                                        </p:cTn>
                                        <p:tgtEl>
                                          <p:spTgt spid="6"/>
                                        </p:tgtEl>
                                        <p:attrNameLst>
                                          <p:attrName>style.visibility</p:attrName>
                                        </p:attrNameLst>
                                      </p:cBhvr>
                                      <p:to>
                                        <p:strVal val="visible"/>
                                      </p:to>
                                    </p:set>
                                    <p:animEffect transition="in" filter="wipe(down)">
                                      <p:cBhvr>
                                        <p:cTn id="26" dur="500"/>
                                        <p:tgtEl>
                                          <p:spTgt spid="6"/>
                                        </p:tgtEl>
                                      </p:cBhvr>
                                    </p:animEffect>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 fill="hold"/>
                                        <p:tgtEl>
                                          <p:spTgt spid="8"/>
                                        </p:tgtEl>
                                        <p:attrNameLst>
                                          <p:attrName>ppt_x</p:attrName>
                                        </p:attrNameLst>
                                      </p:cBhvr>
                                      <p:tavLst>
                                        <p:tav tm="0">
                                          <p:val>
                                            <p:strVal val="#ppt_x"/>
                                          </p:val>
                                        </p:tav>
                                        <p:tav tm="100000">
                                          <p:val>
                                            <p:strVal val="#ppt_x"/>
                                          </p:val>
                                        </p:tav>
                                      </p:tavLst>
                                    </p:anim>
                                    <p:anim calcmode="lin" valueType="num">
                                      <p:cBhvr additive="base">
                                        <p:cTn id="3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4"/>
                                        </p:tgtEl>
                                        <p:attrNameLst>
                                          <p:attrName>style.visibility</p:attrName>
                                        </p:attrNameLst>
                                      </p:cBhvr>
                                      <p:to>
                                        <p:strVal val="visible"/>
                                      </p:to>
                                    </p:set>
                                    <p:animEffect transition="in" filter="wipe(down)">
                                      <p:cBhvr>
                                        <p:cTn id="37" dur="500"/>
                                        <p:tgtEl>
                                          <p:spTgt spid="4"/>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14"/>
                                        </p:tgtEl>
                                        <p:attrNameLst>
                                          <p:attrName>style.visibility</p:attrName>
                                        </p:attrNameLst>
                                      </p:cBhvr>
                                      <p:to>
                                        <p:strVal val="visible"/>
                                      </p:to>
                                    </p:set>
                                    <p:animEffect transition="in" filter="barn(inVertical)">
                                      <p:cBhvr>
                                        <p:cTn id="42" dur="500"/>
                                        <p:tgtEl>
                                          <p:spTgt spid="14"/>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grpId="0" nodeType="clickEffect">
                                  <p:stCondLst>
                                    <p:cond delay="0"/>
                                  </p:stCondLst>
                                  <p:childTnLst>
                                    <p:set>
                                      <p:cBhvr>
                                        <p:cTn id="46" dur="1" fill="hold">
                                          <p:stCondLst>
                                            <p:cond delay="0"/>
                                          </p:stCondLst>
                                        </p:cTn>
                                        <p:tgtEl>
                                          <p:spTgt spid="5"/>
                                        </p:tgtEl>
                                        <p:attrNameLst>
                                          <p:attrName>style.visibility</p:attrName>
                                        </p:attrNameLst>
                                      </p:cBhvr>
                                      <p:to>
                                        <p:strVal val="visible"/>
                                      </p:to>
                                    </p:set>
                                    <p:anim calcmode="lin" valueType="num">
                                      <p:cBhvr>
                                        <p:cTn id="47" dur="1000" fill="hold"/>
                                        <p:tgtEl>
                                          <p:spTgt spid="5"/>
                                        </p:tgtEl>
                                        <p:attrNameLst>
                                          <p:attrName>ppt_w</p:attrName>
                                        </p:attrNameLst>
                                      </p:cBhvr>
                                      <p:tavLst>
                                        <p:tav tm="0">
                                          <p:val>
                                            <p:fltVal val="0"/>
                                          </p:val>
                                        </p:tav>
                                        <p:tav tm="100000">
                                          <p:val>
                                            <p:strVal val="#ppt_w"/>
                                          </p:val>
                                        </p:tav>
                                      </p:tavLst>
                                    </p:anim>
                                    <p:anim calcmode="lin" valueType="num">
                                      <p:cBhvr>
                                        <p:cTn id="48" dur="1000" fill="hold"/>
                                        <p:tgtEl>
                                          <p:spTgt spid="5"/>
                                        </p:tgtEl>
                                        <p:attrNameLst>
                                          <p:attrName>ppt_h</p:attrName>
                                        </p:attrNameLst>
                                      </p:cBhvr>
                                      <p:tavLst>
                                        <p:tav tm="0">
                                          <p:val>
                                            <p:fltVal val="0"/>
                                          </p:val>
                                        </p:tav>
                                        <p:tav tm="100000">
                                          <p:val>
                                            <p:strVal val="#ppt_h"/>
                                          </p:val>
                                        </p:tav>
                                      </p:tavLst>
                                    </p:anim>
                                    <p:anim calcmode="lin" valueType="num">
                                      <p:cBhvr>
                                        <p:cTn id="49" dur="1000" fill="hold"/>
                                        <p:tgtEl>
                                          <p:spTgt spid="5"/>
                                        </p:tgtEl>
                                        <p:attrNameLst>
                                          <p:attrName>style.rotation</p:attrName>
                                        </p:attrNameLst>
                                      </p:cBhvr>
                                      <p:tavLst>
                                        <p:tav tm="0">
                                          <p:val>
                                            <p:fltVal val="90"/>
                                          </p:val>
                                        </p:tav>
                                        <p:tav tm="100000">
                                          <p:val>
                                            <p:fltVal val="0"/>
                                          </p:val>
                                        </p:tav>
                                      </p:tavLst>
                                    </p:anim>
                                    <p:animEffect transition="in" filter="fade">
                                      <p:cBhvr>
                                        <p:cTn id="50"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P spid="8" grpId="0" animBg="1"/>
      <p:bldP spid="4" grpId="0" animBg="1"/>
      <p:bldGraphic spid="5" grpId="0">
        <p:bldAsOne/>
      </p:bldGraphic>
      <p:bldP spid="6" grpId="0" animBg="1"/>
      <p:bldP spid="1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txBox="1">
            <a:spLocks/>
          </p:cNvSpPr>
          <p:nvPr/>
        </p:nvSpPr>
        <p:spPr>
          <a:xfrm>
            <a:off x="142844" y="69832"/>
            <a:ext cx="8786874" cy="715962"/>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fontScale="97500"/>
          </a:bodyPr>
          <a:lstStyle/>
          <a:p>
            <a:pPr lvl="0" algn="ctr">
              <a:spcBef>
                <a:spcPct val="0"/>
              </a:spcBef>
            </a:pPr>
            <a:r>
              <a:rPr lang="ar-DZ" sz="4000" dirty="0">
                <a:latin typeface="Traditional Arabic" pitchFamily="18" charset="-78"/>
                <a:cs typeface="Traditional Arabic" pitchFamily="18" charset="-78"/>
              </a:rPr>
              <a:t>القسم الثاني: وظائف المؤسسة</a:t>
            </a:r>
            <a:endParaRPr kumimoji="0" lang="en-US" sz="4000" b="1" i="0" u="none" strike="noStrike" kern="1200" cap="none" spc="0" normalizeH="0" baseline="0" noProof="0" dirty="0" smtClean="0">
              <a:ln>
                <a:noFill/>
              </a:ln>
              <a:solidFill>
                <a:schemeClr val="lt1"/>
              </a:solidFill>
              <a:effectLst/>
              <a:uLnTx/>
              <a:uFillTx/>
              <a:latin typeface="Traditional Arabic" pitchFamily="18" charset="-78"/>
              <a:cs typeface="Traditional Arabic" pitchFamily="18" charset="-78"/>
            </a:endParaRPr>
          </a:p>
        </p:txBody>
      </p:sp>
      <p:sp>
        <p:nvSpPr>
          <p:cNvPr id="7" name="Double flèche horizontale 6"/>
          <p:cNvSpPr/>
          <p:nvPr/>
        </p:nvSpPr>
        <p:spPr>
          <a:xfrm>
            <a:off x="3571868" y="1857364"/>
            <a:ext cx="2000264" cy="1428760"/>
          </a:xfrm>
          <a:prstGeom prst="leftRightArrow">
            <a:avLst>
              <a:gd name="adj1" fmla="val 38739"/>
              <a:gd name="adj2" fmla="val 49062"/>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ar-DZ" sz="1600" b="1" dirty="0" smtClean="0">
                <a:latin typeface="Traditional Arabic" pitchFamily="18" charset="-78"/>
                <a:cs typeface="Traditional Arabic" pitchFamily="18" charset="-78"/>
              </a:rPr>
              <a:t>1 تقسيم </a:t>
            </a:r>
            <a:r>
              <a:rPr lang="ar-DZ" sz="1600" b="1" dirty="0">
                <a:latin typeface="Traditional Arabic" pitchFamily="18" charset="-78"/>
                <a:cs typeface="Traditional Arabic" pitchFamily="18" charset="-78"/>
              </a:rPr>
              <a:t>حسب استعمال </a:t>
            </a:r>
            <a:r>
              <a:rPr lang="ar-DZ" sz="1600" b="1" dirty="0" smtClean="0">
                <a:latin typeface="Traditional Arabic" pitchFamily="18" charset="-78"/>
                <a:cs typeface="Traditional Arabic" pitchFamily="18" charset="-78"/>
              </a:rPr>
              <a:t>رأس المال </a:t>
            </a:r>
            <a:endParaRPr lang="en-US" sz="1600" b="1" dirty="0">
              <a:latin typeface="Traditional Arabic" pitchFamily="18" charset="-78"/>
              <a:cs typeface="Traditional Arabic" pitchFamily="18" charset="-78"/>
            </a:endParaRPr>
          </a:p>
        </p:txBody>
      </p:sp>
      <p:sp>
        <p:nvSpPr>
          <p:cNvPr id="9" name="Chevron 8"/>
          <p:cNvSpPr/>
          <p:nvPr/>
        </p:nvSpPr>
        <p:spPr>
          <a:xfrm>
            <a:off x="5072066" y="1928802"/>
            <a:ext cx="4000528" cy="1285884"/>
          </a:xfrm>
          <a:prstGeom prst="chevron">
            <a:avLst/>
          </a:prstGeom>
        </p:spPr>
        <p:style>
          <a:lnRef idx="2">
            <a:schemeClr val="accent5"/>
          </a:lnRef>
          <a:fillRef idx="1">
            <a:schemeClr val="lt1"/>
          </a:fillRef>
          <a:effectRef idx="0">
            <a:schemeClr val="accent5"/>
          </a:effectRef>
          <a:fontRef idx="minor">
            <a:schemeClr val="dk1"/>
          </a:fontRef>
        </p:style>
        <p:txBody>
          <a:bodyPr rtlCol="0" anchor="ctr"/>
          <a:lstStyle/>
          <a:p>
            <a:pPr lvl="1" algn="r" rtl="1"/>
            <a:r>
              <a:rPr lang="ar-DZ" b="1" dirty="0" smtClean="0">
                <a:latin typeface="Traditional Arabic" pitchFamily="18" charset="-78"/>
                <a:cs typeface="Traditional Arabic" pitchFamily="18" charset="-78"/>
              </a:rPr>
              <a:t>1- الأصول </a:t>
            </a:r>
            <a:r>
              <a:rPr lang="ar-DZ" b="1" dirty="0">
                <a:latin typeface="Traditional Arabic" pitchFamily="18" charset="-78"/>
                <a:cs typeface="Traditional Arabic" pitchFamily="18" charset="-78"/>
              </a:rPr>
              <a:t>الثابتة المالية هي جميع الأموال التي توجه إلى شراء الأراضي و المباني و الآلات التي تستعمل لمدة طويلة من الزمن.</a:t>
            </a:r>
            <a:endParaRPr lang="en-US" sz="1200" b="1" dirty="0">
              <a:latin typeface="Traditional Arabic" pitchFamily="18" charset="-78"/>
              <a:cs typeface="Traditional Arabic" pitchFamily="18" charset="-78"/>
            </a:endParaRPr>
          </a:p>
        </p:txBody>
      </p:sp>
      <p:sp>
        <p:nvSpPr>
          <p:cNvPr id="10" name="Chevron 9"/>
          <p:cNvSpPr/>
          <p:nvPr/>
        </p:nvSpPr>
        <p:spPr>
          <a:xfrm rot="10800000">
            <a:off x="0" y="1928803"/>
            <a:ext cx="4071934" cy="1285884"/>
          </a:xfrm>
          <a:prstGeom prst="chevron">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lang="en-US" dirty="0">
              <a:solidFill>
                <a:schemeClr val="tx1"/>
              </a:solidFill>
            </a:endParaRPr>
          </a:p>
        </p:txBody>
      </p:sp>
      <p:sp>
        <p:nvSpPr>
          <p:cNvPr id="11" name="Titre 1"/>
          <p:cNvSpPr txBox="1">
            <a:spLocks/>
          </p:cNvSpPr>
          <p:nvPr/>
        </p:nvSpPr>
        <p:spPr>
          <a:xfrm>
            <a:off x="6357950" y="857232"/>
            <a:ext cx="2571736" cy="715962"/>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fontScale="97500"/>
          </a:bodyPr>
          <a:lstStyle/>
          <a:p>
            <a:pPr lvl="0" algn="r" rtl="1" fontAlgn="base">
              <a:spcBef>
                <a:spcPct val="0"/>
              </a:spcBef>
              <a:spcAft>
                <a:spcPct val="0"/>
              </a:spcAft>
            </a:pPr>
            <a:r>
              <a:rPr lang="ar-DZ" sz="3200" b="1" dirty="0" smtClean="0">
                <a:solidFill>
                  <a:schemeClr val="bg1"/>
                </a:solidFill>
                <a:latin typeface="Traditional Arabic" pitchFamily="18" charset="-78"/>
                <a:cs typeface="Traditional Arabic" pitchFamily="18" charset="-78"/>
              </a:rPr>
              <a:t>أنواع رأس المال</a:t>
            </a:r>
            <a:endParaRPr lang="ar-DZ" sz="4000" dirty="0" smtClean="0">
              <a:solidFill>
                <a:schemeClr val="bg1"/>
              </a:solidFill>
              <a:latin typeface="Traditional Arabic" pitchFamily="18" charset="-78"/>
              <a:cs typeface="Traditional Arabic" pitchFamily="18" charset="-78"/>
            </a:endParaRPr>
          </a:p>
        </p:txBody>
      </p:sp>
      <p:sp>
        <p:nvSpPr>
          <p:cNvPr id="15" name="ZoneTexte 14"/>
          <p:cNvSpPr txBox="1"/>
          <p:nvPr/>
        </p:nvSpPr>
        <p:spPr>
          <a:xfrm>
            <a:off x="285720" y="2071678"/>
            <a:ext cx="3286148" cy="1015663"/>
          </a:xfrm>
          <a:prstGeom prst="rect">
            <a:avLst/>
          </a:prstGeom>
          <a:noFill/>
        </p:spPr>
        <p:txBody>
          <a:bodyPr wrap="square" rtlCol="0">
            <a:spAutoFit/>
          </a:bodyPr>
          <a:lstStyle/>
          <a:p>
            <a:pPr lvl="1" algn="r" rtl="1"/>
            <a:r>
              <a:rPr lang="ar-DZ" sz="2000" b="1" dirty="0" smtClean="0">
                <a:latin typeface="Traditional Arabic" pitchFamily="18" charset="-78"/>
                <a:cs typeface="Traditional Arabic" pitchFamily="18" charset="-78"/>
              </a:rPr>
              <a:t>2- الأموال </a:t>
            </a:r>
            <a:r>
              <a:rPr lang="ar-DZ" sz="2000" b="1" dirty="0">
                <a:latin typeface="Traditional Arabic" pitchFamily="18" charset="-78"/>
                <a:cs typeface="Traditional Arabic" pitchFamily="18" charset="-78"/>
              </a:rPr>
              <a:t>المتداولة هي جميع الأموال التي توجه لدورة الاستغلال، صيانة المباني و الآلات و منح الأجور </a:t>
            </a:r>
            <a:endParaRPr lang="en-US" sz="1400" b="1" dirty="0">
              <a:latin typeface="Traditional Arabic" pitchFamily="18" charset="-78"/>
              <a:cs typeface="Traditional Arabic" pitchFamily="18" charset="-78"/>
            </a:endParaRPr>
          </a:p>
        </p:txBody>
      </p:sp>
      <p:sp>
        <p:nvSpPr>
          <p:cNvPr id="12" name="Double flèche horizontale 11"/>
          <p:cNvSpPr/>
          <p:nvPr/>
        </p:nvSpPr>
        <p:spPr>
          <a:xfrm>
            <a:off x="3733024" y="3429000"/>
            <a:ext cx="2000264" cy="1428760"/>
          </a:xfrm>
          <a:prstGeom prst="leftRightArrow">
            <a:avLst>
              <a:gd name="adj1" fmla="val 38739"/>
              <a:gd name="adj2" fmla="val 49062"/>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ar-DZ" sz="1600" dirty="0" smtClean="0"/>
              <a:t>2 </a:t>
            </a:r>
            <a:r>
              <a:rPr lang="ar-DZ" sz="1600" b="1" dirty="0" smtClean="0">
                <a:latin typeface="Traditional Arabic" pitchFamily="18" charset="-78"/>
                <a:cs typeface="Traditional Arabic" pitchFamily="18" charset="-78"/>
              </a:rPr>
              <a:t>تقسيم </a:t>
            </a:r>
            <a:r>
              <a:rPr lang="ar-DZ" sz="1600" b="1" dirty="0">
                <a:latin typeface="Traditional Arabic" pitchFamily="18" charset="-78"/>
                <a:cs typeface="Traditional Arabic" pitchFamily="18" charset="-78"/>
              </a:rPr>
              <a:t>حسب الزمن </a:t>
            </a:r>
            <a:endParaRPr lang="en-US" sz="1600" b="1" dirty="0">
              <a:latin typeface="Traditional Arabic" pitchFamily="18" charset="-78"/>
              <a:cs typeface="Traditional Arabic" pitchFamily="18" charset="-78"/>
            </a:endParaRPr>
          </a:p>
        </p:txBody>
      </p:sp>
      <p:sp>
        <p:nvSpPr>
          <p:cNvPr id="13" name="Chevron 12"/>
          <p:cNvSpPr/>
          <p:nvPr/>
        </p:nvSpPr>
        <p:spPr>
          <a:xfrm>
            <a:off x="5143472" y="3526177"/>
            <a:ext cx="4000528" cy="1285884"/>
          </a:xfrm>
          <a:prstGeom prst="chevron">
            <a:avLst/>
          </a:prstGeom>
        </p:spPr>
        <p:style>
          <a:lnRef idx="2">
            <a:schemeClr val="accent5"/>
          </a:lnRef>
          <a:fillRef idx="1">
            <a:schemeClr val="lt1"/>
          </a:fillRef>
          <a:effectRef idx="0">
            <a:schemeClr val="accent5"/>
          </a:effectRef>
          <a:fontRef idx="minor">
            <a:schemeClr val="dk1"/>
          </a:fontRef>
        </p:style>
        <p:txBody>
          <a:bodyPr rtlCol="0" anchor="ctr"/>
          <a:lstStyle/>
          <a:p>
            <a:pPr algn="r" rtl="1"/>
            <a:r>
              <a:rPr lang="ar-DZ" b="1" dirty="0" smtClean="0">
                <a:latin typeface="Traditional Arabic" pitchFamily="18" charset="-78"/>
                <a:cs typeface="Traditional Arabic" pitchFamily="18" charset="-78"/>
              </a:rPr>
              <a:t>1- رأس </a:t>
            </a:r>
            <a:r>
              <a:rPr lang="ar-DZ" b="1" dirty="0">
                <a:latin typeface="Traditional Arabic" pitchFamily="18" charset="-78"/>
                <a:cs typeface="Traditional Arabic" pitchFamily="18" charset="-78"/>
              </a:rPr>
              <a:t>مال طويل الأجل هي تلك الأموال التي توجه للاستثمار طويل الأجل</a:t>
            </a:r>
            <a:r>
              <a:rPr lang="ar-DZ" b="1" dirty="0" smtClean="0">
                <a:latin typeface="Traditional Arabic" pitchFamily="18" charset="-78"/>
                <a:cs typeface="Traditional Arabic" pitchFamily="18" charset="-78"/>
              </a:rPr>
              <a:t>.</a:t>
            </a:r>
          </a:p>
          <a:p>
            <a:pPr algn="r" rtl="1"/>
            <a:r>
              <a:rPr lang="ar-DZ" sz="1200" b="1" dirty="0" smtClean="0">
                <a:latin typeface="Traditional Arabic" pitchFamily="18" charset="-78"/>
                <a:cs typeface="Traditional Arabic" pitchFamily="18" charset="-78"/>
              </a:rPr>
              <a:t>3-  </a:t>
            </a:r>
            <a:r>
              <a:rPr lang="ar-DZ" sz="1600" b="1" dirty="0">
                <a:latin typeface="Traditional Arabic" pitchFamily="18" charset="-78"/>
                <a:cs typeface="Traditional Arabic" pitchFamily="18" charset="-78"/>
              </a:rPr>
              <a:t>رأس المال قصير الأجل الذي لا يتعدى سنة واحدة</a:t>
            </a:r>
            <a:endParaRPr lang="en-US" sz="1600" b="1" dirty="0">
              <a:latin typeface="Traditional Arabic" pitchFamily="18" charset="-78"/>
              <a:cs typeface="Traditional Arabic" pitchFamily="18" charset="-78"/>
            </a:endParaRPr>
          </a:p>
        </p:txBody>
      </p:sp>
      <p:sp>
        <p:nvSpPr>
          <p:cNvPr id="19" name="Chevron 18"/>
          <p:cNvSpPr/>
          <p:nvPr/>
        </p:nvSpPr>
        <p:spPr>
          <a:xfrm rot="10800000">
            <a:off x="197611" y="3501008"/>
            <a:ext cx="4071934" cy="1285884"/>
          </a:xfrm>
          <a:prstGeom prst="chevron">
            <a:avLst/>
          </a:prstGeom>
        </p:spPr>
        <p:style>
          <a:lnRef idx="2">
            <a:schemeClr val="accent5"/>
          </a:lnRef>
          <a:fillRef idx="1">
            <a:schemeClr val="lt1"/>
          </a:fillRef>
          <a:effectRef idx="0">
            <a:schemeClr val="accent5"/>
          </a:effectRef>
          <a:fontRef idx="minor">
            <a:schemeClr val="dk1"/>
          </a:fontRef>
        </p:style>
        <p:txBody>
          <a:bodyPr rtlCol="0" anchor="ctr"/>
          <a:lstStyle/>
          <a:p>
            <a:endParaRPr lang="en-US" dirty="0">
              <a:solidFill>
                <a:schemeClr val="tx1"/>
              </a:solidFill>
            </a:endParaRPr>
          </a:p>
        </p:txBody>
      </p:sp>
      <p:sp>
        <p:nvSpPr>
          <p:cNvPr id="2" name="ZoneTexte 1"/>
          <p:cNvSpPr txBox="1"/>
          <p:nvPr/>
        </p:nvSpPr>
        <p:spPr>
          <a:xfrm>
            <a:off x="683568" y="3742771"/>
            <a:ext cx="2888300" cy="646331"/>
          </a:xfrm>
          <a:prstGeom prst="rect">
            <a:avLst/>
          </a:prstGeom>
          <a:noFill/>
        </p:spPr>
        <p:txBody>
          <a:bodyPr wrap="square" rtlCol="0">
            <a:spAutoFit/>
          </a:bodyPr>
          <a:lstStyle/>
          <a:p>
            <a:pPr algn="r"/>
            <a:r>
              <a:rPr lang="ar-DZ" b="1" dirty="0" smtClean="0">
                <a:latin typeface="Traditional Arabic" pitchFamily="18" charset="-78"/>
                <a:cs typeface="Traditional Arabic" pitchFamily="18" charset="-78"/>
              </a:rPr>
              <a:t>2- رأس </a:t>
            </a:r>
            <a:r>
              <a:rPr lang="ar-DZ" b="1" dirty="0">
                <a:latin typeface="Traditional Arabic" pitchFamily="18" charset="-78"/>
                <a:cs typeface="Traditional Arabic" pitchFamily="18" charset="-78"/>
              </a:rPr>
              <a:t>المال متوسط الأجل موجه لشراء </a:t>
            </a:r>
            <a:endParaRPr lang="ar-DZ" b="1" dirty="0" smtClean="0">
              <a:latin typeface="Traditional Arabic" pitchFamily="18" charset="-78"/>
              <a:cs typeface="Traditional Arabic" pitchFamily="18" charset="-78"/>
            </a:endParaRPr>
          </a:p>
          <a:p>
            <a:pPr algn="r"/>
            <a:r>
              <a:rPr lang="ar-DZ" b="1" dirty="0" smtClean="0">
                <a:latin typeface="Traditional Arabic" pitchFamily="18" charset="-78"/>
                <a:cs typeface="Traditional Arabic" pitchFamily="18" charset="-78"/>
              </a:rPr>
              <a:t>أصول ما بين </a:t>
            </a:r>
            <a:r>
              <a:rPr lang="ar-DZ" b="1" dirty="0">
                <a:latin typeface="Traditional Arabic" pitchFamily="18" charset="-78"/>
                <a:cs typeface="Traditional Arabic" pitchFamily="18" charset="-78"/>
              </a:rPr>
              <a:t>خمسة سنوات </a:t>
            </a:r>
            <a:endParaRPr lang="en-US" b="1" dirty="0">
              <a:latin typeface="Traditional Arabic" pitchFamily="18" charset="-78"/>
              <a:cs typeface="Traditional Arabic" pitchFamily="18" charset="-78"/>
            </a:endParaRPr>
          </a:p>
        </p:txBody>
      </p:sp>
      <p:sp>
        <p:nvSpPr>
          <p:cNvPr id="21" name="Double flèche horizontale 20"/>
          <p:cNvSpPr/>
          <p:nvPr/>
        </p:nvSpPr>
        <p:spPr>
          <a:xfrm>
            <a:off x="3741780" y="4985504"/>
            <a:ext cx="2000264" cy="1428760"/>
          </a:xfrm>
          <a:prstGeom prst="leftRightArrow">
            <a:avLst>
              <a:gd name="adj1" fmla="val 38739"/>
              <a:gd name="adj2" fmla="val 49062"/>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ar-DZ" sz="1600" b="1" dirty="0" smtClean="0">
                <a:latin typeface="Traditional Arabic" pitchFamily="18" charset="-78"/>
                <a:cs typeface="Traditional Arabic" pitchFamily="18" charset="-78"/>
              </a:rPr>
              <a:t>3 تقسيم </a:t>
            </a:r>
            <a:r>
              <a:rPr lang="ar-DZ" sz="1600" b="1" dirty="0">
                <a:latin typeface="Traditional Arabic" pitchFamily="18" charset="-78"/>
                <a:cs typeface="Traditional Arabic" pitchFamily="18" charset="-78"/>
              </a:rPr>
              <a:t>حسب طرق الحصول عليها </a:t>
            </a:r>
            <a:endParaRPr lang="en-US" sz="1600" b="1" dirty="0">
              <a:latin typeface="Traditional Arabic" pitchFamily="18" charset="-78"/>
              <a:cs typeface="Traditional Arabic" pitchFamily="18" charset="-78"/>
            </a:endParaRPr>
          </a:p>
        </p:txBody>
      </p:sp>
      <p:sp>
        <p:nvSpPr>
          <p:cNvPr id="22" name="Chevron 21"/>
          <p:cNvSpPr/>
          <p:nvPr/>
        </p:nvSpPr>
        <p:spPr>
          <a:xfrm>
            <a:off x="5165424" y="5056942"/>
            <a:ext cx="4000528" cy="1285884"/>
          </a:xfrm>
          <a:prstGeom prst="chevron">
            <a:avLst/>
          </a:prstGeom>
        </p:spPr>
        <p:style>
          <a:lnRef idx="2">
            <a:schemeClr val="accent5"/>
          </a:lnRef>
          <a:fillRef idx="1">
            <a:schemeClr val="lt1"/>
          </a:fillRef>
          <a:effectRef idx="0">
            <a:schemeClr val="accent5"/>
          </a:effectRef>
          <a:fontRef idx="minor">
            <a:schemeClr val="dk1"/>
          </a:fontRef>
        </p:style>
        <p:txBody>
          <a:bodyPr rtlCol="0" anchor="ctr"/>
          <a:lstStyle/>
          <a:p>
            <a:pPr algn="r" rtl="1"/>
            <a:r>
              <a:rPr lang="ar-DZ" b="1" dirty="0" smtClean="0">
                <a:latin typeface="Traditional Arabic" pitchFamily="18" charset="-78"/>
                <a:cs typeface="Traditional Arabic" pitchFamily="18" charset="-78"/>
              </a:rPr>
              <a:t>1- رأس </a:t>
            </a:r>
            <a:r>
              <a:rPr lang="ar-DZ" b="1" dirty="0">
                <a:latin typeface="Traditional Arabic" pitchFamily="18" charset="-78"/>
                <a:cs typeface="Traditional Arabic" pitchFamily="18" charset="-78"/>
              </a:rPr>
              <a:t>المال المملوك مجموعة الأموال التي يقدمها أصحاب المؤسسة، الشركاء ، المساهمون . </a:t>
            </a:r>
            <a:endParaRPr lang="en-US" b="1" dirty="0">
              <a:latin typeface="Traditional Arabic" pitchFamily="18" charset="-78"/>
              <a:cs typeface="Traditional Arabic" pitchFamily="18" charset="-78"/>
            </a:endParaRPr>
          </a:p>
        </p:txBody>
      </p:sp>
      <p:sp>
        <p:nvSpPr>
          <p:cNvPr id="25" name="Chevron 24"/>
          <p:cNvSpPr/>
          <p:nvPr/>
        </p:nvSpPr>
        <p:spPr>
          <a:xfrm rot="10800000">
            <a:off x="218075" y="5046588"/>
            <a:ext cx="4071934" cy="1285884"/>
          </a:xfrm>
          <a:prstGeom prst="chevron">
            <a:avLst/>
          </a:prstGeom>
        </p:spPr>
        <p:style>
          <a:lnRef idx="2">
            <a:schemeClr val="accent5"/>
          </a:lnRef>
          <a:fillRef idx="1">
            <a:schemeClr val="lt1"/>
          </a:fillRef>
          <a:effectRef idx="0">
            <a:schemeClr val="accent5"/>
          </a:effectRef>
          <a:fontRef idx="minor">
            <a:schemeClr val="dk1"/>
          </a:fontRef>
        </p:style>
        <p:txBody>
          <a:bodyPr rtlCol="0" anchor="ctr"/>
          <a:lstStyle/>
          <a:p>
            <a:endParaRPr lang="en-US" dirty="0">
              <a:solidFill>
                <a:schemeClr val="tx1"/>
              </a:solidFill>
            </a:endParaRPr>
          </a:p>
        </p:txBody>
      </p:sp>
      <p:sp>
        <p:nvSpPr>
          <p:cNvPr id="4" name="ZoneTexte 3"/>
          <p:cNvSpPr txBox="1"/>
          <p:nvPr/>
        </p:nvSpPr>
        <p:spPr>
          <a:xfrm>
            <a:off x="487636" y="5515218"/>
            <a:ext cx="3104324" cy="707886"/>
          </a:xfrm>
          <a:prstGeom prst="rect">
            <a:avLst/>
          </a:prstGeom>
          <a:noFill/>
        </p:spPr>
        <p:txBody>
          <a:bodyPr wrap="square" rtlCol="0">
            <a:spAutoFit/>
          </a:bodyPr>
          <a:lstStyle/>
          <a:p>
            <a:pPr algn="r"/>
            <a:r>
              <a:rPr lang="ar-DZ" sz="2000" b="1" dirty="0" smtClean="0">
                <a:latin typeface="Traditional Arabic" pitchFamily="18" charset="-78"/>
                <a:cs typeface="Traditional Arabic" pitchFamily="18" charset="-78"/>
              </a:rPr>
              <a:t>2- رأس </a:t>
            </a:r>
            <a:r>
              <a:rPr lang="ar-DZ" sz="2000" b="1" dirty="0">
                <a:latin typeface="Traditional Arabic" pitchFamily="18" charset="-78"/>
                <a:cs typeface="Traditional Arabic" pitchFamily="18" charset="-78"/>
              </a:rPr>
              <a:t>المال المقترض </a:t>
            </a:r>
            <a:r>
              <a:rPr lang="ar-DZ" sz="2000" b="1" dirty="0" smtClean="0">
                <a:latin typeface="Traditional Arabic" pitchFamily="18" charset="-78"/>
                <a:cs typeface="Traditional Arabic" pitchFamily="18" charset="-78"/>
              </a:rPr>
              <a:t>( يجب </a:t>
            </a:r>
            <a:r>
              <a:rPr lang="ar-DZ" sz="2000" b="1" dirty="0">
                <a:latin typeface="Traditional Arabic" pitchFamily="18" charset="-78"/>
                <a:cs typeface="Traditional Arabic" pitchFamily="18" charset="-78"/>
              </a:rPr>
              <a:t>تسديد أقساط </a:t>
            </a:r>
            <a:r>
              <a:rPr lang="ar-DZ" sz="2000" b="1" dirty="0" smtClean="0">
                <a:latin typeface="Traditional Arabic" pitchFamily="18" charset="-78"/>
                <a:cs typeface="Traditional Arabic" pitchFamily="18" charset="-78"/>
              </a:rPr>
              <a:t>زائد فوائد سنوية).</a:t>
            </a:r>
            <a:endParaRPr lang="en-US" sz="2000" b="1" dirty="0">
              <a:latin typeface="Traditional Arabic" pitchFamily="18" charset="-78"/>
              <a:cs typeface="Traditional Arabic" pitchFamily="18" charset="-78"/>
            </a:endParaRPr>
          </a:p>
        </p:txBody>
      </p:sp>
    </p:spTree>
    <p:extLst>
      <p:ext uri="{BB962C8B-B14F-4D97-AF65-F5344CB8AC3E}">
        <p14:creationId xmlns:p14="http://schemas.microsoft.com/office/powerpoint/2010/main" val="6931717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down)">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p:cTn id="12" dur="1000" fill="hold"/>
                                        <p:tgtEl>
                                          <p:spTgt spid="7"/>
                                        </p:tgtEl>
                                        <p:attrNameLst>
                                          <p:attrName>ppt_w</p:attrName>
                                        </p:attrNameLst>
                                      </p:cBhvr>
                                      <p:tavLst>
                                        <p:tav tm="0">
                                          <p:val>
                                            <p:fltVal val="0"/>
                                          </p:val>
                                        </p:tav>
                                        <p:tav tm="100000">
                                          <p:val>
                                            <p:strVal val="#ppt_w"/>
                                          </p:val>
                                        </p:tav>
                                      </p:tavLst>
                                    </p:anim>
                                    <p:anim calcmode="lin" valueType="num">
                                      <p:cBhvr>
                                        <p:cTn id="13" dur="1000" fill="hold"/>
                                        <p:tgtEl>
                                          <p:spTgt spid="7"/>
                                        </p:tgtEl>
                                        <p:attrNameLst>
                                          <p:attrName>ppt_h</p:attrName>
                                        </p:attrNameLst>
                                      </p:cBhvr>
                                      <p:tavLst>
                                        <p:tav tm="0">
                                          <p:val>
                                            <p:fltVal val="0"/>
                                          </p:val>
                                        </p:tav>
                                        <p:tav tm="100000">
                                          <p:val>
                                            <p:strVal val="#ppt_h"/>
                                          </p:val>
                                        </p:tav>
                                      </p:tavLst>
                                    </p:anim>
                                    <p:anim calcmode="lin" valueType="num">
                                      <p:cBhvr>
                                        <p:cTn id="14" dur="1000" fill="hold"/>
                                        <p:tgtEl>
                                          <p:spTgt spid="7"/>
                                        </p:tgtEl>
                                        <p:attrNameLst>
                                          <p:attrName>style.rotation</p:attrName>
                                        </p:attrNameLst>
                                      </p:cBhvr>
                                      <p:tavLst>
                                        <p:tav tm="0">
                                          <p:val>
                                            <p:fltVal val="90"/>
                                          </p:val>
                                        </p:tav>
                                        <p:tav tm="100000">
                                          <p:val>
                                            <p:fltVal val="0"/>
                                          </p:val>
                                        </p:tav>
                                      </p:tavLst>
                                    </p:anim>
                                    <p:animEffect transition="in" filter="fade">
                                      <p:cBhvr>
                                        <p:cTn id="15" dur="1000"/>
                                        <p:tgtEl>
                                          <p:spTgt spid="7"/>
                                        </p:tgtEl>
                                      </p:cBhvr>
                                    </p:animEffect>
                                  </p:childTnLst>
                                </p:cTn>
                              </p:par>
                              <p:par>
                                <p:cTn id="16" presetID="31" presetClass="entr" presetSubtype="0" fill="hold" grpId="0" nodeType="withEffect">
                                  <p:stCondLst>
                                    <p:cond delay="0"/>
                                  </p:stCondLst>
                                  <p:childTnLst>
                                    <p:set>
                                      <p:cBhvr>
                                        <p:cTn id="17" dur="1" fill="hold">
                                          <p:stCondLst>
                                            <p:cond delay="0"/>
                                          </p:stCondLst>
                                        </p:cTn>
                                        <p:tgtEl>
                                          <p:spTgt spid="9"/>
                                        </p:tgtEl>
                                        <p:attrNameLst>
                                          <p:attrName>style.visibility</p:attrName>
                                        </p:attrNameLst>
                                      </p:cBhvr>
                                      <p:to>
                                        <p:strVal val="visible"/>
                                      </p:to>
                                    </p:set>
                                    <p:anim calcmode="lin" valueType="num">
                                      <p:cBhvr>
                                        <p:cTn id="18" dur="1000" fill="hold"/>
                                        <p:tgtEl>
                                          <p:spTgt spid="9"/>
                                        </p:tgtEl>
                                        <p:attrNameLst>
                                          <p:attrName>ppt_w</p:attrName>
                                        </p:attrNameLst>
                                      </p:cBhvr>
                                      <p:tavLst>
                                        <p:tav tm="0">
                                          <p:val>
                                            <p:fltVal val="0"/>
                                          </p:val>
                                        </p:tav>
                                        <p:tav tm="100000">
                                          <p:val>
                                            <p:strVal val="#ppt_w"/>
                                          </p:val>
                                        </p:tav>
                                      </p:tavLst>
                                    </p:anim>
                                    <p:anim calcmode="lin" valueType="num">
                                      <p:cBhvr>
                                        <p:cTn id="19" dur="1000" fill="hold"/>
                                        <p:tgtEl>
                                          <p:spTgt spid="9"/>
                                        </p:tgtEl>
                                        <p:attrNameLst>
                                          <p:attrName>ppt_h</p:attrName>
                                        </p:attrNameLst>
                                      </p:cBhvr>
                                      <p:tavLst>
                                        <p:tav tm="0">
                                          <p:val>
                                            <p:fltVal val="0"/>
                                          </p:val>
                                        </p:tav>
                                        <p:tav tm="100000">
                                          <p:val>
                                            <p:strVal val="#ppt_h"/>
                                          </p:val>
                                        </p:tav>
                                      </p:tavLst>
                                    </p:anim>
                                    <p:anim calcmode="lin" valueType="num">
                                      <p:cBhvr>
                                        <p:cTn id="20" dur="1000" fill="hold"/>
                                        <p:tgtEl>
                                          <p:spTgt spid="9"/>
                                        </p:tgtEl>
                                        <p:attrNameLst>
                                          <p:attrName>style.rotation</p:attrName>
                                        </p:attrNameLst>
                                      </p:cBhvr>
                                      <p:tavLst>
                                        <p:tav tm="0">
                                          <p:val>
                                            <p:fltVal val="90"/>
                                          </p:val>
                                        </p:tav>
                                        <p:tav tm="100000">
                                          <p:val>
                                            <p:fltVal val="0"/>
                                          </p:val>
                                        </p:tav>
                                      </p:tavLst>
                                    </p:anim>
                                    <p:animEffect transition="in" filter="fade">
                                      <p:cBhvr>
                                        <p:cTn id="21" dur="1000"/>
                                        <p:tgtEl>
                                          <p:spTgt spid="9"/>
                                        </p:tgtEl>
                                      </p:cBhvr>
                                    </p:animEffect>
                                  </p:childTnLst>
                                </p:cTn>
                              </p:par>
                              <p:par>
                                <p:cTn id="22" presetID="31" presetClass="entr" presetSubtype="0" fill="hold" grpId="0" nodeType="withEffect">
                                  <p:stCondLst>
                                    <p:cond delay="0"/>
                                  </p:stCondLst>
                                  <p:childTnLst>
                                    <p:set>
                                      <p:cBhvr>
                                        <p:cTn id="23" dur="1" fill="hold">
                                          <p:stCondLst>
                                            <p:cond delay="0"/>
                                          </p:stCondLst>
                                        </p:cTn>
                                        <p:tgtEl>
                                          <p:spTgt spid="10"/>
                                        </p:tgtEl>
                                        <p:attrNameLst>
                                          <p:attrName>style.visibility</p:attrName>
                                        </p:attrNameLst>
                                      </p:cBhvr>
                                      <p:to>
                                        <p:strVal val="visible"/>
                                      </p:to>
                                    </p:set>
                                    <p:anim calcmode="lin" valueType="num">
                                      <p:cBhvr>
                                        <p:cTn id="24" dur="1000" fill="hold"/>
                                        <p:tgtEl>
                                          <p:spTgt spid="10"/>
                                        </p:tgtEl>
                                        <p:attrNameLst>
                                          <p:attrName>ppt_w</p:attrName>
                                        </p:attrNameLst>
                                      </p:cBhvr>
                                      <p:tavLst>
                                        <p:tav tm="0">
                                          <p:val>
                                            <p:fltVal val="0"/>
                                          </p:val>
                                        </p:tav>
                                        <p:tav tm="100000">
                                          <p:val>
                                            <p:strVal val="#ppt_w"/>
                                          </p:val>
                                        </p:tav>
                                      </p:tavLst>
                                    </p:anim>
                                    <p:anim calcmode="lin" valueType="num">
                                      <p:cBhvr>
                                        <p:cTn id="25" dur="1000" fill="hold"/>
                                        <p:tgtEl>
                                          <p:spTgt spid="10"/>
                                        </p:tgtEl>
                                        <p:attrNameLst>
                                          <p:attrName>ppt_h</p:attrName>
                                        </p:attrNameLst>
                                      </p:cBhvr>
                                      <p:tavLst>
                                        <p:tav tm="0">
                                          <p:val>
                                            <p:fltVal val="0"/>
                                          </p:val>
                                        </p:tav>
                                        <p:tav tm="100000">
                                          <p:val>
                                            <p:strVal val="#ppt_h"/>
                                          </p:val>
                                        </p:tav>
                                      </p:tavLst>
                                    </p:anim>
                                    <p:anim calcmode="lin" valueType="num">
                                      <p:cBhvr>
                                        <p:cTn id="26" dur="1000" fill="hold"/>
                                        <p:tgtEl>
                                          <p:spTgt spid="10"/>
                                        </p:tgtEl>
                                        <p:attrNameLst>
                                          <p:attrName>style.rotation</p:attrName>
                                        </p:attrNameLst>
                                      </p:cBhvr>
                                      <p:tavLst>
                                        <p:tav tm="0">
                                          <p:val>
                                            <p:fltVal val="90"/>
                                          </p:val>
                                        </p:tav>
                                        <p:tav tm="100000">
                                          <p:val>
                                            <p:fltVal val="0"/>
                                          </p:val>
                                        </p:tav>
                                      </p:tavLst>
                                    </p:anim>
                                    <p:animEffect transition="in" filter="fade">
                                      <p:cBhvr>
                                        <p:cTn id="27" dur="1000"/>
                                        <p:tgtEl>
                                          <p:spTgt spid="10"/>
                                        </p:tgtEl>
                                      </p:cBhvr>
                                    </p:animEffect>
                                  </p:childTnLst>
                                </p:cTn>
                              </p:par>
                              <p:par>
                                <p:cTn id="28" presetID="31" presetClass="entr" presetSubtype="0" fill="hold" grpId="0" nodeType="withEffect">
                                  <p:stCondLst>
                                    <p:cond delay="0"/>
                                  </p:stCondLst>
                                  <p:childTnLst>
                                    <p:set>
                                      <p:cBhvr>
                                        <p:cTn id="29" dur="1" fill="hold">
                                          <p:stCondLst>
                                            <p:cond delay="0"/>
                                          </p:stCondLst>
                                        </p:cTn>
                                        <p:tgtEl>
                                          <p:spTgt spid="15"/>
                                        </p:tgtEl>
                                        <p:attrNameLst>
                                          <p:attrName>style.visibility</p:attrName>
                                        </p:attrNameLst>
                                      </p:cBhvr>
                                      <p:to>
                                        <p:strVal val="visible"/>
                                      </p:to>
                                    </p:set>
                                    <p:anim calcmode="lin" valueType="num">
                                      <p:cBhvr>
                                        <p:cTn id="30" dur="1000" fill="hold"/>
                                        <p:tgtEl>
                                          <p:spTgt spid="15"/>
                                        </p:tgtEl>
                                        <p:attrNameLst>
                                          <p:attrName>ppt_w</p:attrName>
                                        </p:attrNameLst>
                                      </p:cBhvr>
                                      <p:tavLst>
                                        <p:tav tm="0">
                                          <p:val>
                                            <p:fltVal val="0"/>
                                          </p:val>
                                        </p:tav>
                                        <p:tav tm="100000">
                                          <p:val>
                                            <p:strVal val="#ppt_w"/>
                                          </p:val>
                                        </p:tav>
                                      </p:tavLst>
                                    </p:anim>
                                    <p:anim calcmode="lin" valueType="num">
                                      <p:cBhvr>
                                        <p:cTn id="31" dur="1000" fill="hold"/>
                                        <p:tgtEl>
                                          <p:spTgt spid="15"/>
                                        </p:tgtEl>
                                        <p:attrNameLst>
                                          <p:attrName>ppt_h</p:attrName>
                                        </p:attrNameLst>
                                      </p:cBhvr>
                                      <p:tavLst>
                                        <p:tav tm="0">
                                          <p:val>
                                            <p:fltVal val="0"/>
                                          </p:val>
                                        </p:tav>
                                        <p:tav tm="100000">
                                          <p:val>
                                            <p:strVal val="#ppt_h"/>
                                          </p:val>
                                        </p:tav>
                                      </p:tavLst>
                                    </p:anim>
                                    <p:anim calcmode="lin" valueType="num">
                                      <p:cBhvr>
                                        <p:cTn id="32" dur="1000" fill="hold"/>
                                        <p:tgtEl>
                                          <p:spTgt spid="15"/>
                                        </p:tgtEl>
                                        <p:attrNameLst>
                                          <p:attrName>style.rotation</p:attrName>
                                        </p:attrNameLst>
                                      </p:cBhvr>
                                      <p:tavLst>
                                        <p:tav tm="0">
                                          <p:val>
                                            <p:fltVal val="90"/>
                                          </p:val>
                                        </p:tav>
                                        <p:tav tm="100000">
                                          <p:val>
                                            <p:fltVal val="0"/>
                                          </p:val>
                                        </p:tav>
                                      </p:tavLst>
                                    </p:anim>
                                    <p:animEffect transition="in" filter="fade">
                                      <p:cBhvr>
                                        <p:cTn id="33" dur="1000"/>
                                        <p:tgtEl>
                                          <p:spTgt spid="15"/>
                                        </p:tgtEl>
                                      </p:cBhvr>
                                    </p:animEffect>
                                  </p:childTnLst>
                                </p:cTn>
                              </p:par>
                            </p:childTnLst>
                          </p:cTn>
                        </p:par>
                      </p:childTnLst>
                    </p:cTn>
                  </p:par>
                  <p:par>
                    <p:cTn id="34" fill="hold">
                      <p:stCondLst>
                        <p:cond delay="indefinite"/>
                      </p:stCondLst>
                      <p:childTnLst>
                        <p:par>
                          <p:cTn id="35" fill="hold">
                            <p:stCondLst>
                              <p:cond delay="0"/>
                            </p:stCondLst>
                            <p:childTnLst>
                              <p:par>
                                <p:cTn id="36" presetID="31" presetClass="entr" presetSubtype="0" fill="hold" grpId="0" nodeType="clickEffect">
                                  <p:stCondLst>
                                    <p:cond delay="0"/>
                                  </p:stCondLst>
                                  <p:childTnLst>
                                    <p:set>
                                      <p:cBhvr>
                                        <p:cTn id="37" dur="1" fill="hold">
                                          <p:stCondLst>
                                            <p:cond delay="0"/>
                                          </p:stCondLst>
                                        </p:cTn>
                                        <p:tgtEl>
                                          <p:spTgt spid="12"/>
                                        </p:tgtEl>
                                        <p:attrNameLst>
                                          <p:attrName>style.visibility</p:attrName>
                                        </p:attrNameLst>
                                      </p:cBhvr>
                                      <p:to>
                                        <p:strVal val="visible"/>
                                      </p:to>
                                    </p:set>
                                    <p:anim calcmode="lin" valueType="num">
                                      <p:cBhvr>
                                        <p:cTn id="38" dur="1000" fill="hold"/>
                                        <p:tgtEl>
                                          <p:spTgt spid="12"/>
                                        </p:tgtEl>
                                        <p:attrNameLst>
                                          <p:attrName>ppt_w</p:attrName>
                                        </p:attrNameLst>
                                      </p:cBhvr>
                                      <p:tavLst>
                                        <p:tav tm="0">
                                          <p:val>
                                            <p:fltVal val="0"/>
                                          </p:val>
                                        </p:tav>
                                        <p:tav tm="100000">
                                          <p:val>
                                            <p:strVal val="#ppt_w"/>
                                          </p:val>
                                        </p:tav>
                                      </p:tavLst>
                                    </p:anim>
                                    <p:anim calcmode="lin" valueType="num">
                                      <p:cBhvr>
                                        <p:cTn id="39" dur="1000" fill="hold"/>
                                        <p:tgtEl>
                                          <p:spTgt spid="12"/>
                                        </p:tgtEl>
                                        <p:attrNameLst>
                                          <p:attrName>ppt_h</p:attrName>
                                        </p:attrNameLst>
                                      </p:cBhvr>
                                      <p:tavLst>
                                        <p:tav tm="0">
                                          <p:val>
                                            <p:fltVal val="0"/>
                                          </p:val>
                                        </p:tav>
                                        <p:tav tm="100000">
                                          <p:val>
                                            <p:strVal val="#ppt_h"/>
                                          </p:val>
                                        </p:tav>
                                      </p:tavLst>
                                    </p:anim>
                                    <p:anim calcmode="lin" valueType="num">
                                      <p:cBhvr>
                                        <p:cTn id="40" dur="1000" fill="hold"/>
                                        <p:tgtEl>
                                          <p:spTgt spid="12"/>
                                        </p:tgtEl>
                                        <p:attrNameLst>
                                          <p:attrName>style.rotation</p:attrName>
                                        </p:attrNameLst>
                                      </p:cBhvr>
                                      <p:tavLst>
                                        <p:tav tm="0">
                                          <p:val>
                                            <p:fltVal val="90"/>
                                          </p:val>
                                        </p:tav>
                                        <p:tav tm="100000">
                                          <p:val>
                                            <p:fltVal val="0"/>
                                          </p:val>
                                        </p:tav>
                                      </p:tavLst>
                                    </p:anim>
                                    <p:animEffect transition="in" filter="fade">
                                      <p:cBhvr>
                                        <p:cTn id="41" dur="1000"/>
                                        <p:tgtEl>
                                          <p:spTgt spid="12"/>
                                        </p:tgtEl>
                                      </p:cBhvr>
                                    </p:animEffect>
                                  </p:childTnLst>
                                </p:cTn>
                              </p:par>
                              <p:par>
                                <p:cTn id="42" presetID="31" presetClass="entr" presetSubtype="0" fill="hold" grpId="0" nodeType="withEffect">
                                  <p:stCondLst>
                                    <p:cond delay="0"/>
                                  </p:stCondLst>
                                  <p:childTnLst>
                                    <p:set>
                                      <p:cBhvr>
                                        <p:cTn id="43" dur="1" fill="hold">
                                          <p:stCondLst>
                                            <p:cond delay="0"/>
                                          </p:stCondLst>
                                        </p:cTn>
                                        <p:tgtEl>
                                          <p:spTgt spid="13"/>
                                        </p:tgtEl>
                                        <p:attrNameLst>
                                          <p:attrName>style.visibility</p:attrName>
                                        </p:attrNameLst>
                                      </p:cBhvr>
                                      <p:to>
                                        <p:strVal val="visible"/>
                                      </p:to>
                                    </p:set>
                                    <p:anim calcmode="lin" valueType="num">
                                      <p:cBhvr>
                                        <p:cTn id="44" dur="1000" fill="hold"/>
                                        <p:tgtEl>
                                          <p:spTgt spid="13"/>
                                        </p:tgtEl>
                                        <p:attrNameLst>
                                          <p:attrName>ppt_w</p:attrName>
                                        </p:attrNameLst>
                                      </p:cBhvr>
                                      <p:tavLst>
                                        <p:tav tm="0">
                                          <p:val>
                                            <p:fltVal val="0"/>
                                          </p:val>
                                        </p:tav>
                                        <p:tav tm="100000">
                                          <p:val>
                                            <p:strVal val="#ppt_w"/>
                                          </p:val>
                                        </p:tav>
                                      </p:tavLst>
                                    </p:anim>
                                    <p:anim calcmode="lin" valueType="num">
                                      <p:cBhvr>
                                        <p:cTn id="45" dur="1000" fill="hold"/>
                                        <p:tgtEl>
                                          <p:spTgt spid="13"/>
                                        </p:tgtEl>
                                        <p:attrNameLst>
                                          <p:attrName>ppt_h</p:attrName>
                                        </p:attrNameLst>
                                      </p:cBhvr>
                                      <p:tavLst>
                                        <p:tav tm="0">
                                          <p:val>
                                            <p:fltVal val="0"/>
                                          </p:val>
                                        </p:tav>
                                        <p:tav tm="100000">
                                          <p:val>
                                            <p:strVal val="#ppt_h"/>
                                          </p:val>
                                        </p:tav>
                                      </p:tavLst>
                                    </p:anim>
                                    <p:anim calcmode="lin" valueType="num">
                                      <p:cBhvr>
                                        <p:cTn id="46" dur="1000" fill="hold"/>
                                        <p:tgtEl>
                                          <p:spTgt spid="13"/>
                                        </p:tgtEl>
                                        <p:attrNameLst>
                                          <p:attrName>style.rotation</p:attrName>
                                        </p:attrNameLst>
                                      </p:cBhvr>
                                      <p:tavLst>
                                        <p:tav tm="0">
                                          <p:val>
                                            <p:fltVal val="90"/>
                                          </p:val>
                                        </p:tav>
                                        <p:tav tm="100000">
                                          <p:val>
                                            <p:fltVal val="0"/>
                                          </p:val>
                                        </p:tav>
                                      </p:tavLst>
                                    </p:anim>
                                    <p:animEffect transition="in" filter="fade">
                                      <p:cBhvr>
                                        <p:cTn id="47" dur="1000"/>
                                        <p:tgtEl>
                                          <p:spTgt spid="13"/>
                                        </p:tgtEl>
                                      </p:cBhvr>
                                    </p:animEffect>
                                  </p:childTnLst>
                                </p:cTn>
                              </p:par>
                              <p:par>
                                <p:cTn id="48" presetID="31" presetClass="entr" presetSubtype="0" fill="hold" grpId="0" nodeType="withEffect">
                                  <p:stCondLst>
                                    <p:cond delay="0"/>
                                  </p:stCondLst>
                                  <p:childTnLst>
                                    <p:set>
                                      <p:cBhvr>
                                        <p:cTn id="49" dur="1" fill="hold">
                                          <p:stCondLst>
                                            <p:cond delay="0"/>
                                          </p:stCondLst>
                                        </p:cTn>
                                        <p:tgtEl>
                                          <p:spTgt spid="19"/>
                                        </p:tgtEl>
                                        <p:attrNameLst>
                                          <p:attrName>style.visibility</p:attrName>
                                        </p:attrNameLst>
                                      </p:cBhvr>
                                      <p:to>
                                        <p:strVal val="visible"/>
                                      </p:to>
                                    </p:set>
                                    <p:anim calcmode="lin" valueType="num">
                                      <p:cBhvr>
                                        <p:cTn id="50" dur="1000" fill="hold"/>
                                        <p:tgtEl>
                                          <p:spTgt spid="19"/>
                                        </p:tgtEl>
                                        <p:attrNameLst>
                                          <p:attrName>ppt_w</p:attrName>
                                        </p:attrNameLst>
                                      </p:cBhvr>
                                      <p:tavLst>
                                        <p:tav tm="0">
                                          <p:val>
                                            <p:fltVal val="0"/>
                                          </p:val>
                                        </p:tav>
                                        <p:tav tm="100000">
                                          <p:val>
                                            <p:strVal val="#ppt_w"/>
                                          </p:val>
                                        </p:tav>
                                      </p:tavLst>
                                    </p:anim>
                                    <p:anim calcmode="lin" valueType="num">
                                      <p:cBhvr>
                                        <p:cTn id="51" dur="1000" fill="hold"/>
                                        <p:tgtEl>
                                          <p:spTgt spid="19"/>
                                        </p:tgtEl>
                                        <p:attrNameLst>
                                          <p:attrName>ppt_h</p:attrName>
                                        </p:attrNameLst>
                                      </p:cBhvr>
                                      <p:tavLst>
                                        <p:tav tm="0">
                                          <p:val>
                                            <p:fltVal val="0"/>
                                          </p:val>
                                        </p:tav>
                                        <p:tav tm="100000">
                                          <p:val>
                                            <p:strVal val="#ppt_h"/>
                                          </p:val>
                                        </p:tav>
                                      </p:tavLst>
                                    </p:anim>
                                    <p:anim calcmode="lin" valueType="num">
                                      <p:cBhvr>
                                        <p:cTn id="52" dur="1000" fill="hold"/>
                                        <p:tgtEl>
                                          <p:spTgt spid="19"/>
                                        </p:tgtEl>
                                        <p:attrNameLst>
                                          <p:attrName>style.rotation</p:attrName>
                                        </p:attrNameLst>
                                      </p:cBhvr>
                                      <p:tavLst>
                                        <p:tav tm="0">
                                          <p:val>
                                            <p:fltVal val="90"/>
                                          </p:val>
                                        </p:tav>
                                        <p:tav tm="100000">
                                          <p:val>
                                            <p:fltVal val="0"/>
                                          </p:val>
                                        </p:tav>
                                      </p:tavLst>
                                    </p:anim>
                                    <p:animEffect transition="in" filter="fade">
                                      <p:cBhvr>
                                        <p:cTn id="53" dur="1000"/>
                                        <p:tgtEl>
                                          <p:spTgt spid="19"/>
                                        </p:tgtEl>
                                      </p:cBhvr>
                                    </p:animEffect>
                                  </p:childTnLst>
                                </p:cTn>
                              </p:par>
                              <p:par>
                                <p:cTn id="54" presetID="31" presetClass="entr" presetSubtype="0" fill="hold" grpId="0" nodeType="withEffect">
                                  <p:stCondLst>
                                    <p:cond delay="0"/>
                                  </p:stCondLst>
                                  <p:childTnLst>
                                    <p:set>
                                      <p:cBhvr>
                                        <p:cTn id="55" dur="1" fill="hold">
                                          <p:stCondLst>
                                            <p:cond delay="0"/>
                                          </p:stCondLst>
                                        </p:cTn>
                                        <p:tgtEl>
                                          <p:spTgt spid="2"/>
                                        </p:tgtEl>
                                        <p:attrNameLst>
                                          <p:attrName>style.visibility</p:attrName>
                                        </p:attrNameLst>
                                      </p:cBhvr>
                                      <p:to>
                                        <p:strVal val="visible"/>
                                      </p:to>
                                    </p:set>
                                    <p:anim calcmode="lin" valueType="num">
                                      <p:cBhvr>
                                        <p:cTn id="56" dur="1000" fill="hold"/>
                                        <p:tgtEl>
                                          <p:spTgt spid="2"/>
                                        </p:tgtEl>
                                        <p:attrNameLst>
                                          <p:attrName>ppt_w</p:attrName>
                                        </p:attrNameLst>
                                      </p:cBhvr>
                                      <p:tavLst>
                                        <p:tav tm="0">
                                          <p:val>
                                            <p:fltVal val="0"/>
                                          </p:val>
                                        </p:tav>
                                        <p:tav tm="100000">
                                          <p:val>
                                            <p:strVal val="#ppt_w"/>
                                          </p:val>
                                        </p:tav>
                                      </p:tavLst>
                                    </p:anim>
                                    <p:anim calcmode="lin" valueType="num">
                                      <p:cBhvr>
                                        <p:cTn id="57" dur="1000" fill="hold"/>
                                        <p:tgtEl>
                                          <p:spTgt spid="2"/>
                                        </p:tgtEl>
                                        <p:attrNameLst>
                                          <p:attrName>ppt_h</p:attrName>
                                        </p:attrNameLst>
                                      </p:cBhvr>
                                      <p:tavLst>
                                        <p:tav tm="0">
                                          <p:val>
                                            <p:fltVal val="0"/>
                                          </p:val>
                                        </p:tav>
                                        <p:tav tm="100000">
                                          <p:val>
                                            <p:strVal val="#ppt_h"/>
                                          </p:val>
                                        </p:tav>
                                      </p:tavLst>
                                    </p:anim>
                                    <p:anim calcmode="lin" valueType="num">
                                      <p:cBhvr>
                                        <p:cTn id="58" dur="1000" fill="hold"/>
                                        <p:tgtEl>
                                          <p:spTgt spid="2"/>
                                        </p:tgtEl>
                                        <p:attrNameLst>
                                          <p:attrName>style.rotation</p:attrName>
                                        </p:attrNameLst>
                                      </p:cBhvr>
                                      <p:tavLst>
                                        <p:tav tm="0">
                                          <p:val>
                                            <p:fltVal val="90"/>
                                          </p:val>
                                        </p:tav>
                                        <p:tav tm="100000">
                                          <p:val>
                                            <p:fltVal val="0"/>
                                          </p:val>
                                        </p:tav>
                                      </p:tavLst>
                                    </p:anim>
                                    <p:animEffect transition="in" filter="fade">
                                      <p:cBhvr>
                                        <p:cTn id="59" dur="1000"/>
                                        <p:tgtEl>
                                          <p:spTgt spid="2"/>
                                        </p:tgtEl>
                                      </p:cBhvr>
                                    </p:animEffect>
                                  </p:childTnLst>
                                </p:cTn>
                              </p:par>
                            </p:childTnLst>
                          </p:cTn>
                        </p:par>
                      </p:childTnLst>
                    </p:cTn>
                  </p:par>
                  <p:par>
                    <p:cTn id="60" fill="hold">
                      <p:stCondLst>
                        <p:cond delay="indefinite"/>
                      </p:stCondLst>
                      <p:childTnLst>
                        <p:par>
                          <p:cTn id="61" fill="hold">
                            <p:stCondLst>
                              <p:cond delay="0"/>
                            </p:stCondLst>
                            <p:childTnLst>
                              <p:par>
                                <p:cTn id="62" presetID="31" presetClass="entr" presetSubtype="0" fill="hold" grpId="0" nodeType="clickEffect">
                                  <p:stCondLst>
                                    <p:cond delay="0"/>
                                  </p:stCondLst>
                                  <p:childTnLst>
                                    <p:set>
                                      <p:cBhvr>
                                        <p:cTn id="63" dur="1" fill="hold">
                                          <p:stCondLst>
                                            <p:cond delay="0"/>
                                          </p:stCondLst>
                                        </p:cTn>
                                        <p:tgtEl>
                                          <p:spTgt spid="21"/>
                                        </p:tgtEl>
                                        <p:attrNameLst>
                                          <p:attrName>style.visibility</p:attrName>
                                        </p:attrNameLst>
                                      </p:cBhvr>
                                      <p:to>
                                        <p:strVal val="visible"/>
                                      </p:to>
                                    </p:set>
                                    <p:anim calcmode="lin" valueType="num">
                                      <p:cBhvr>
                                        <p:cTn id="64" dur="1000" fill="hold"/>
                                        <p:tgtEl>
                                          <p:spTgt spid="21"/>
                                        </p:tgtEl>
                                        <p:attrNameLst>
                                          <p:attrName>ppt_w</p:attrName>
                                        </p:attrNameLst>
                                      </p:cBhvr>
                                      <p:tavLst>
                                        <p:tav tm="0">
                                          <p:val>
                                            <p:fltVal val="0"/>
                                          </p:val>
                                        </p:tav>
                                        <p:tav tm="100000">
                                          <p:val>
                                            <p:strVal val="#ppt_w"/>
                                          </p:val>
                                        </p:tav>
                                      </p:tavLst>
                                    </p:anim>
                                    <p:anim calcmode="lin" valueType="num">
                                      <p:cBhvr>
                                        <p:cTn id="65" dur="1000" fill="hold"/>
                                        <p:tgtEl>
                                          <p:spTgt spid="21"/>
                                        </p:tgtEl>
                                        <p:attrNameLst>
                                          <p:attrName>ppt_h</p:attrName>
                                        </p:attrNameLst>
                                      </p:cBhvr>
                                      <p:tavLst>
                                        <p:tav tm="0">
                                          <p:val>
                                            <p:fltVal val="0"/>
                                          </p:val>
                                        </p:tav>
                                        <p:tav tm="100000">
                                          <p:val>
                                            <p:strVal val="#ppt_h"/>
                                          </p:val>
                                        </p:tav>
                                      </p:tavLst>
                                    </p:anim>
                                    <p:anim calcmode="lin" valueType="num">
                                      <p:cBhvr>
                                        <p:cTn id="66" dur="1000" fill="hold"/>
                                        <p:tgtEl>
                                          <p:spTgt spid="21"/>
                                        </p:tgtEl>
                                        <p:attrNameLst>
                                          <p:attrName>style.rotation</p:attrName>
                                        </p:attrNameLst>
                                      </p:cBhvr>
                                      <p:tavLst>
                                        <p:tav tm="0">
                                          <p:val>
                                            <p:fltVal val="90"/>
                                          </p:val>
                                        </p:tav>
                                        <p:tav tm="100000">
                                          <p:val>
                                            <p:fltVal val="0"/>
                                          </p:val>
                                        </p:tav>
                                      </p:tavLst>
                                    </p:anim>
                                    <p:animEffect transition="in" filter="fade">
                                      <p:cBhvr>
                                        <p:cTn id="67" dur="1000"/>
                                        <p:tgtEl>
                                          <p:spTgt spid="21"/>
                                        </p:tgtEl>
                                      </p:cBhvr>
                                    </p:animEffect>
                                  </p:childTnLst>
                                </p:cTn>
                              </p:par>
                              <p:par>
                                <p:cTn id="68" presetID="31" presetClass="entr" presetSubtype="0" fill="hold" grpId="0" nodeType="withEffect">
                                  <p:stCondLst>
                                    <p:cond delay="0"/>
                                  </p:stCondLst>
                                  <p:childTnLst>
                                    <p:set>
                                      <p:cBhvr>
                                        <p:cTn id="69" dur="1" fill="hold">
                                          <p:stCondLst>
                                            <p:cond delay="0"/>
                                          </p:stCondLst>
                                        </p:cTn>
                                        <p:tgtEl>
                                          <p:spTgt spid="22"/>
                                        </p:tgtEl>
                                        <p:attrNameLst>
                                          <p:attrName>style.visibility</p:attrName>
                                        </p:attrNameLst>
                                      </p:cBhvr>
                                      <p:to>
                                        <p:strVal val="visible"/>
                                      </p:to>
                                    </p:set>
                                    <p:anim calcmode="lin" valueType="num">
                                      <p:cBhvr>
                                        <p:cTn id="70" dur="1000" fill="hold"/>
                                        <p:tgtEl>
                                          <p:spTgt spid="22"/>
                                        </p:tgtEl>
                                        <p:attrNameLst>
                                          <p:attrName>ppt_w</p:attrName>
                                        </p:attrNameLst>
                                      </p:cBhvr>
                                      <p:tavLst>
                                        <p:tav tm="0">
                                          <p:val>
                                            <p:fltVal val="0"/>
                                          </p:val>
                                        </p:tav>
                                        <p:tav tm="100000">
                                          <p:val>
                                            <p:strVal val="#ppt_w"/>
                                          </p:val>
                                        </p:tav>
                                      </p:tavLst>
                                    </p:anim>
                                    <p:anim calcmode="lin" valueType="num">
                                      <p:cBhvr>
                                        <p:cTn id="71" dur="1000" fill="hold"/>
                                        <p:tgtEl>
                                          <p:spTgt spid="22"/>
                                        </p:tgtEl>
                                        <p:attrNameLst>
                                          <p:attrName>ppt_h</p:attrName>
                                        </p:attrNameLst>
                                      </p:cBhvr>
                                      <p:tavLst>
                                        <p:tav tm="0">
                                          <p:val>
                                            <p:fltVal val="0"/>
                                          </p:val>
                                        </p:tav>
                                        <p:tav tm="100000">
                                          <p:val>
                                            <p:strVal val="#ppt_h"/>
                                          </p:val>
                                        </p:tav>
                                      </p:tavLst>
                                    </p:anim>
                                    <p:anim calcmode="lin" valueType="num">
                                      <p:cBhvr>
                                        <p:cTn id="72" dur="1000" fill="hold"/>
                                        <p:tgtEl>
                                          <p:spTgt spid="22"/>
                                        </p:tgtEl>
                                        <p:attrNameLst>
                                          <p:attrName>style.rotation</p:attrName>
                                        </p:attrNameLst>
                                      </p:cBhvr>
                                      <p:tavLst>
                                        <p:tav tm="0">
                                          <p:val>
                                            <p:fltVal val="90"/>
                                          </p:val>
                                        </p:tav>
                                        <p:tav tm="100000">
                                          <p:val>
                                            <p:fltVal val="0"/>
                                          </p:val>
                                        </p:tav>
                                      </p:tavLst>
                                    </p:anim>
                                    <p:animEffect transition="in" filter="fade">
                                      <p:cBhvr>
                                        <p:cTn id="73" dur="1000"/>
                                        <p:tgtEl>
                                          <p:spTgt spid="22"/>
                                        </p:tgtEl>
                                      </p:cBhvr>
                                    </p:animEffect>
                                  </p:childTnLst>
                                </p:cTn>
                              </p:par>
                              <p:par>
                                <p:cTn id="74" presetID="31" presetClass="entr" presetSubtype="0" fill="hold" grpId="0" nodeType="withEffect">
                                  <p:stCondLst>
                                    <p:cond delay="0"/>
                                  </p:stCondLst>
                                  <p:childTnLst>
                                    <p:set>
                                      <p:cBhvr>
                                        <p:cTn id="75" dur="1" fill="hold">
                                          <p:stCondLst>
                                            <p:cond delay="0"/>
                                          </p:stCondLst>
                                        </p:cTn>
                                        <p:tgtEl>
                                          <p:spTgt spid="25"/>
                                        </p:tgtEl>
                                        <p:attrNameLst>
                                          <p:attrName>style.visibility</p:attrName>
                                        </p:attrNameLst>
                                      </p:cBhvr>
                                      <p:to>
                                        <p:strVal val="visible"/>
                                      </p:to>
                                    </p:set>
                                    <p:anim calcmode="lin" valueType="num">
                                      <p:cBhvr>
                                        <p:cTn id="76" dur="1000" fill="hold"/>
                                        <p:tgtEl>
                                          <p:spTgt spid="25"/>
                                        </p:tgtEl>
                                        <p:attrNameLst>
                                          <p:attrName>ppt_w</p:attrName>
                                        </p:attrNameLst>
                                      </p:cBhvr>
                                      <p:tavLst>
                                        <p:tav tm="0">
                                          <p:val>
                                            <p:fltVal val="0"/>
                                          </p:val>
                                        </p:tav>
                                        <p:tav tm="100000">
                                          <p:val>
                                            <p:strVal val="#ppt_w"/>
                                          </p:val>
                                        </p:tav>
                                      </p:tavLst>
                                    </p:anim>
                                    <p:anim calcmode="lin" valueType="num">
                                      <p:cBhvr>
                                        <p:cTn id="77" dur="1000" fill="hold"/>
                                        <p:tgtEl>
                                          <p:spTgt spid="25"/>
                                        </p:tgtEl>
                                        <p:attrNameLst>
                                          <p:attrName>ppt_h</p:attrName>
                                        </p:attrNameLst>
                                      </p:cBhvr>
                                      <p:tavLst>
                                        <p:tav tm="0">
                                          <p:val>
                                            <p:fltVal val="0"/>
                                          </p:val>
                                        </p:tav>
                                        <p:tav tm="100000">
                                          <p:val>
                                            <p:strVal val="#ppt_h"/>
                                          </p:val>
                                        </p:tav>
                                      </p:tavLst>
                                    </p:anim>
                                    <p:anim calcmode="lin" valueType="num">
                                      <p:cBhvr>
                                        <p:cTn id="78" dur="1000" fill="hold"/>
                                        <p:tgtEl>
                                          <p:spTgt spid="25"/>
                                        </p:tgtEl>
                                        <p:attrNameLst>
                                          <p:attrName>style.rotation</p:attrName>
                                        </p:attrNameLst>
                                      </p:cBhvr>
                                      <p:tavLst>
                                        <p:tav tm="0">
                                          <p:val>
                                            <p:fltVal val="90"/>
                                          </p:val>
                                        </p:tav>
                                        <p:tav tm="100000">
                                          <p:val>
                                            <p:fltVal val="0"/>
                                          </p:val>
                                        </p:tav>
                                      </p:tavLst>
                                    </p:anim>
                                    <p:animEffect transition="in" filter="fade">
                                      <p:cBhvr>
                                        <p:cTn id="79" dur="1000"/>
                                        <p:tgtEl>
                                          <p:spTgt spid="25"/>
                                        </p:tgtEl>
                                      </p:cBhvr>
                                    </p:animEffect>
                                  </p:childTnLst>
                                </p:cTn>
                              </p:par>
                              <p:par>
                                <p:cTn id="80" presetID="31" presetClass="entr" presetSubtype="0" fill="hold" grpId="0" nodeType="withEffect">
                                  <p:stCondLst>
                                    <p:cond delay="0"/>
                                  </p:stCondLst>
                                  <p:childTnLst>
                                    <p:set>
                                      <p:cBhvr>
                                        <p:cTn id="81" dur="1" fill="hold">
                                          <p:stCondLst>
                                            <p:cond delay="0"/>
                                          </p:stCondLst>
                                        </p:cTn>
                                        <p:tgtEl>
                                          <p:spTgt spid="4"/>
                                        </p:tgtEl>
                                        <p:attrNameLst>
                                          <p:attrName>style.visibility</p:attrName>
                                        </p:attrNameLst>
                                      </p:cBhvr>
                                      <p:to>
                                        <p:strVal val="visible"/>
                                      </p:to>
                                    </p:set>
                                    <p:anim calcmode="lin" valueType="num">
                                      <p:cBhvr>
                                        <p:cTn id="82" dur="1000" fill="hold"/>
                                        <p:tgtEl>
                                          <p:spTgt spid="4"/>
                                        </p:tgtEl>
                                        <p:attrNameLst>
                                          <p:attrName>ppt_w</p:attrName>
                                        </p:attrNameLst>
                                      </p:cBhvr>
                                      <p:tavLst>
                                        <p:tav tm="0">
                                          <p:val>
                                            <p:fltVal val="0"/>
                                          </p:val>
                                        </p:tav>
                                        <p:tav tm="100000">
                                          <p:val>
                                            <p:strVal val="#ppt_w"/>
                                          </p:val>
                                        </p:tav>
                                      </p:tavLst>
                                    </p:anim>
                                    <p:anim calcmode="lin" valueType="num">
                                      <p:cBhvr>
                                        <p:cTn id="83" dur="1000" fill="hold"/>
                                        <p:tgtEl>
                                          <p:spTgt spid="4"/>
                                        </p:tgtEl>
                                        <p:attrNameLst>
                                          <p:attrName>ppt_h</p:attrName>
                                        </p:attrNameLst>
                                      </p:cBhvr>
                                      <p:tavLst>
                                        <p:tav tm="0">
                                          <p:val>
                                            <p:fltVal val="0"/>
                                          </p:val>
                                        </p:tav>
                                        <p:tav tm="100000">
                                          <p:val>
                                            <p:strVal val="#ppt_h"/>
                                          </p:val>
                                        </p:tav>
                                      </p:tavLst>
                                    </p:anim>
                                    <p:anim calcmode="lin" valueType="num">
                                      <p:cBhvr>
                                        <p:cTn id="84" dur="1000" fill="hold"/>
                                        <p:tgtEl>
                                          <p:spTgt spid="4"/>
                                        </p:tgtEl>
                                        <p:attrNameLst>
                                          <p:attrName>style.rotation</p:attrName>
                                        </p:attrNameLst>
                                      </p:cBhvr>
                                      <p:tavLst>
                                        <p:tav tm="0">
                                          <p:val>
                                            <p:fltVal val="90"/>
                                          </p:val>
                                        </p:tav>
                                        <p:tav tm="100000">
                                          <p:val>
                                            <p:fltVal val="0"/>
                                          </p:val>
                                        </p:tav>
                                      </p:tavLst>
                                    </p:anim>
                                    <p:animEffect transition="in" filter="fade">
                                      <p:cBhvr>
                                        <p:cTn id="85"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nimBg="1"/>
      <p:bldP spid="10" grpId="0" animBg="1"/>
      <p:bldP spid="11" grpId="0" animBg="1"/>
      <p:bldP spid="15" grpId="0"/>
      <p:bldP spid="12" grpId="0" animBg="1"/>
      <p:bldP spid="13" grpId="0" animBg="1"/>
      <p:bldP spid="19" grpId="0" animBg="1"/>
      <p:bldP spid="2" grpId="0"/>
      <p:bldP spid="21" grpId="0" animBg="1"/>
      <p:bldP spid="22" grpId="0" animBg="1"/>
      <p:bldP spid="25" grpId="0" animBg="1"/>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rganigramme : Alternative 3"/>
          <p:cNvSpPr/>
          <p:nvPr/>
        </p:nvSpPr>
        <p:spPr>
          <a:xfrm>
            <a:off x="5652120" y="980728"/>
            <a:ext cx="3024336" cy="648072"/>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a:t>المدير المالي هو رجل اتصال </a:t>
            </a:r>
            <a:endParaRPr lang="en-US" dirty="0"/>
          </a:p>
        </p:txBody>
      </p:sp>
      <p:pic>
        <p:nvPicPr>
          <p:cNvPr id="5" name="Picture 2" descr="C:\Users\khaled\Desktop\organisme\_new_organizational.bmp.jpg"/>
          <p:cNvPicPr>
            <a:picLocks noChangeAspect="1" noChangeArrowheads="1"/>
          </p:cNvPicPr>
          <p:nvPr/>
        </p:nvPicPr>
        <p:blipFill>
          <a:blip r:embed="rId2" cstate="print"/>
          <a:srcRect/>
          <a:stretch>
            <a:fillRect/>
          </a:stretch>
        </p:blipFill>
        <p:spPr bwMode="auto">
          <a:xfrm>
            <a:off x="827584" y="692696"/>
            <a:ext cx="1985797" cy="1489348"/>
          </a:xfrm>
          <a:prstGeom prst="rect">
            <a:avLst/>
          </a:prstGeom>
          <a:noFill/>
        </p:spPr>
      </p:pic>
      <p:sp>
        <p:nvSpPr>
          <p:cNvPr id="6" name="Titre 1"/>
          <p:cNvSpPr txBox="1">
            <a:spLocks/>
          </p:cNvSpPr>
          <p:nvPr/>
        </p:nvSpPr>
        <p:spPr>
          <a:xfrm>
            <a:off x="142844" y="69832"/>
            <a:ext cx="8786874" cy="715962"/>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fontScale="97500"/>
          </a:bodyPr>
          <a:lstStyle/>
          <a:p>
            <a:pPr lvl="0" algn="ctr">
              <a:spcBef>
                <a:spcPct val="0"/>
              </a:spcBef>
            </a:pPr>
            <a:r>
              <a:rPr lang="ar-DZ" sz="4000" dirty="0">
                <a:latin typeface="Traditional Arabic" pitchFamily="18" charset="-78"/>
                <a:cs typeface="Traditional Arabic" pitchFamily="18" charset="-78"/>
              </a:rPr>
              <a:t>القسم الثاني: وظائف المؤسسة</a:t>
            </a:r>
            <a:endParaRPr kumimoji="0" lang="en-US" sz="4000" b="1" i="0" u="none" strike="noStrike" kern="1200" cap="none" spc="0" normalizeH="0" baseline="0" noProof="0" dirty="0" smtClean="0">
              <a:ln>
                <a:noFill/>
              </a:ln>
              <a:solidFill>
                <a:schemeClr val="lt1"/>
              </a:solidFill>
              <a:effectLst/>
              <a:uLnTx/>
              <a:uFillTx/>
              <a:latin typeface="Traditional Arabic" pitchFamily="18" charset="-78"/>
              <a:cs typeface="Traditional Arabic" pitchFamily="18" charset="-78"/>
            </a:endParaRPr>
          </a:p>
        </p:txBody>
      </p:sp>
      <p:graphicFrame>
        <p:nvGraphicFramePr>
          <p:cNvPr id="7" name="Diagramme 6"/>
          <p:cNvGraphicFramePr/>
          <p:nvPr>
            <p:extLst>
              <p:ext uri="{D42A27DB-BD31-4B8C-83A1-F6EECF244321}">
                <p14:modId xmlns:p14="http://schemas.microsoft.com/office/powerpoint/2010/main" val="4258866732"/>
              </p:ext>
            </p:extLst>
          </p:nvPr>
        </p:nvGraphicFramePr>
        <p:xfrm>
          <a:off x="251520" y="2276872"/>
          <a:ext cx="7248128"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5227623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wipe(down)">
                                      <p:cBhvr>
                                        <p:cTn id="14" dur="500"/>
                                        <p:tgtEl>
                                          <p:spTgt spid="5"/>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wipe(down)">
                                      <p:cBhvr>
                                        <p:cTn id="19"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Graphic spid="7" grpId="0">
        <p:bldAsOne/>
      </p:bldGraphic>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C:\Users\khaled\Desktop\organisme\_new_organizational.bmp.jpg"/>
          <p:cNvPicPr>
            <a:picLocks noChangeAspect="1" noChangeArrowheads="1"/>
          </p:cNvPicPr>
          <p:nvPr/>
        </p:nvPicPr>
        <p:blipFill>
          <a:blip r:embed="rId2" cstate="print"/>
          <a:srcRect/>
          <a:stretch>
            <a:fillRect/>
          </a:stretch>
        </p:blipFill>
        <p:spPr bwMode="auto">
          <a:xfrm>
            <a:off x="827584" y="692696"/>
            <a:ext cx="1985797" cy="1489348"/>
          </a:xfrm>
          <a:prstGeom prst="rect">
            <a:avLst/>
          </a:prstGeom>
          <a:noFill/>
        </p:spPr>
      </p:pic>
      <p:sp>
        <p:nvSpPr>
          <p:cNvPr id="6" name="Titre 1"/>
          <p:cNvSpPr txBox="1">
            <a:spLocks/>
          </p:cNvSpPr>
          <p:nvPr/>
        </p:nvSpPr>
        <p:spPr>
          <a:xfrm>
            <a:off x="142844" y="69832"/>
            <a:ext cx="8786874" cy="715962"/>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fontScale="97500"/>
          </a:bodyPr>
          <a:lstStyle/>
          <a:p>
            <a:pPr lvl="0" algn="ctr">
              <a:spcBef>
                <a:spcPct val="0"/>
              </a:spcBef>
            </a:pPr>
            <a:r>
              <a:rPr lang="ar-DZ" sz="4000" dirty="0">
                <a:latin typeface="Traditional Arabic" pitchFamily="18" charset="-78"/>
                <a:cs typeface="Traditional Arabic" pitchFamily="18" charset="-78"/>
              </a:rPr>
              <a:t>القسم الثاني: وظائف المؤسسة</a:t>
            </a:r>
            <a:endParaRPr kumimoji="0" lang="en-US" sz="4000" b="1" i="0" u="none" strike="noStrike" kern="1200" cap="none" spc="0" normalizeH="0" baseline="0" noProof="0" dirty="0" smtClean="0">
              <a:ln>
                <a:noFill/>
              </a:ln>
              <a:solidFill>
                <a:schemeClr val="lt1"/>
              </a:solidFill>
              <a:effectLst/>
              <a:uLnTx/>
              <a:uFillTx/>
              <a:latin typeface="Traditional Arabic" pitchFamily="18" charset="-78"/>
              <a:cs typeface="Traditional Arabic" pitchFamily="18" charset="-78"/>
            </a:endParaRPr>
          </a:p>
        </p:txBody>
      </p:sp>
      <p:graphicFrame>
        <p:nvGraphicFramePr>
          <p:cNvPr id="2" name="Diagramme 1"/>
          <p:cNvGraphicFramePr/>
          <p:nvPr>
            <p:extLst>
              <p:ext uri="{D42A27DB-BD31-4B8C-83A1-F6EECF244321}">
                <p14:modId xmlns:p14="http://schemas.microsoft.com/office/powerpoint/2010/main" val="4171592936"/>
              </p:ext>
            </p:extLst>
          </p:nvPr>
        </p:nvGraphicFramePr>
        <p:xfrm>
          <a:off x="827584" y="1905000"/>
          <a:ext cx="60960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Rectangle à coins arrondis 2"/>
          <p:cNvSpPr/>
          <p:nvPr/>
        </p:nvSpPr>
        <p:spPr>
          <a:xfrm>
            <a:off x="3730824" y="857858"/>
            <a:ext cx="5184576" cy="119954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r>
              <a:rPr lang="ar-DZ" sz="2000" b="1" dirty="0">
                <a:latin typeface="Traditional Arabic" panose="02020603050405020304" pitchFamily="18" charset="-78"/>
                <a:cs typeface="Traditional Arabic" panose="02020603050405020304" pitchFamily="18" charset="-78"/>
              </a:rPr>
              <a:t>الادارة المالية في </a:t>
            </a:r>
            <a:r>
              <a:rPr lang="ar-DZ" sz="2000" b="1" dirty="0" smtClean="0">
                <a:latin typeface="Traditional Arabic" panose="02020603050405020304" pitchFamily="18" charset="-78"/>
                <a:cs typeface="Traditional Arabic" panose="02020603050405020304" pitchFamily="18" charset="-78"/>
              </a:rPr>
              <a:t>المؤسسة: </a:t>
            </a:r>
            <a:r>
              <a:rPr lang="ar-DZ" sz="2000" dirty="0">
                <a:latin typeface="Traditional Arabic" panose="02020603050405020304" pitchFamily="18" charset="-78"/>
                <a:cs typeface="Traditional Arabic" panose="02020603050405020304" pitchFamily="18" charset="-78"/>
              </a:rPr>
              <a:t>نقصد بالإدارة المالية هنا ممارسة نشاطات التخطيط، التنظيم والرقابة على أنشطة وأعمال الوظيفة المالية في المؤسسة</a:t>
            </a:r>
            <a:endParaRPr lang="en-US" sz="2000" dirty="0">
              <a:latin typeface="Traditional Arabic" panose="02020603050405020304" pitchFamily="18" charset="-78"/>
              <a:cs typeface="Traditional Arabic" panose="02020603050405020304" pitchFamily="18" charset="-78"/>
            </a:endParaRPr>
          </a:p>
        </p:txBody>
      </p:sp>
      <p:sp>
        <p:nvSpPr>
          <p:cNvPr id="4" name="Cube 3"/>
          <p:cNvSpPr/>
          <p:nvPr/>
        </p:nvSpPr>
        <p:spPr>
          <a:xfrm>
            <a:off x="6012160" y="5410200"/>
            <a:ext cx="2903240" cy="990600"/>
          </a:xfrm>
          <a:prstGeom prst="cub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ar-DZ" sz="2000" b="1" dirty="0" smtClean="0">
                <a:latin typeface="Traditional Arabic" panose="02020603050405020304" pitchFamily="18" charset="-78"/>
                <a:cs typeface="Traditional Arabic" panose="02020603050405020304" pitchFamily="18" charset="-78"/>
              </a:rPr>
              <a:t>صناعة واتخاذ القرارات المالية</a:t>
            </a:r>
            <a:endParaRPr lang="en-US" sz="2000" b="1" dirty="0">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39235742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500"/>
                                        <p:tgtEl>
                                          <p:spTgt spid="5"/>
                                        </p:tgtEl>
                                      </p:cBhvr>
                                    </p:animEffect>
                                  </p:childTnLst>
                                </p:cTn>
                              </p:par>
                            </p:childTnLst>
                          </p:cTn>
                        </p:par>
                      </p:childTnLst>
                    </p:cTn>
                  </p:par>
                  <p:par>
                    <p:cTn id="15" fill="hold">
                      <p:stCondLst>
                        <p:cond delay="indefinite"/>
                      </p:stCondLst>
                      <p:childTnLst>
                        <p:par>
                          <p:cTn id="16" fill="hold">
                            <p:stCondLst>
                              <p:cond delay="0"/>
                            </p:stCondLst>
                            <p:childTnLst>
                              <p:par>
                                <p:cTn id="17" presetID="31" presetClass="entr" presetSubtype="0"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p:cTn id="19" dur="1000" fill="hold"/>
                                        <p:tgtEl>
                                          <p:spTgt spid="2"/>
                                        </p:tgtEl>
                                        <p:attrNameLst>
                                          <p:attrName>ppt_w</p:attrName>
                                        </p:attrNameLst>
                                      </p:cBhvr>
                                      <p:tavLst>
                                        <p:tav tm="0">
                                          <p:val>
                                            <p:fltVal val="0"/>
                                          </p:val>
                                        </p:tav>
                                        <p:tav tm="100000">
                                          <p:val>
                                            <p:strVal val="#ppt_w"/>
                                          </p:val>
                                        </p:tav>
                                      </p:tavLst>
                                    </p:anim>
                                    <p:anim calcmode="lin" valueType="num">
                                      <p:cBhvr>
                                        <p:cTn id="20" dur="1000" fill="hold"/>
                                        <p:tgtEl>
                                          <p:spTgt spid="2"/>
                                        </p:tgtEl>
                                        <p:attrNameLst>
                                          <p:attrName>ppt_h</p:attrName>
                                        </p:attrNameLst>
                                      </p:cBhvr>
                                      <p:tavLst>
                                        <p:tav tm="0">
                                          <p:val>
                                            <p:fltVal val="0"/>
                                          </p:val>
                                        </p:tav>
                                        <p:tav tm="100000">
                                          <p:val>
                                            <p:strVal val="#ppt_h"/>
                                          </p:val>
                                        </p:tav>
                                      </p:tavLst>
                                    </p:anim>
                                    <p:anim calcmode="lin" valueType="num">
                                      <p:cBhvr>
                                        <p:cTn id="21" dur="1000" fill="hold"/>
                                        <p:tgtEl>
                                          <p:spTgt spid="2"/>
                                        </p:tgtEl>
                                        <p:attrNameLst>
                                          <p:attrName>style.rotation</p:attrName>
                                        </p:attrNameLst>
                                      </p:cBhvr>
                                      <p:tavLst>
                                        <p:tav tm="0">
                                          <p:val>
                                            <p:fltVal val="90"/>
                                          </p:val>
                                        </p:tav>
                                        <p:tav tm="100000">
                                          <p:val>
                                            <p:fltVal val="0"/>
                                          </p:val>
                                        </p:tav>
                                      </p:tavLst>
                                    </p:anim>
                                    <p:animEffect transition="in" filter="fade">
                                      <p:cBhvr>
                                        <p:cTn id="22" dur="1000"/>
                                        <p:tgtEl>
                                          <p:spTgt spid="2"/>
                                        </p:tgtEl>
                                      </p:cBhvr>
                                    </p:animEffect>
                                  </p:childTnLst>
                                </p:cTn>
                              </p:par>
                            </p:childTnLst>
                          </p:cTn>
                        </p:par>
                      </p:childTnLst>
                    </p:cTn>
                  </p:par>
                  <p:par>
                    <p:cTn id="23" fill="hold">
                      <p:stCondLst>
                        <p:cond delay="indefinite"/>
                      </p:stCondLst>
                      <p:childTnLst>
                        <p:par>
                          <p:cTn id="24" fill="hold">
                            <p:stCondLst>
                              <p:cond delay="0"/>
                            </p:stCondLst>
                            <p:childTnLst>
                              <p:par>
                                <p:cTn id="25" presetID="31" presetClass="entr" presetSubtype="0" fill="hold" grpId="0" nodeType="clickEffect">
                                  <p:stCondLst>
                                    <p:cond delay="0"/>
                                  </p:stCondLst>
                                  <p:childTnLst>
                                    <p:set>
                                      <p:cBhvr>
                                        <p:cTn id="26" dur="1" fill="hold">
                                          <p:stCondLst>
                                            <p:cond delay="0"/>
                                          </p:stCondLst>
                                        </p:cTn>
                                        <p:tgtEl>
                                          <p:spTgt spid="4"/>
                                        </p:tgtEl>
                                        <p:attrNameLst>
                                          <p:attrName>style.visibility</p:attrName>
                                        </p:attrNameLst>
                                      </p:cBhvr>
                                      <p:to>
                                        <p:strVal val="visible"/>
                                      </p:to>
                                    </p:set>
                                    <p:anim calcmode="lin" valueType="num">
                                      <p:cBhvr>
                                        <p:cTn id="27" dur="1000" fill="hold"/>
                                        <p:tgtEl>
                                          <p:spTgt spid="4"/>
                                        </p:tgtEl>
                                        <p:attrNameLst>
                                          <p:attrName>ppt_w</p:attrName>
                                        </p:attrNameLst>
                                      </p:cBhvr>
                                      <p:tavLst>
                                        <p:tav tm="0">
                                          <p:val>
                                            <p:fltVal val="0"/>
                                          </p:val>
                                        </p:tav>
                                        <p:tav tm="100000">
                                          <p:val>
                                            <p:strVal val="#ppt_w"/>
                                          </p:val>
                                        </p:tav>
                                      </p:tavLst>
                                    </p:anim>
                                    <p:anim calcmode="lin" valueType="num">
                                      <p:cBhvr>
                                        <p:cTn id="28" dur="1000" fill="hold"/>
                                        <p:tgtEl>
                                          <p:spTgt spid="4"/>
                                        </p:tgtEl>
                                        <p:attrNameLst>
                                          <p:attrName>ppt_h</p:attrName>
                                        </p:attrNameLst>
                                      </p:cBhvr>
                                      <p:tavLst>
                                        <p:tav tm="0">
                                          <p:val>
                                            <p:fltVal val="0"/>
                                          </p:val>
                                        </p:tav>
                                        <p:tav tm="100000">
                                          <p:val>
                                            <p:strVal val="#ppt_h"/>
                                          </p:val>
                                        </p:tav>
                                      </p:tavLst>
                                    </p:anim>
                                    <p:anim calcmode="lin" valueType="num">
                                      <p:cBhvr>
                                        <p:cTn id="29" dur="1000" fill="hold"/>
                                        <p:tgtEl>
                                          <p:spTgt spid="4"/>
                                        </p:tgtEl>
                                        <p:attrNameLst>
                                          <p:attrName>style.rotation</p:attrName>
                                        </p:attrNameLst>
                                      </p:cBhvr>
                                      <p:tavLst>
                                        <p:tav tm="0">
                                          <p:val>
                                            <p:fltVal val="90"/>
                                          </p:val>
                                        </p:tav>
                                        <p:tav tm="100000">
                                          <p:val>
                                            <p:fltVal val="0"/>
                                          </p:val>
                                        </p:tav>
                                      </p:tavLst>
                                    </p:anim>
                                    <p:animEffect transition="in" filter="fade">
                                      <p:cBhvr>
                                        <p:cTn id="30"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AsOne/>
      </p:bldGraphic>
      <p:bldP spid="3" grpId="0" animBg="1"/>
      <p:bldP spid="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1"/>
          <p:cNvSpPr txBox="1">
            <a:spLocks/>
          </p:cNvSpPr>
          <p:nvPr/>
        </p:nvSpPr>
        <p:spPr>
          <a:xfrm>
            <a:off x="142844" y="69832"/>
            <a:ext cx="8786874" cy="715962"/>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fontScale="97500"/>
          </a:bodyPr>
          <a:lstStyle/>
          <a:p>
            <a:pPr lvl="0" algn="ctr">
              <a:spcBef>
                <a:spcPct val="0"/>
              </a:spcBef>
            </a:pPr>
            <a:r>
              <a:rPr lang="ar-DZ" sz="4000" dirty="0">
                <a:latin typeface="Traditional Arabic" pitchFamily="18" charset="-78"/>
                <a:cs typeface="Traditional Arabic" pitchFamily="18" charset="-78"/>
              </a:rPr>
              <a:t>القسم الثاني: وظائف المؤسسة</a:t>
            </a:r>
            <a:endParaRPr kumimoji="0" lang="en-US" sz="4000" b="1" i="0" u="none" strike="noStrike" kern="1200" cap="none" spc="0" normalizeH="0" baseline="0" noProof="0" dirty="0" smtClean="0">
              <a:ln>
                <a:noFill/>
              </a:ln>
              <a:solidFill>
                <a:schemeClr val="lt1"/>
              </a:solidFill>
              <a:effectLst/>
              <a:uLnTx/>
              <a:uFillTx/>
              <a:latin typeface="Traditional Arabic" pitchFamily="18" charset="-78"/>
              <a:cs typeface="Traditional Arabic" pitchFamily="18" charset="-78"/>
            </a:endParaRPr>
          </a:p>
        </p:txBody>
      </p:sp>
      <p:sp>
        <p:nvSpPr>
          <p:cNvPr id="4" name="Rectangle à coins arrondis 3"/>
          <p:cNvSpPr/>
          <p:nvPr/>
        </p:nvSpPr>
        <p:spPr>
          <a:xfrm>
            <a:off x="6876256" y="836712"/>
            <a:ext cx="2053462" cy="720080"/>
          </a:xfrm>
          <a:prstGeom prst="wedgeRoundRectCallout">
            <a:avLst>
              <a:gd name="adj1" fmla="val -35676"/>
              <a:gd name="adj2" fmla="val 108356"/>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800" dirty="0" smtClean="0">
                <a:latin typeface="Traditional Arabic" panose="02020603050405020304" pitchFamily="18" charset="-78"/>
                <a:cs typeface="Traditional Arabic" panose="02020603050405020304" pitchFamily="18" charset="-78"/>
              </a:rPr>
              <a:t>التخطيط المالي</a:t>
            </a:r>
            <a:r>
              <a:rPr lang="ar-DZ" dirty="0" smtClean="0"/>
              <a:t>: </a:t>
            </a:r>
            <a:endParaRPr lang="en-US" dirty="0"/>
          </a:p>
        </p:txBody>
      </p:sp>
      <p:sp>
        <p:nvSpPr>
          <p:cNvPr id="7" name="Rectangle à coins arrondis 6"/>
          <p:cNvSpPr/>
          <p:nvPr/>
        </p:nvSpPr>
        <p:spPr>
          <a:xfrm>
            <a:off x="611560" y="1988840"/>
            <a:ext cx="6696744" cy="1872208"/>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ar-DZ" sz="2000" dirty="0">
                <a:latin typeface="Traditional Arabic" panose="02020603050405020304" pitchFamily="18" charset="-78"/>
                <a:cs typeface="Traditional Arabic" panose="02020603050405020304" pitchFamily="18" charset="-78"/>
              </a:rPr>
              <a:t>نوع من أنواع التخطيط الذي يهتم بكيفية الحصول على الأموال اللازمة </a:t>
            </a:r>
            <a:r>
              <a:rPr lang="ar-DZ" sz="2000" dirty="0" smtClean="0">
                <a:latin typeface="Traditional Arabic" panose="02020603050405020304" pitchFamily="18" charset="-78"/>
                <a:cs typeface="Traditional Arabic" panose="02020603050405020304" pitchFamily="18" charset="-78"/>
              </a:rPr>
              <a:t>للمؤسسة </a:t>
            </a:r>
            <a:r>
              <a:rPr lang="ar-DZ" sz="2000" dirty="0">
                <a:latin typeface="Traditional Arabic" panose="02020603050405020304" pitchFamily="18" charset="-78"/>
                <a:cs typeface="Traditional Arabic" panose="02020603050405020304" pitchFamily="18" charset="-78"/>
              </a:rPr>
              <a:t>من مصادرها المختلفة بأقل التكاليف و أفضل الشروط  كما يهتم  بكيفية استثمار هذه الأموال بحيث تحقق أفضل و أعلى العوائد </a:t>
            </a:r>
            <a:r>
              <a:rPr lang="ar-DZ" sz="2000" dirty="0" smtClean="0">
                <a:latin typeface="Traditional Arabic" panose="02020603050405020304" pitchFamily="18" charset="-78"/>
                <a:cs typeface="Traditional Arabic" panose="02020603050405020304" pitchFamily="18" charset="-78"/>
              </a:rPr>
              <a:t>للمؤسسة و </a:t>
            </a:r>
            <a:r>
              <a:rPr lang="ar-DZ" sz="2000" dirty="0">
                <a:latin typeface="Traditional Arabic" panose="02020603050405020304" pitchFamily="18" charset="-78"/>
                <a:cs typeface="Traditional Arabic" panose="02020603050405020304" pitchFamily="18" charset="-78"/>
              </a:rPr>
              <a:t>بأقل الأخطار و هو علم له قواعد و أصول ويحتاج إلى خبرة في التطبيق و القدرة على التنبؤ و تحليل الماضي و الاعداد للمستقبل </a:t>
            </a:r>
            <a:endParaRPr lang="en-US" sz="2000" dirty="0">
              <a:latin typeface="Traditional Arabic" panose="02020603050405020304" pitchFamily="18" charset="-78"/>
              <a:cs typeface="Traditional Arabic" panose="02020603050405020304" pitchFamily="18" charset="-78"/>
            </a:endParaRPr>
          </a:p>
        </p:txBody>
      </p:sp>
      <p:sp>
        <p:nvSpPr>
          <p:cNvPr id="8" name="Rectangle à coins arrondis 7"/>
          <p:cNvSpPr/>
          <p:nvPr/>
        </p:nvSpPr>
        <p:spPr>
          <a:xfrm>
            <a:off x="142844" y="4005064"/>
            <a:ext cx="2053462" cy="720080"/>
          </a:xfrm>
          <a:prstGeom prst="wedgeRoundRectCallout">
            <a:avLst>
              <a:gd name="adj1" fmla="val -5990"/>
              <a:gd name="adj2" fmla="val 113647"/>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dirty="0" smtClean="0">
                <a:latin typeface="Traditional Arabic" panose="02020603050405020304" pitchFamily="18" charset="-78"/>
                <a:cs typeface="Traditional Arabic" panose="02020603050405020304" pitchFamily="18" charset="-78"/>
              </a:rPr>
              <a:t>اذ بموجبه يقوم المدير المالي بما يلي:</a:t>
            </a:r>
            <a:endParaRPr lang="en-US" sz="2400" dirty="0">
              <a:latin typeface="Traditional Arabic" panose="02020603050405020304" pitchFamily="18" charset="-78"/>
              <a:cs typeface="Traditional Arabic" panose="02020603050405020304" pitchFamily="18" charset="-78"/>
            </a:endParaRPr>
          </a:p>
        </p:txBody>
      </p:sp>
      <p:sp>
        <p:nvSpPr>
          <p:cNvPr id="10" name="Rectangle à coins arrondis 9"/>
          <p:cNvSpPr/>
          <p:nvPr/>
        </p:nvSpPr>
        <p:spPr>
          <a:xfrm>
            <a:off x="2123728" y="4648200"/>
            <a:ext cx="6805990" cy="1877144"/>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lvl="0" algn="just" rtl="1"/>
            <a:r>
              <a:rPr lang="ar-DZ" dirty="0" smtClean="0"/>
              <a:t>-    </a:t>
            </a:r>
            <a:r>
              <a:rPr lang="ar-DZ" sz="2000" dirty="0" smtClean="0">
                <a:latin typeface="Traditional Arabic" panose="02020603050405020304" pitchFamily="18" charset="-78"/>
                <a:cs typeface="Traditional Arabic" panose="02020603050405020304" pitchFamily="18" charset="-78"/>
              </a:rPr>
              <a:t>تحديد </a:t>
            </a:r>
            <a:r>
              <a:rPr lang="ar-DZ" sz="2000" dirty="0">
                <a:latin typeface="Traditional Arabic" panose="02020603050405020304" pitchFamily="18" charset="-78"/>
                <a:cs typeface="Traditional Arabic" panose="02020603050405020304" pitchFamily="18" charset="-78"/>
              </a:rPr>
              <a:t>الاهداف المالية في الاجل القصير والمتوسط </a:t>
            </a:r>
            <a:r>
              <a:rPr lang="ar-DZ" sz="2000" dirty="0" smtClean="0">
                <a:latin typeface="Traditional Arabic" panose="02020603050405020304" pitchFamily="18" charset="-78"/>
                <a:cs typeface="Traditional Arabic" panose="02020603050405020304" pitchFamily="18" charset="-78"/>
              </a:rPr>
              <a:t>والبعيد؛</a:t>
            </a:r>
            <a:endParaRPr lang="en-US" sz="2000" dirty="0">
              <a:latin typeface="Traditional Arabic" panose="02020603050405020304" pitchFamily="18" charset="-78"/>
              <a:cs typeface="Traditional Arabic" panose="02020603050405020304" pitchFamily="18" charset="-78"/>
            </a:endParaRPr>
          </a:p>
          <a:p>
            <a:pPr marL="285750" lvl="0" indent="-285750" algn="r" rtl="1">
              <a:buFontTx/>
              <a:buChar char="-"/>
            </a:pPr>
            <a:r>
              <a:rPr lang="ar-DZ" sz="2000" dirty="0" smtClean="0">
                <a:latin typeface="Traditional Arabic" panose="02020603050405020304" pitchFamily="18" charset="-78"/>
                <a:cs typeface="Traditional Arabic" panose="02020603050405020304" pitchFamily="18" charset="-78"/>
              </a:rPr>
              <a:t>رسم </a:t>
            </a:r>
            <a:r>
              <a:rPr lang="ar-DZ" sz="2000" dirty="0">
                <a:latin typeface="Traditional Arabic" panose="02020603050405020304" pitchFamily="18" charset="-78"/>
                <a:cs typeface="Traditional Arabic" panose="02020603050405020304" pitchFamily="18" charset="-78"/>
              </a:rPr>
              <a:t>السياسات التي تحدد مصادر التمويل، سواء عن طريق زيادة راس المال بواسطة طرح الاسهم ونوعيتها او بواسطة </a:t>
            </a:r>
            <a:r>
              <a:rPr lang="ar-DZ" sz="2000" dirty="0" smtClean="0">
                <a:latin typeface="Traditional Arabic" panose="02020603050405020304" pitchFamily="18" charset="-78"/>
                <a:cs typeface="Traditional Arabic" panose="02020603050405020304" pitchFamily="18" charset="-78"/>
              </a:rPr>
              <a:t>الاقتراض المباشر أو </a:t>
            </a:r>
            <a:r>
              <a:rPr lang="ar-DZ" sz="2000" dirty="0">
                <a:latin typeface="Traditional Arabic" panose="02020603050405020304" pitchFamily="18" charset="-78"/>
                <a:cs typeface="Traditional Arabic" panose="02020603050405020304" pitchFamily="18" charset="-78"/>
              </a:rPr>
              <a:t>عن طريق طرح سندات بمختلف </a:t>
            </a:r>
            <a:r>
              <a:rPr lang="ar-DZ" sz="2000" dirty="0" smtClean="0">
                <a:latin typeface="Traditional Arabic" panose="02020603050405020304" pitchFamily="18" charset="-78"/>
                <a:cs typeface="Traditional Arabic" panose="02020603050405020304" pitchFamily="18" charset="-78"/>
              </a:rPr>
              <a:t>انواعها؛</a:t>
            </a:r>
          </a:p>
          <a:p>
            <a:pPr marL="285750" lvl="0" indent="-285750" algn="r" rtl="1">
              <a:buFontTx/>
              <a:buChar char="-"/>
            </a:pPr>
            <a:r>
              <a:rPr lang="ar-DZ" sz="2000" dirty="0" smtClean="0">
                <a:latin typeface="Traditional Arabic" panose="02020603050405020304" pitchFamily="18" charset="-78"/>
                <a:cs typeface="Traditional Arabic" panose="02020603050405020304" pitchFamily="18" charset="-78"/>
              </a:rPr>
              <a:t>سياسات الاستثمار</a:t>
            </a:r>
            <a:r>
              <a:rPr lang="ar-DZ" sz="2000" dirty="0">
                <a:latin typeface="Traditional Arabic" panose="02020603050405020304" pitchFamily="18" charset="-78"/>
                <a:cs typeface="Traditional Arabic" panose="02020603050405020304" pitchFamily="18" charset="-78"/>
              </a:rPr>
              <a:t>؛</a:t>
            </a:r>
            <a:endParaRPr lang="fr-FR" sz="2000" dirty="0" smtClean="0">
              <a:latin typeface="Traditional Arabic" panose="02020603050405020304" pitchFamily="18" charset="-78"/>
              <a:cs typeface="Traditional Arabic" panose="02020603050405020304" pitchFamily="18" charset="-78"/>
            </a:endParaRPr>
          </a:p>
          <a:p>
            <a:pPr marL="285750" indent="-285750" algn="r" rtl="1">
              <a:buFontTx/>
              <a:buChar char="-"/>
            </a:pPr>
            <a:r>
              <a:rPr lang="ar-DZ" sz="2000" dirty="0">
                <a:latin typeface="Traditional Arabic" panose="02020603050405020304" pitchFamily="18" charset="-78"/>
                <a:cs typeface="Traditional Arabic" panose="02020603050405020304" pitchFamily="18" charset="-78"/>
              </a:rPr>
              <a:t>سياسات توزيع الارباح </a:t>
            </a:r>
            <a:r>
              <a:rPr lang="ar-DZ" sz="2000" dirty="0" smtClean="0">
                <a:latin typeface="Traditional Arabic" panose="02020603050405020304" pitchFamily="18" charset="-78"/>
                <a:cs typeface="Traditional Arabic" panose="02020603050405020304" pitchFamily="18" charset="-78"/>
              </a:rPr>
              <a:t>والاحتياطات.</a:t>
            </a:r>
            <a:endParaRPr lang="ar-DZ" sz="2000" dirty="0">
              <a:latin typeface="Traditional Arabic" panose="02020603050405020304" pitchFamily="18" charset="-78"/>
              <a:cs typeface="Traditional Arabic" panose="02020603050405020304" pitchFamily="18" charset="-78"/>
            </a:endParaRPr>
          </a:p>
          <a:p>
            <a:pPr marL="285750" lvl="0" indent="-285750" algn="r" rtl="1">
              <a:buFontTx/>
              <a:buChar char="-"/>
            </a:pPr>
            <a:endParaRPr lang="en-US" sz="2000" dirty="0">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9734229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barn(inVertical)">
                                      <p:cBhvr>
                                        <p:cTn id="14" dur="500"/>
                                        <p:tgtEl>
                                          <p:spTgt spid="7"/>
                                        </p:tgtEl>
                                      </p:cBhvr>
                                    </p:animEffect>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fade">
                                      <p:cBhvr>
                                        <p:cTn id="19" dur="1000"/>
                                        <p:tgtEl>
                                          <p:spTgt spid="8"/>
                                        </p:tgtEl>
                                      </p:cBhvr>
                                    </p:animEffect>
                                    <p:anim calcmode="lin" valueType="num">
                                      <p:cBhvr>
                                        <p:cTn id="20" dur="1000" fill="hold"/>
                                        <p:tgtEl>
                                          <p:spTgt spid="8"/>
                                        </p:tgtEl>
                                        <p:attrNameLst>
                                          <p:attrName>ppt_x</p:attrName>
                                        </p:attrNameLst>
                                      </p:cBhvr>
                                      <p:tavLst>
                                        <p:tav tm="0">
                                          <p:val>
                                            <p:strVal val="#ppt_x"/>
                                          </p:val>
                                        </p:tav>
                                        <p:tav tm="100000">
                                          <p:val>
                                            <p:strVal val="#ppt_x"/>
                                          </p:val>
                                        </p:tav>
                                      </p:tavLst>
                                    </p:anim>
                                    <p:anim calcmode="lin" valueType="num">
                                      <p:cBhvr>
                                        <p:cTn id="21"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6" presetClass="entr" presetSubtype="16" fill="hold" grpId="0" nodeType="clickEffect">
                                  <p:stCondLst>
                                    <p:cond delay="0"/>
                                  </p:stCondLst>
                                  <p:childTnLst>
                                    <p:set>
                                      <p:cBhvr>
                                        <p:cTn id="25" dur="1" fill="hold">
                                          <p:stCondLst>
                                            <p:cond delay="0"/>
                                          </p:stCondLst>
                                        </p:cTn>
                                        <p:tgtEl>
                                          <p:spTgt spid="10"/>
                                        </p:tgtEl>
                                        <p:attrNameLst>
                                          <p:attrName>style.visibility</p:attrName>
                                        </p:attrNameLst>
                                      </p:cBhvr>
                                      <p:to>
                                        <p:strVal val="visible"/>
                                      </p:to>
                                    </p:set>
                                    <p:animEffect transition="in" filter="circle(in)">
                                      <p:cBhvr>
                                        <p:cTn id="26"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7" grpId="0" animBg="1"/>
      <p:bldP spid="8" grpId="0" animBg="1"/>
      <p:bldP spid="10"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1"/>
          <p:cNvSpPr txBox="1">
            <a:spLocks/>
          </p:cNvSpPr>
          <p:nvPr/>
        </p:nvSpPr>
        <p:spPr>
          <a:xfrm>
            <a:off x="142844" y="69832"/>
            <a:ext cx="8786874" cy="715962"/>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fontScale="97500"/>
          </a:bodyPr>
          <a:lstStyle/>
          <a:p>
            <a:pPr lvl="0" algn="ctr">
              <a:spcBef>
                <a:spcPct val="0"/>
              </a:spcBef>
            </a:pPr>
            <a:r>
              <a:rPr lang="ar-DZ" sz="4000" dirty="0">
                <a:latin typeface="Traditional Arabic" pitchFamily="18" charset="-78"/>
                <a:cs typeface="Traditional Arabic" pitchFamily="18" charset="-78"/>
              </a:rPr>
              <a:t>القسم الثاني: وظائف المؤسسة</a:t>
            </a:r>
            <a:endParaRPr kumimoji="0" lang="en-US" sz="4000" b="1" i="0" u="none" strike="noStrike" kern="1200" cap="none" spc="0" normalizeH="0" baseline="0" noProof="0" dirty="0" smtClean="0">
              <a:ln>
                <a:noFill/>
              </a:ln>
              <a:solidFill>
                <a:schemeClr val="lt1"/>
              </a:solidFill>
              <a:effectLst/>
              <a:uLnTx/>
              <a:uFillTx/>
              <a:latin typeface="Traditional Arabic" pitchFamily="18" charset="-78"/>
              <a:cs typeface="Traditional Arabic" pitchFamily="18" charset="-78"/>
            </a:endParaRPr>
          </a:p>
        </p:txBody>
      </p:sp>
      <p:sp>
        <p:nvSpPr>
          <p:cNvPr id="4" name="Rectangle à coins arrondis 3"/>
          <p:cNvSpPr/>
          <p:nvPr/>
        </p:nvSpPr>
        <p:spPr>
          <a:xfrm>
            <a:off x="6876256" y="836712"/>
            <a:ext cx="2053462" cy="720080"/>
          </a:xfrm>
          <a:prstGeom prst="wedgeRoundRectCallout">
            <a:avLst>
              <a:gd name="adj1" fmla="val -35676"/>
              <a:gd name="adj2" fmla="val 108356"/>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dirty="0" smtClean="0">
                <a:latin typeface="Traditional Arabic" panose="02020603050405020304" pitchFamily="18" charset="-78"/>
                <a:cs typeface="Traditional Arabic" panose="02020603050405020304" pitchFamily="18" charset="-78"/>
              </a:rPr>
              <a:t>أهمية التخطيط المالي: </a:t>
            </a:r>
            <a:endParaRPr lang="en-US" sz="2400" dirty="0">
              <a:latin typeface="Traditional Arabic" panose="02020603050405020304" pitchFamily="18" charset="-78"/>
              <a:cs typeface="Traditional Arabic" panose="02020603050405020304" pitchFamily="18" charset="-78"/>
            </a:endParaRPr>
          </a:p>
        </p:txBody>
      </p:sp>
      <p:graphicFrame>
        <p:nvGraphicFramePr>
          <p:cNvPr id="2" name="Diagramme 1"/>
          <p:cNvGraphicFramePr/>
          <p:nvPr>
            <p:extLst>
              <p:ext uri="{D42A27DB-BD31-4B8C-83A1-F6EECF244321}">
                <p14:modId xmlns:p14="http://schemas.microsoft.com/office/powerpoint/2010/main" val="2746426519"/>
              </p:ext>
            </p:extLst>
          </p:nvPr>
        </p:nvGraphicFramePr>
        <p:xfrm>
          <a:off x="539552" y="1772816"/>
          <a:ext cx="7128792" cy="51125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323012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Graphic spid="2" grpId="0">
        <p:bldAsOne/>
      </p:bldGraphic>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1836</TotalTime>
  <Words>1110</Words>
  <Application>Microsoft Office PowerPoint</Application>
  <PresentationFormat>Affichage à l'écran (4:3)</PresentationFormat>
  <Paragraphs>112</Paragraphs>
  <Slides>16</Slides>
  <Notes>1</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16</vt:i4>
      </vt:variant>
    </vt:vector>
  </HeadingPairs>
  <TitlesOfParts>
    <vt:vector size="22" baseType="lpstr">
      <vt:lpstr>Arabic Typesetting</vt:lpstr>
      <vt:lpstr>Arial</vt:lpstr>
      <vt:lpstr>Calibri</vt:lpstr>
      <vt:lpstr>Traditional Arabic</vt:lpstr>
      <vt:lpstr>Wingdings</vt:lpstr>
      <vt:lpstr>Thème Office</vt:lpstr>
      <vt:lpstr>Présentation PowerPoint</vt:lpstr>
      <vt:lpstr>القسم الثاني: وظائف المؤسسة</vt:lpstr>
      <vt:lpstr>القسم الثاني: وظائف المؤسسة</vt:lpstr>
      <vt:lpstr>القسم الثاني: وظائف المؤسسة</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القسم الثاني: وظائف المؤسسة</dc:title>
  <dc:creator>BOUREGHDA</dc:creator>
  <cp:lastModifiedBy>HP</cp:lastModifiedBy>
  <cp:revision>108</cp:revision>
  <dcterms:created xsi:type="dcterms:W3CDTF">2013-12-24T17:58:38Z</dcterms:created>
  <dcterms:modified xsi:type="dcterms:W3CDTF">2021-12-22T14:17:44Z</dcterms:modified>
</cp:coreProperties>
</file>