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sldIdLst>
    <p:sldId id="273" r:id="rId2"/>
    <p:sldId id="256" r:id="rId3"/>
    <p:sldId id="257" r:id="rId4"/>
    <p:sldId id="259" r:id="rId5"/>
    <p:sldId id="258" r:id="rId6"/>
    <p:sldId id="260" r:id="rId7"/>
    <p:sldId id="261" r:id="rId8"/>
    <p:sldId id="262" r:id="rId9"/>
    <p:sldId id="274" r:id="rId10"/>
    <p:sldId id="263" r:id="rId11"/>
    <p:sldId id="266" r:id="rId12"/>
    <p:sldId id="264" r:id="rId13"/>
    <p:sldId id="275" r:id="rId14"/>
    <p:sldId id="265" r:id="rId15"/>
    <p:sldId id="267" r:id="rId16"/>
    <p:sldId id="269" r:id="rId17"/>
    <p:sldId id="268" r:id="rId18"/>
    <p:sldId id="270" r:id="rId19"/>
    <p:sldId id="271" r:id="rId20"/>
    <p:sldId id="276" r:id="rId21"/>
    <p:sldId id="277" r:id="rId22"/>
    <p:sldId id="278" r:id="rId23"/>
    <p:sldId id="279" r:id="rId24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CC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Style moye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470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137E183-55F0-49D2-9A10-3E0BF454BA23}" type="datetimeFigureOut">
              <a:rPr lang="fr-FR" smtClean="0"/>
              <a:pPr/>
              <a:t>09/04/2023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84B64CE-DB16-44BB-AE80-25982BEB0EDB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17978221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4B64CE-DB16-44BB-AE80-25982BEB0EDB}" type="slidenum">
              <a:rPr lang="fr-FR" smtClean="0"/>
              <a:pPr/>
              <a:t>6</a:t>
            </a:fld>
            <a:endParaRPr lang="fr-F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4B64CE-DB16-44BB-AE80-25982BEB0EDB}" type="slidenum">
              <a:rPr lang="fr-FR" smtClean="0"/>
              <a:pPr/>
              <a:t>10</a:t>
            </a:fld>
            <a:endParaRPr lang="fr-FR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4B64CE-DB16-44BB-AE80-25982BEB0EDB}" type="slidenum">
              <a:rPr lang="fr-FR" smtClean="0"/>
              <a:pPr/>
              <a:t>15</a:t>
            </a:fld>
            <a:endParaRPr lang="fr-F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Cliquez pour modifier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A762A7-CDD2-4AF2-B3FA-1A8F77BC3AA6}" type="datetimeFigureOut">
              <a:rPr lang="fr-FR" smtClean="0"/>
              <a:pPr/>
              <a:t>09/04/2023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25DA0E-D4C9-4BCC-A674-A42727865B47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A762A7-CDD2-4AF2-B3FA-1A8F77BC3AA6}" type="datetimeFigureOut">
              <a:rPr lang="fr-FR" smtClean="0"/>
              <a:pPr/>
              <a:t>09/04/2023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25DA0E-D4C9-4BCC-A674-A42727865B47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A762A7-CDD2-4AF2-B3FA-1A8F77BC3AA6}" type="datetimeFigureOut">
              <a:rPr lang="fr-FR" smtClean="0"/>
              <a:pPr/>
              <a:t>09/04/2023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25DA0E-D4C9-4BCC-A674-A42727865B47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A762A7-CDD2-4AF2-B3FA-1A8F77BC3AA6}" type="datetimeFigureOut">
              <a:rPr lang="fr-FR" smtClean="0"/>
              <a:pPr/>
              <a:t>09/04/2023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25DA0E-D4C9-4BCC-A674-A42727865B47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A762A7-CDD2-4AF2-B3FA-1A8F77BC3AA6}" type="datetimeFigureOut">
              <a:rPr lang="fr-FR" smtClean="0"/>
              <a:pPr/>
              <a:t>09/04/2023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25DA0E-D4C9-4BCC-A674-A42727865B47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A762A7-CDD2-4AF2-B3FA-1A8F77BC3AA6}" type="datetimeFigureOut">
              <a:rPr lang="fr-FR" smtClean="0"/>
              <a:pPr/>
              <a:t>09/04/2023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25DA0E-D4C9-4BCC-A674-A42727865B47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A762A7-CDD2-4AF2-B3FA-1A8F77BC3AA6}" type="datetimeFigureOut">
              <a:rPr lang="fr-FR" smtClean="0"/>
              <a:pPr/>
              <a:t>09/04/2023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25DA0E-D4C9-4BCC-A674-A42727865B47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A762A7-CDD2-4AF2-B3FA-1A8F77BC3AA6}" type="datetimeFigureOut">
              <a:rPr lang="fr-FR" smtClean="0"/>
              <a:pPr/>
              <a:t>09/04/2023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25DA0E-D4C9-4BCC-A674-A42727865B47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A762A7-CDD2-4AF2-B3FA-1A8F77BC3AA6}" type="datetimeFigureOut">
              <a:rPr lang="fr-FR" smtClean="0"/>
              <a:pPr/>
              <a:t>09/04/2023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25DA0E-D4C9-4BCC-A674-A42727865B47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A762A7-CDD2-4AF2-B3FA-1A8F77BC3AA6}" type="datetimeFigureOut">
              <a:rPr lang="fr-FR" smtClean="0"/>
              <a:pPr/>
              <a:t>09/04/2023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25DA0E-D4C9-4BCC-A674-A42727865B47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A762A7-CDD2-4AF2-B3FA-1A8F77BC3AA6}" type="datetimeFigureOut">
              <a:rPr lang="fr-FR" smtClean="0"/>
              <a:pPr/>
              <a:t>09/04/2023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25DA0E-D4C9-4BCC-A674-A42727865B47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A762A7-CDD2-4AF2-B3FA-1A8F77BC3AA6}" type="datetimeFigureOut">
              <a:rPr lang="fr-FR" smtClean="0"/>
              <a:pPr/>
              <a:t>09/04/2023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25DA0E-D4C9-4BCC-A674-A42727865B47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6.png"/><Relationship Id="rId4" Type="http://schemas.openxmlformats.org/officeDocument/2006/relationships/image" Target="../media/image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5.pn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55576" y="116632"/>
            <a:ext cx="8229600" cy="1143000"/>
          </a:xfrm>
          <a:solidFill>
            <a:srgbClr val="FF0000">
              <a:alpha val="64000"/>
            </a:srgbClr>
          </a:solidFill>
        </p:spPr>
        <p:txBody>
          <a:bodyPr>
            <a:normAutofit/>
          </a:bodyPr>
          <a:lstStyle/>
          <a:p>
            <a:pPr rtl="1"/>
            <a:r>
              <a:rPr lang="ar-DZ" b="1" dirty="0" smtClean="0">
                <a:cs typeface="+mn-cs"/>
              </a:rPr>
              <a:t>المحور الرابع: استراتيجيات التسويق الدولي</a:t>
            </a:r>
            <a:endParaRPr lang="fr-FR" b="1" dirty="0">
              <a:cs typeface="+mn-cs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51520" y="1268760"/>
            <a:ext cx="8684283" cy="5016758"/>
          </a:xfrm>
          <a:prstGeom prst="rect">
            <a:avLst/>
          </a:prstGeom>
          <a:solidFill>
            <a:srgbClr val="92D050">
              <a:alpha val="19000"/>
            </a:srgbClr>
          </a:solidFill>
        </p:spPr>
        <p:txBody>
          <a:bodyPr wrap="square">
            <a:spAutoFit/>
          </a:bodyPr>
          <a:lstStyle/>
          <a:p>
            <a:pPr algn="r" rtl="1">
              <a:lnSpc>
                <a:spcPct val="200000"/>
              </a:lnSpc>
            </a:pPr>
            <a:r>
              <a:rPr lang="ar-DZ" sz="32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تم </a:t>
            </a:r>
            <a:r>
              <a:rPr lang="ar-DZ" sz="32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في هذا المحور تناول العناصر التالية</a:t>
            </a:r>
            <a:r>
              <a:rPr lang="ar-DZ" sz="32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:</a:t>
            </a:r>
            <a:endParaRPr lang="en-US" sz="3200" b="1" dirty="0" smtClean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pPr algn="r" rtl="1">
              <a:lnSpc>
                <a:spcPct val="200000"/>
              </a:lnSpc>
            </a:pPr>
            <a:r>
              <a:rPr lang="fr-FR" sz="32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-</a:t>
            </a:r>
            <a:r>
              <a:rPr lang="ar-DZ" sz="32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الخيارات الاستراتيجية الأساسية </a:t>
            </a:r>
            <a:r>
              <a:rPr lang="ar-DZ" sz="32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للتسويق </a:t>
            </a:r>
            <a:r>
              <a:rPr lang="ar-DZ" sz="32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الدولي؛</a:t>
            </a:r>
          </a:p>
          <a:p>
            <a:pPr algn="r" rtl="1">
              <a:lnSpc>
                <a:spcPct val="200000"/>
              </a:lnSpc>
            </a:pPr>
            <a:r>
              <a:rPr lang="ar-DZ" sz="32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- </a:t>
            </a:r>
            <a:r>
              <a:rPr lang="ar-DZ" sz="32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تنظيم نشاط التسويق الدولي؛</a:t>
            </a:r>
          </a:p>
          <a:p>
            <a:pPr algn="r" rtl="1">
              <a:lnSpc>
                <a:spcPct val="200000"/>
              </a:lnSpc>
            </a:pPr>
            <a:r>
              <a:rPr lang="ar-DZ" sz="32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- استراتيجيات التطوير الدولي (نموذج «</a:t>
            </a:r>
            <a:r>
              <a:rPr lang="fr-FR" sz="32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EPRG</a:t>
            </a:r>
            <a:r>
              <a:rPr lang="ar-DZ" sz="32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»)؛</a:t>
            </a:r>
          </a:p>
          <a:p>
            <a:pPr algn="r" rtl="1">
              <a:lnSpc>
                <a:spcPct val="200000"/>
              </a:lnSpc>
            </a:pPr>
            <a:r>
              <a:rPr lang="ar-DZ" sz="32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- سياسات المزيج التسويقي الدولي (تطبيق).</a:t>
            </a:r>
            <a:endParaRPr lang="fr-FR" sz="3200" b="1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65739087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Espace réservé du conten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3563977724"/>
              </p:ext>
            </p:extLst>
          </p:nvPr>
        </p:nvGraphicFramePr>
        <p:xfrm>
          <a:off x="107504" y="44624"/>
          <a:ext cx="8964488" cy="669674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0362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960863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1026727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ar-DZ" sz="2800" b="1" dirty="0" smtClean="0">
                          <a:solidFill>
                            <a:schemeClr val="tx1"/>
                          </a:solidFill>
                          <a:latin typeface="Traditional Arabic" pitchFamily="18" charset="-78"/>
                          <a:cs typeface="Traditional Arabic" pitchFamily="18" charset="-78"/>
                        </a:rPr>
                        <a:t>عيـــوب التنميـــط</a:t>
                      </a:r>
                      <a:endParaRPr lang="fr-FR" sz="2800" b="1" dirty="0">
                        <a:solidFill>
                          <a:schemeClr val="tx1"/>
                        </a:solidFill>
                        <a:latin typeface="Traditional Arabic" pitchFamily="18" charset="-78"/>
                        <a:cs typeface="Traditional Arabic" pitchFamily="18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ar-DZ" sz="2800" b="1" dirty="0" smtClean="0">
                          <a:solidFill>
                            <a:schemeClr val="tx1"/>
                          </a:solidFill>
                          <a:latin typeface="Traditional Arabic" pitchFamily="18" charset="-78"/>
                          <a:cs typeface="Traditional Arabic" pitchFamily="18" charset="-78"/>
                        </a:rPr>
                        <a:t>مـــزايــــا التنميـــط</a:t>
                      </a:r>
                      <a:endParaRPr lang="fr-FR" sz="2800" b="1" dirty="0">
                        <a:solidFill>
                          <a:schemeClr val="tx1"/>
                        </a:solidFill>
                        <a:latin typeface="Traditional Arabic" pitchFamily="18" charset="-78"/>
                        <a:cs typeface="Traditional Arabic" pitchFamily="18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5670017">
                <a:tc>
                  <a:txBody>
                    <a:bodyPr/>
                    <a:lstStyle/>
                    <a:p>
                      <a:pPr algn="r" rtl="1">
                        <a:lnSpc>
                          <a:spcPct val="150000"/>
                        </a:lnSpc>
                      </a:pPr>
                      <a:r>
                        <a:rPr lang="ar-DZ" sz="2800" b="1" dirty="0">
                          <a:solidFill>
                            <a:schemeClr val="tx1"/>
                          </a:solidFill>
                          <a:latin typeface="Traditional Arabic" pitchFamily="18" charset="-78"/>
                          <a:cs typeface="Traditional Arabic" pitchFamily="18" charset="-78"/>
                        </a:rPr>
                        <a:t>- </a:t>
                      </a:r>
                      <a:r>
                        <a:rPr lang="ar-DZ" sz="2600" b="1" dirty="0">
                          <a:solidFill>
                            <a:srgbClr val="0070C0"/>
                          </a:solidFill>
                          <a:latin typeface="Traditional Arabic" pitchFamily="18" charset="-78"/>
                          <a:cs typeface="Traditional Arabic" pitchFamily="18" charset="-78"/>
                        </a:rPr>
                        <a:t>لا يأخذ بعين الاعتبار خصوصيات الجهاز التجاري </a:t>
                      </a:r>
                      <a:r>
                        <a:rPr lang="ar-DZ" sz="2800" b="0" dirty="0">
                          <a:solidFill>
                            <a:schemeClr val="tx1"/>
                          </a:solidFill>
                          <a:latin typeface="Traditional Arabic" pitchFamily="18" charset="-78"/>
                          <a:cs typeface="Traditional Arabic" pitchFamily="18" charset="-78"/>
                        </a:rPr>
                        <a:t>في كل </a:t>
                      </a:r>
                      <a:r>
                        <a:rPr lang="ar-DZ" sz="2800" b="0" dirty="0" smtClean="0">
                          <a:solidFill>
                            <a:schemeClr val="tx1"/>
                          </a:solidFill>
                          <a:latin typeface="Traditional Arabic" pitchFamily="18" charset="-78"/>
                          <a:cs typeface="Traditional Arabic" pitchFamily="18" charset="-78"/>
                        </a:rPr>
                        <a:t>بلد (</a:t>
                      </a:r>
                      <a:r>
                        <a:rPr lang="ar-DZ" sz="2800" b="0" dirty="0">
                          <a:solidFill>
                            <a:schemeClr val="tx1"/>
                          </a:solidFill>
                          <a:latin typeface="Traditional Arabic" pitchFamily="18" charset="-78"/>
                          <a:cs typeface="Traditional Arabic" pitchFamily="18" charset="-78"/>
                        </a:rPr>
                        <a:t>كالعادات</a:t>
                      </a:r>
                      <a:r>
                        <a:rPr lang="ar-DZ" sz="2800" b="0" baseline="0" dirty="0">
                          <a:solidFill>
                            <a:schemeClr val="tx1"/>
                          </a:solidFill>
                          <a:latin typeface="Traditional Arabic" pitchFamily="18" charset="-78"/>
                          <a:cs typeface="Traditional Arabic" pitchFamily="18" charset="-78"/>
                        </a:rPr>
                        <a:t> الخاصة بأصحاب المهنة</a:t>
                      </a:r>
                      <a:r>
                        <a:rPr lang="ar-DZ" sz="2800" b="1" baseline="0" dirty="0" smtClean="0">
                          <a:solidFill>
                            <a:schemeClr val="tx1"/>
                          </a:solidFill>
                          <a:latin typeface="Traditional Arabic" pitchFamily="18" charset="-78"/>
                          <a:cs typeface="Traditional Arabic" pitchFamily="18" charset="-78"/>
                        </a:rPr>
                        <a:t>)؛</a:t>
                      </a:r>
                      <a:endParaRPr lang="ar-DZ" sz="2800" b="1" baseline="0" dirty="0">
                        <a:solidFill>
                          <a:schemeClr val="tx1"/>
                        </a:solidFill>
                        <a:latin typeface="Traditional Arabic" pitchFamily="18" charset="-78"/>
                        <a:cs typeface="Traditional Arabic" pitchFamily="18" charset="-78"/>
                      </a:endParaRPr>
                    </a:p>
                    <a:p>
                      <a:pPr algn="r" rtl="1">
                        <a:lnSpc>
                          <a:spcPct val="150000"/>
                        </a:lnSpc>
                      </a:pPr>
                      <a:r>
                        <a:rPr lang="ar-DZ" sz="2800" b="1" baseline="0" dirty="0">
                          <a:solidFill>
                            <a:schemeClr val="tx1"/>
                          </a:solidFill>
                          <a:latin typeface="Traditional Arabic" pitchFamily="18" charset="-78"/>
                          <a:cs typeface="Traditional Arabic" pitchFamily="18" charset="-78"/>
                        </a:rPr>
                        <a:t>- </a:t>
                      </a:r>
                      <a:r>
                        <a:rPr lang="ar-DZ" sz="2600" b="1" baseline="0" dirty="0" smtClean="0">
                          <a:solidFill>
                            <a:srgbClr val="0070C0"/>
                          </a:solidFill>
                          <a:latin typeface="Traditional Arabic" pitchFamily="18" charset="-78"/>
                          <a:cs typeface="Traditional Arabic" pitchFamily="18" charset="-78"/>
                        </a:rPr>
                        <a:t>تجــاهل التبــاين فــي </a:t>
                      </a:r>
                      <a:r>
                        <a:rPr lang="ar-DZ" sz="2600" b="1" baseline="0" dirty="0">
                          <a:solidFill>
                            <a:srgbClr val="0070C0"/>
                          </a:solidFill>
                          <a:latin typeface="Traditional Arabic" pitchFamily="18" charset="-78"/>
                          <a:cs typeface="Traditional Arabic" pitchFamily="18" charset="-78"/>
                        </a:rPr>
                        <a:t>الأذواق </a:t>
                      </a:r>
                      <a:r>
                        <a:rPr lang="ar-DZ" sz="2600" b="1" baseline="0" dirty="0" smtClean="0">
                          <a:solidFill>
                            <a:srgbClr val="0070C0"/>
                          </a:solidFill>
                          <a:latin typeface="Traditional Arabic" pitchFamily="18" charset="-78"/>
                          <a:cs typeface="Traditional Arabic" pitchFamily="18" charset="-78"/>
                        </a:rPr>
                        <a:t>أو الخصوصيــات </a:t>
                      </a:r>
                      <a:r>
                        <a:rPr lang="ar-DZ" sz="2600" b="1" baseline="0" dirty="0" err="1" smtClean="0">
                          <a:solidFill>
                            <a:srgbClr val="0070C0"/>
                          </a:solidFill>
                          <a:latin typeface="Traditional Arabic" pitchFamily="18" charset="-78"/>
                          <a:cs typeface="Traditional Arabic" pitchFamily="18" charset="-78"/>
                        </a:rPr>
                        <a:t>السوسيوثقافيــة</a:t>
                      </a:r>
                      <a:r>
                        <a:rPr lang="ar-DZ" sz="2600" b="1" baseline="0" dirty="0" smtClean="0">
                          <a:solidFill>
                            <a:srgbClr val="0070C0"/>
                          </a:solidFill>
                          <a:latin typeface="Traditional Arabic" pitchFamily="18" charset="-78"/>
                          <a:cs typeface="Traditional Arabic" pitchFamily="18" charset="-78"/>
                        </a:rPr>
                        <a:t> </a:t>
                      </a:r>
                      <a:r>
                        <a:rPr lang="ar-DZ" sz="2800" b="0" baseline="0" dirty="0">
                          <a:solidFill>
                            <a:schemeClr val="tx1"/>
                          </a:solidFill>
                          <a:latin typeface="Traditional Arabic" pitchFamily="18" charset="-78"/>
                          <a:cs typeface="Traditional Arabic" pitchFamily="18" charset="-78"/>
                        </a:rPr>
                        <a:t>لكل </a:t>
                      </a:r>
                      <a:r>
                        <a:rPr lang="ar-DZ" sz="2800" b="0" baseline="0" dirty="0" smtClean="0">
                          <a:solidFill>
                            <a:schemeClr val="tx1"/>
                          </a:solidFill>
                          <a:latin typeface="Traditional Arabic" pitchFamily="18" charset="-78"/>
                          <a:cs typeface="Traditional Arabic" pitchFamily="18" charset="-78"/>
                        </a:rPr>
                        <a:t>سوق؛</a:t>
                      </a:r>
                      <a:endParaRPr lang="ar-DZ" sz="2800" b="0" baseline="0" dirty="0">
                        <a:solidFill>
                          <a:schemeClr val="tx1"/>
                        </a:solidFill>
                        <a:latin typeface="Traditional Arabic" pitchFamily="18" charset="-78"/>
                        <a:cs typeface="Traditional Arabic" pitchFamily="18" charset="-78"/>
                      </a:endParaRPr>
                    </a:p>
                    <a:p>
                      <a:pPr algn="r">
                        <a:lnSpc>
                          <a:spcPct val="150000"/>
                        </a:lnSpc>
                      </a:pPr>
                      <a:r>
                        <a:rPr lang="ar-DZ" sz="2800" b="1" baseline="0" dirty="0">
                          <a:solidFill>
                            <a:schemeClr val="tx1"/>
                          </a:solidFill>
                          <a:latin typeface="Traditional Arabic" pitchFamily="18" charset="-78"/>
                          <a:cs typeface="Traditional Arabic" pitchFamily="18" charset="-78"/>
                        </a:rPr>
                        <a:t> </a:t>
                      </a:r>
                      <a:endParaRPr lang="fr-FR" sz="2800" b="1" dirty="0">
                        <a:solidFill>
                          <a:schemeClr val="tx1"/>
                        </a:solidFill>
                        <a:latin typeface="Traditional Arabic" pitchFamily="18" charset="-78"/>
                        <a:cs typeface="Traditional Arabic" pitchFamily="18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r" rtl="1">
                        <a:lnSpc>
                          <a:spcPct val="150000"/>
                        </a:lnSpc>
                        <a:buFontTx/>
                        <a:buNone/>
                      </a:pPr>
                      <a:r>
                        <a:rPr lang="ar-DZ" sz="2600" b="1" dirty="0" smtClean="0">
                          <a:solidFill>
                            <a:schemeClr val="tx1"/>
                          </a:solidFill>
                          <a:latin typeface="Traditional Arabic" pitchFamily="18" charset="-78"/>
                          <a:cs typeface="Traditional Arabic" pitchFamily="18" charset="-78"/>
                        </a:rPr>
                        <a:t>-</a:t>
                      </a:r>
                      <a:r>
                        <a:rPr lang="ar-DZ" sz="2600" b="1" dirty="0" smtClean="0">
                          <a:solidFill>
                            <a:srgbClr val="0070C0"/>
                          </a:solidFill>
                          <a:latin typeface="Traditional Arabic" pitchFamily="18" charset="-78"/>
                          <a:cs typeface="Traditional Arabic" pitchFamily="18" charset="-78"/>
                        </a:rPr>
                        <a:t> الاستفادة</a:t>
                      </a:r>
                      <a:r>
                        <a:rPr lang="ar-DZ" sz="2600" b="1" baseline="0" dirty="0" smtClean="0">
                          <a:solidFill>
                            <a:srgbClr val="0070C0"/>
                          </a:solidFill>
                          <a:latin typeface="Traditional Arabic" pitchFamily="18" charset="-78"/>
                          <a:cs typeface="Traditional Arabic" pitchFamily="18" charset="-78"/>
                        </a:rPr>
                        <a:t> </a:t>
                      </a:r>
                      <a:r>
                        <a:rPr lang="ar-DZ" sz="2600" b="1" baseline="0" dirty="0">
                          <a:solidFill>
                            <a:srgbClr val="0070C0"/>
                          </a:solidFill>
                          <a:latin typeface="Traditional Arabic" pitchFamily="18" charset="-78"/>
                          <a:cs typeface="Traditional Arabic" pitchFamily="18" charset="-78"/>
                        </a:rPr>
                        <a:t>من اقتصاديات الحجم</a:t>
                      </a:r>
                      <a:r>
                        <a:rPr lang="ar-DZ" sz="2800" b="1" baseline="0" dirty="0">
                          <a:solidFill>
                            <a:schemeClr val="tx1"/>
                          </a:solidFill>
                          <a:latin typeface="Traditional Arabic" pitchFamily="18" charset="-78"/>
                          <a:cs typeface="Traditional Arabic" pitchFamily="18" charset="-78"/>
                        </a:rPr>
                        <a:t> </a:t>
                      </a:r>
                      <a:r>
                        <a:rPr lang="ar-DZ" sz="2800" b="0" baseline="0" dirty="0" smtClean="0">
                          <a:solidFill>
                            <a:schemeClr val="tx1"/>
                          </a:solidFill>
                          <a:latin typeface="Traditional Arabic" pitchFamily="18" charset="-78"/>
                          <a:cs typeface="Traditional Arabic" pitchFamily="18" charset="-78"/>
                        </a:rPr>
                        <a:t>على</a:t>
                      </a:r>
                    </a:p>
                    <a:p>
                      <a:pPr marL="0" indent="0" algn="r" rtl="1">
                        <a:lnSpc>
                          <a:spcPct val="150000"/>
                        </a:lnSpc>
                        <a:buFontTx/>
                        <a:buNone/>
                      </a:pPr>
                      <a:r>
                        <a:rPr lang="ar-DZ" sz="2800" b="0" baseline="0" dirty="0" smtClean="0">
                          <a:solidFill>
                            <a:schemeClr val="tx1"/>
                          </a:solidFill>
                          <a:latin typeface="Traditional Arabic" pitchFamily="18" charset="-78"/>
                          <a:cs typeface="Traditional Arabic" pitchFamily="18" charset="-78"/>
                        </a:rPr>
                        <a:t>المستوى الانتاجي (</a:t>
                      </a:r>
                      <a:r>
                        <a:rPr lang="ar-DZ" sz="2600" b="1" baseline="0" dirty="0">
                          <a:solidFill>
                            <a:srgbClr val="0070C0"/>
                          </a:solidFill>
                          <a:latin typeface="Traditional Arabic" pitchFamily="18" charset="-78"/>
                          <a:cs typeface="Traditional Arabic" pitchFamily="18" charset="-78"/>
                        </a:rPr>
                        <a:t>منتج مادي موحد</a:t>
                      </a:r>
                      <a:r>
                        <a:rPr lang="ar-DZ" sz="2800" b="0" baseline="0" dirty="0">
                          <a:solidFill>
                            <a:schemeClr val="tx1"/>
                          </a:solidFill>
                          <a:latin typeface="Traditional Arabic" pitchFamily="18" charset="-78"/>
                          <a:cs typeface="Traditional Arabic" pitchFamily="18" charset="-78"/>
                        </a:rPr>
                        <a:t>) </a:t>
                      </a:r>
                      <a:r>
                        <a:rPr lang="ar-DZ" sz="2800" b="0" baseline="0" dirty="0" smtClean="0">
                          <a:solidFill>
                            <a:schemeClr val="tx1"/>
                          </a:solidFill>
                          <a:latin typeface="Traditional Arabic" pitchFamily="18" charset="-78"/>
                          <a:cs typeface="Traditional Arabic" pitchFamily="18" charset="-78"/>
                        </a:rPr>
                        <a:t>والتسويقي (</a:t>
                      </a:r>
                      <a:r>
                        <a:rPr lang="ar-DZ" sz="2600" b="1" baseline="0" dirty="0" smtClean="0">
                          <a:solidFill>
                            <a:srgbClr val="0070C0"/>
                          </a:solidFill>
                          <a:latin typeface="Traditional Arabic" pitchFamily="18" charset="-78"/>
                          <a:cs typeface="Traditional Arabic" pitchFamily="18" charset="-78"/>
                        </a:rPr>
                        <a:t>ماركة بصورة موحدة عالميًا</a:t>
                      </a:r>
                      <a:r>
                        <a:rPr lang="ar-DZ" sz="2800" b="0" baseline="0" dirty="0" smtClean="0">
                          <a:solidFill>
                            <a:schemeClr val="tx1"/>
                          </a:solidFill>
                          <a:latin typeface="Traditional Arabic" pitchFamily="18" charset="-78"/>
                          <a:cs typeface="Traditional Arabic" pitchFamily="18" charset="-78"/>
                        </a:rPr>
                        <a:t>)، وهو </a:t>
                      </a:r>
                      <a:r>
                        <a:rPr lang="ar-DZ" sz="2800" b="0" baseline="0" dirty="0">
                          <a:solidFill>
                            <a:schemeClr val="tx1"/>
                          </a:solidFill>
                          <a:latin typeface="Traditional Arabic" pitchFamily="18" charset="-78"/>
                          <a:cs typeface="Traditional Arabic" pitchFamily="18" charset="-78"/>
                        </a:rPr>
                        <a:t>ما </a:t>
                      </a:r>
                      <a:r>
                        <a:rPr lang="ar-DZ" sz="2800" b="0" baseline="0" dirty="0" smtClean="0">
                          <a:solidFill>
                            <a:schemeClr val="tx1"/>
                          </a:solidFill>
                          <a:latin typeface="Traditional Arabic" pitchFamily="18" charset="-78"/>
                          <a:cs typeface="Traditional Arabic" pitchFamily="18" charset="-78"/>
                        </a:rPr>
                        <a:t>يسمح </a:t>
                      </a:r>
                      <a:r>
                        <a:rPr lang="ar-DZ" sz="2600" b="1" baseline="0" dirty="0">
                          <a:solidFill>
                            <a:srgbClr val="0070C0"/>
                          </a:solidFill>
                          <a:latin typeface="Traditional Arabic" pitchFamily="18" charset="-78"/>
                          <a:cs typeface="Traditional Arabic" pitchFamily="18" charset="-78"/>
                        </a:rPr>
                        <a:t>بالعرض الأمثل </a:t>
                      </a:r>
                      <a:r>
                        <a:rPr lang="ar-DZ" sz="2600" b="1" baseline="0" dirty="0" smtClean="0">
                          <a:solidFill>
                            <a:srgbClr val="0070C0"/>
                          </a:solidFill>
                          <a:latin typeface="Traditional Arabic" pitchFamily="18" charset="-78"/>
                          <a:cs typeface="Traditional Arabic" pitchFamily="18" charset="-78"/>
                        </a:rPr>
                        <a:t>للعلاقة جودة/سعر.</a:t>
                      </a:r>
                    </a:p>
                    <a:p>
                      <a:pPr marL="0" indent="0" algn="r" rtl="1">
                        <a:lnSpc>
                          <a:spcPct val="150000"/>
                        </a:lnSpc>
                        <a:buFontTx/>
                        <a:buNone/>
                      </a:pPr>
                      <a:r>
                        <a:rPr lang="ar-DZ" sz="2600" b="1" baseline="0" dirty="0" smtClean="0">
                          <a:solidFill>
                            <a:srgbClr val="0070C0"/>
                          </a:solidFill>
                          <a:latin typeface="Traditional Arabic" pitchFamily="18" charset="-78"/>
                          <a:cs typeface="Traditional Arabic" pitchFamily="18" charset="-78"/>
                        </a:rPr>
                        <a:t>- بساطة </a:t>
                      </a:r>
                      <a:r>
                        <a:rPr lang="ar-DZ" sz="2600" b="1" baseline="0" dirty="0">
                          <a:solidFill>
                            <a:srgbClr val="0070C0"/>
                          </a:solidFill>
                          <a:latin typeface="Traditional Arabic" pitchFamily="18" charset="-78"/>
                          <a:cs typeface="Traditional Arabic" pitchFamily="18" charset="-78"/>
                        </a:rPr>
                        <a:t>القرارات </a:t>
                      </a:r>
                      <a:r>
                        <a:rPr lang="ar-DZ" sz="2600" b="1" baseline="0" dirty="0" smtClean="0">
                          <a:solidFill>
                            <a:srgbClr val="0070C0"/>
                          </a:solidFill>
                          <a:latin typeface="Traditional Arabic" pitchFamily="18" charset="-78"/>
                          <a:cs typeface="Traditional Arabic" pitchFamily="18" charset="-78"/>
                        </a:rPr>
                        <a:t>التسويقية </a:t>
                      </a:r>
                      <a:r>
                        <a:rPr lang="ar-DZ" sz="2600" b="1" baseline="0" dirty="0">
                          <a:solidFill>
                            <a:srgbClr val="0070C0"/>
                          </a:solidFill>
                          <a:latin typeface="Traditional Arabic" pitchFamily="18" charset="-78"/>
                          <a:cs typeface="Traditional Arabic" pitchFamily="18" charset="-78"/>
                        </a:rPr>
                        <a:t>وسهولة </a:t>
                      </a:r>
                      <a:r>
                        <a:rPr lang="ar-DZ" sz="2600" b="1" baseline="0" dirty="0" smtClean="0">
                          <a:solidFill>
                            <a:srgbClr val="0070C0"/>
                          </a:solidFill>
                          <a:latin typeface="Traditional Arabic" pitchFamily="18" charset="-78"/>
                          <a:cs typeface="Traditional Arabic" pitchFamily="18" charset="-78"/>
                        </a:rPr>
                        <a:t>تنفيذها؛ </a:t>
                      </a:r>
                    </a:p>
                    <a:p>
                      <a:pPr marL="0" indent="0" algn="r" rtl="1">
                        <a:lnSpc>
                          <a:spcPct val="150000"/>
                        </a:lnSpc>
                        <a:buFontTx/>
                        <a:buNone/>
                      </a:pPr>
                      <a:r>
                        <a:rPr lang="ar-DZ" sz="2600" b="1" baseline="0" dirty="0" smtClean="0">
                          <a:solidFill>
                            <a:srgbClr val="0070C0"/>
                          </a:solidFill>
                          <a:latin typeface="Traditional Arabic" pitchFamily="18" charset="-78"/>
                          <a:cs typeface="Traditional Arabic" pitchFamily="18" charset="-78"/>
                        </a:rPr>
                        <a:t>- تجنب الغموض والبلبلة (التشويش) بالنسبة للموظفين والموزعين والمستهلكين؛</a:t>
                      </a:r>
                    </a:p>
                    <a:p>
                      <a:pPr marL="0" indent="0" algn="r" rtl="1">
                        <a:lnSpc>
                          <a:spcPct val="150000"/>
                        </a:lnSpc>
                        <a:buFontTx/>
                        <a:buNone/>
                      </a:pPr>
                      <a:r>
                        <a:rPr lang="ar-DZ" sz="2600" b="1" baseline="0" dirty="0" smtClean="0">
                          <a:solidFill>
                            <a:srgbClr val="0070C0"/>
                          </a:solidFill>
                          <a:latin typeface="Traditional Arabic" pitchFamily="18" charset="-78"/>
                          <a:cs typeface="Traditional Arabic" pitchFamily="18" charset="-78"/>
                        </a:rPr>
                        <a:t>- سهولة الرقابة على الجودة والأداء الإنتاجي والتسويقي.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Espace réservé du conten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2946657490"/>
              </p:ext>
            </p:extLst>
          </p:nvPr>
        </p:nvGraphicFramePr>
        <p:xfrm>
          <a:off x="251517" y="188640"/>
          <a:ext cx="8712971" cy="526802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26753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286218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648072">
                <a:tc>
                  <a:txBody>
                    <a:bodyPr/>
                    <a:lstStyle/>
                    <a:p>
                      <a:pPr algn="ctr" rtl="1">
                        <a:lnSpc>
                          <a:spcPct val="150000"/>
                        </a:lnSpc>
                      </a:pPr>
                      <a:r>
                        <a:rPr lang="ar-DZ" sz="2800" b="1" dirty="0" smtClean="0">
                          <a:solidFill>
                            <a:schemeClr val="tx1"/>
                          </a:solidFill>
                          <a:latin typeface="Traditional Arabic" pitchFamily="18" charset="-78"/>
                          <a:cs typeface="Traditional Arabic" pitchFamily="18" charset="-78"/>
                        </a:rPr>
                        <a:t>عيـــوب التنميـــط </a:t>
                      </a:r>
                      <a:r>
                        <a:rPr lang="ar-DZ" sz="2800" b="1" dirty="0" smtClean="0">
                          <a:solidFill>
                            <a:srgbClr val="0070C0"/>
                          </a:solidFill>
                          <a:latin typeface="Traditional Arabic" pitchFamily="18" charset="-78"/>
                          <a:cs typeface="Traditional Arabic" pitchFamily="18" charset="-78"/>
                        </a:rPr>
                        <a:t>(تــابـــع)</a:t>
                      </a:r>
                      <a:endParaRPr lang="fr-FR" sz="2800" b="0" dirty="0">
                        <a:solidFill>
                          <a:srgbClr val="0070C0"/>
                        </a:solidFill>
                        <a:latin typeface="Traditional Arabic" pitchFamily="18" charset="-78"/>
                        <a:cs typeface="Traditional Arabic" pitchFamily="18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50000"/>
                        </a:lnSpc>
                      </a:pPr>
                      <a:r>
                        <a:rPr lang="ar-DZ" sz="2800" dirty="0" smtClean="0">
                          <a:solidFill>
                            <a:schemeClr val="tx1"/>
                          </a:solidFill>
                          <a:latin typeface="Traditional Arabic" pitchFamily="18" charset="-78"/>
                          <a:cs typeface="Traditional Arabic" pitchFamily="18" charset="-78"/>
                        </a:rPr>
                        <a:t>مـــزايــــا التنميـــط </a:t>
                      </a:r>
                      <a:r>
                        <a:rPr lang="ar-DZ" sz="2800" b="1" dirty="0" smtClean="0">
                          <a:solidFill>
                            <a:srgbClr val="0070C0"/>
                          </a:solidFill>
                          <a:latin typeface="Traditional Arabic" pitchFamily="18" charset="-78"/>
                          <a:cs typeface="Traditional Arabic" pitchFamily="18" charset="-78"/>
                        </a:rPr>
                        <a:t>(</a:t>
                      </a:r>
                      <a:r>
                        <a:rPr lang="ar-DZ" sz="2800" b="1" baseline="0" dirty="0" smtClean="0">
                          <a:solidFill>
                            <a:srgbClr val="0070C0"/>
                          </a:solidFill>
                          <a:latin typeface="Traditional Arabic" pitchFamily="18" charset="-78"/>
                          <a:cs typeface="Traditional Arabic" pitchFamily="18" charset="-78"/>
                        </a:rPr>
                        <a:t> </a:t>
                      </a:r>
                      <a:r>
                        <a:rPr lang="ar-DZ" sz="2800" b="1" dirty="0" smtClean="0">
                          <a:solidFill>
                            <a:srgbClr val="0070C0"/>
                          </a:solidFill>
                          <a:latin typeface="Traditional Arabic" pitchFamily="18" charset="-78"/>
                          <a:cs typeface="Traditional Arabic" pitchFamily="18" charset="-78"/>
                        </a:rPr>
                        <a:t>تــابـــع)</a:t>
                      </a:r>
                      <a:endParaRPr lang="fr-FR" sz="2800" b="1" dirty="0">
                        <a:solidFill>
                          <a:srgbClr val="0070C0"/>
                        </a:solidFill>
                        <a:latin typeface="Traditional Arabic" pitchFamily="18" charset="-78"/>
                        <a:cs typeface="Traditional Arabic" pitchFamily="18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536504">
                <a:tc>
                  <a:txBody>
                    <a:bodyPr/>
                    <a:lstStyle/>
                    <a:p>
                      <a:pPr algn="r" rtl="1">
                        <a:lnSpc>
                          <a:spcPct val="150000"/>
                        </a:lnSpc>
                      </a:pPr>
                      <a:r>
                        <a:rPr lang="ar-DZ" sz="2800" b="1" baseline="0" dirty="0">
                          <a:solidFill>
                            <a:schemeClr val="tx1"/>
                          </a:solidFill>
                          <a:latin typeface="Traditional Arabic" pitchFamily="18" charset="-78"/>
                          <a:cs typeface="Traditional Arabic" pitchFamily="18" charset="-78"/>
                        </a:rPr>
                        <a:t>- </a:t>
                      </a:r>
                      <a:r>
                        <a:rPr lang="ar-DZ" sz="2600" b="1" baseline="0" dirty="0">
                          <a:solidFill>
                            <a:srgbClr val="0070C0"/>
                          </a:solidFill>
                          <a:latin typeface="Traditional Arabic" pitchFamily="18" charset="-78"/>
                          <a:cs typeface="Traditional Arabic" pitchFamily="18" charset="-78"/>
                        </a:rPr>
                        <a:t>لا يحفز مبادرات مديري الأعمال المكلفون بتنفيذ برامج التسويق في مختلف الفروع والمحددة مركزيا </a:t>
                      </a:r>
                      <a:r>
                        <a:rPr lang="ar-DZ" sz="2600" b="1" dirty="0">
                          <a:solidFill>
                            <a:srgbClr val="0070C0"/>
                          </a:solidFill>
                          <a:latin typeface="Traditional Arabic" pitchFamily="18" charset="-78"/>
                          <a:cs typeface="Traditional Arabic" pitchFamily="18" charset="-78"/>
                        </a:rPr>
                        <a:t>فيما يخص تقييم الأخطاء أو  الملاحظات حول تطورات السوق</a:t>
                      </a:r>
                      <a:r>
                        <a:rPr lang="ar-DZ" sz="2600" b="1" dirty="0" smtClean="0">
                          <a:solidFill>
                            <a:schemeClr val="tx1"/>
                          </a:solidFill>
                          <a:latin typeface="Traditional Arabic" pitchFamily="18" charset="-78"/>
                          <a:cs typeface="Traditional Arabic" pitchFamily="18" charset="-78"/>
                        </a:rPr>
                        <a:t>، </a:t>
                      </a:r>
                      <a:r>
                        <a:rPr lang="ar-DZ" sz="2600" b="0" dirty="0" smtClean="0">
                          <a:solidFill>
                            <a:schemeClr val="tx1"/>
                          </a:solidFill>
                          <a:latin typeface="Traditional Arabic" pitchFamily="18" charset="-78"/>
                          <a:cs typeface="Traditional Arabic" pitchFamily="18" charset="-78"/>
                        </a:rPr>
                        <a:t>حيث </a:t>
                      </a:r>
                      <a:r>
                        <a:rPr lang="ar-DZ" sz="2800" b="0" dirty="0">
                          <a:solidFill>
                            <a:schemeClr val="tx1"/>
                          </a:solidFill>
                          <a:latin typeface="Traditional Arabic" pitchFamily="18" charset="-78"/>
                          <a:cs typeface="Traditional Arabic" pitchFamily="18" charset="-78"/>
                        </a:rPr>
                        <a:t>لا تقبل تعديلات على البرنامج التسويقي على المدى </a:t>
                      </a:r>
                      <a:r>
                        <a:rPr lang="ar-DZ" sz="2800" b="0" dirty="0" smtClean="0">
                          <a:solidFill>
                            <a:schemeClr val="tx1"/>
                          </a:solidFill>
                          <a:latin typeface="Traditional Arabic" pitchFamily="18" charset="-78"/>
                          <a:cs typeface="Traditional Arabic" pitchFamily="18" charset="-78"/>
                        </a:rPr>
                        <a:t> القصير (</a:t>
                      </a:r>
                      <a:r>
                        <a:rPr lang="ar-DZ" sz="2800" b="0" dirty="0">
                          <a:solidFill>
                            <a:schemeClr val="tx1"/>
                          </a:solidFill>
                          <a:latin typeface="Traditional Arabic" pitchFamily="18" charset="-78"/>
                          <a:cs typeface="Traditional Arabic" pitchFamily="18" charset="-78"/>
                        </a:rPr>
                        <a:t>محدودية تدخل المديرين </a:t>
                      </a:r>
                      <a:r>
                        <a:rPr lang="ar-DZ" sz="2800" b="0" dirty="0" err="1">
                          <a:solidFill>
                            <a:schemeClr val="tx1"/>
                          </a:solidFill>
                          <a:latin typeface="Traditional Arabic" pitchFamily="18" charset="-78"/>
                          <a:cs typeface="Traditional Arabic" pitchFamily="18" charset="-78"/>
                        </a:rPr>
                        <a:t>التفيذيين</a:t>
                      </a:r>
                      <a:r>
                        <a:rPr lang="ar-DZ" sz="2800" b="0" baseline="0" dirty="0">
                          <a:solidFill>
                            <a:schemeClr val="tx1"/>
                          </a:solidFill>
                          <a:latin typeface="Traditional Arabic" pitchFamily="18" charset="-78"/>
                          <a:cs typeface="Traditional Arabic" pitchFamily="18" charset="-78"/>
                        </a:rPr>
                        <a:t> تنحصر فقط في التعبئة والتغليف).</a:t>
                      </a:r>
                      <a:r>
                        <a:rPr lang="ar-DZ" sz="2800" b="0" dirty="0">
                          <a:solidFill>
                            <a:schemeClr val="tx1"/>
                          </a:solidFill>
                          <a:latin typeface="Traditional Arabic" pitchFamily="18" charset="-78"/>
                          <a:cs typeface="Traditional Arabic" pitchFamily="18" charset="-78"/>
                        </a:rPr>
                        <a:t> </a:t>
                      </a:r>
                      <a:endParaRPr lang="fr-FR" sz="2800" b="0" dirty="0">
                        <a:solidFill>
                          <a:schemeClr val="tx1"/>
                        </a:solidFill>
                        <a:latin typeface="Traditional Arabic" pitchFamily="18" charset="-78"/>
                        <a:cs typeface="Traditional Arabic" pitchFamily="18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</a:pPr>
                      <a:r>
                        <a:rPr lang="ar-DZ" sz="2800" b="1" dirty="0" smtClean="0">
                          <a:solidFill>
                            <a:schemeClr val="tx1"/>
                          </a:solidFill>
                          <a:latin typeface="Traditional Arabic" pitchFamily="18" charset="-78"/>
                          <a:cs typeface="Traditional Arabic" pitchFamily="18" charset="-78"/>
                        </a:rPr>
                        <a:t>- </a:t>
                      </a:r>
                      <a:r>
                        <a:rPr lang="ar-DZ" sz="2600" b="1" dirty="0" smtClean="0">
                          <a:solidFill>
                            <a:srgbClr val="0070C0"/>
                          </a:solidFill>
                          <a:latin typeface="Traditional Arabic" pitchFamily="18" charset="-78"/>
                          <a:cs typeface="Traditional Arabic" pitchFamily="18" charset="-78"/>
                        </a:rPr>
                        <a:t>الاستفادة من التعاضد الصناعي والتجاري</a:t>
                      </a:r>
                      <a:r>
                        <a:rPr lang="ar-DZ" sz="2800" b="1" dirty="0" smtClean="0">
                          <a:solidFill>
                            <a:schemeClr val="tx1"/>
                          </a:solidFill>
                          <a:latin typeface="Traditional Arabic" pitchFamily="18" charset="-78"/>
                          <a:cs typeface="Traditional Arabic" pitchFamily="18" charset="-78"/>
                        </a:rPr>
                        <a:t>، </a:t>
                      </a:r>
                      <a:r>
                        <a:rPr lang="ar-DZ" sz="2800" b="0" dirty="0" smtClean="0">
                          <a:solidFill>
                            <a:schemeClr val="tx1"/>
                          </a:solidFill>
                          <a:latin typeface="Traditional Arabic" pitchFamily="18" charset="-78"/>
                          <a:cs typeface="Traditional Arabic" pitchFamily="18" charset="-78"/>
                        </a:rPr>
                        <a:t>حيث أن الانتاج والتركيب بشكل </a:t>
                      </a:r>
                      <a:r>
                        <a:rPr lang="ar-DZ" sz="2800" b="0" dirty="0" err="1" smtClean="0">
                          <a:solidFill>
                            <a:schemeClr val="tx1"/>
                          </a:solidFill>
                          <a:latin typeface="Traditional Arabic" pitchFamily="18" charset="-78"/>
                          <a:cs typeface="Traditional Arabic" pitchFamily="18" charset="-78"/>
                        </a:rPr>
                        <a:t>منمط</a:t>
                      </a:r>
                      <a:r>
                        <a:rPr lang="ar-DZ" sz="2800" b="0" dirty="0" smtClean="0">
                          <a:solidFill>
                            <a:schemeClr val="tx1"/>
                          </a:solidFill>
                          <a:latin typeface="Traditional Arabic" pitchFamily="18" charset="-78"/>
                          <a:cs typeface="Traditional Arabic" pitchFamily="18" charset="-78"/>
                        </a:rPr>
                        <a:t> يسمح بالاستفادة من منحنيات الخبرة ونقل المعارف بين الموظفين (داخل أو بين الفروع).</a:t>
                      </a:r>
                    </a:p>
                    <a:p>
                      <a:pPr algn="r">
                        <a:lnSpc>
                          <a:spcPct val="150000"/>
                        </a:lnSpc>
                      </a:pPr>
                      <a:endParaRPr lang="fr-FR" sz="2800" dirty="0">
                        <a:latin typeface="Traditional Arabic" pitchFamily="18" charset="-78"/>
                        <a:cs typeface="Traditional Arabic" pitchFamily="18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496" y="44624"/>
            <a:ext cx="9071992" cy="6813376"/>
          </a:xfrm>
        </p:spPr>
        <p:txBody>
          <a:bodyPr>
            <a:normAutofit fontScale="25000" lnSpcReduction="20000"/>
          </a:bodyPr>
          <a:lstStyle/>
          <a:p>
            <a:pPr algn="just" rtl="1">
              <a:lnSpc>
                <a:spcPct val="170000"/>
              </a:lnSpc>
              <a:spcBef>
                <a:spcPts val="0"/>
              </a:spcBef>
              <a:buNone/>
            </a:pPr>
            <a:r>
              <a:rPr lang="ar-DZ" sz="2800" b="1" dirty="0" smtClean="0">
                <a:solidFill>
                  <a:srgbClr val="00B050"/>
                </a:solidFill>
                <a:latin typeface="Traditional Arabic" pitchFamily="18" charset="-78"/>
                <a:cs typeface="Traditional Arabic" pitchFamily="18" charset="-78"/>
              </a:rPr>
              <a:t>                                                                                                                                      </a:t>
            </a:r>
            <a:r>
              <a:rPr lang="ar-DZ" sz="11200" dirty="0" smtClean="0">
                <a:latin typeface="Traditional Arabic" pitchFamily="18" charset="-78"/>
                <a:cs typeface="Traditional Arabic" pitchFamily="18" charset="-78"/>
              </a:rPr>
              <a:t>هو عبارة عن </a:t>
            </a:r>
            <a:r>
              <a:rPr lang="ar-DZ" sz="10400" b="1" dirty="0" smtClean="0">
                <a:solidFill>
                  <a:srgbClr val="0070C0"/>
                </a:solidFill>
                <a:latin typeface="Traditional Arabic" pitchFamily="18" charset="-78"/>
                <a:cs typeface="Traditional Arabic" pitchFamily="18" charset="-78"/>
              </a:rPr>
              <a:t>وضعية وسطية بين التكييف والتنميط الكليين</a:t>
            </a:r>
            <a:r>
              <a:rPr lang="ar-DZ" sz="11200" dirty="0" smtClean="0">
                <a:latin typeface="Traditional Arabic" pitchFamily="18" charset="-78"/>
                <a:cs typeface="Traditional Arabic" pitchFamily="18" charset="-78"/>
              </a:rPr>
              <a:t>، </a:t>
            </a:r>
          </a:p>
          <a:p>
            <a:pPr algn="just" rtl="1">
              <a:lnSpc>
                <a:spcPct val="170000"/>
              </a:lnSpc>
              <a:spcBef>
                <a:spcPts val="0"/>
              </a:spcBef>
              <a:buNone/>
            </a:pPr>
            <a:r>
              <a:rPr lang="ar-DZ" sz="11200" dirty="0" smtClean="0">
                <a:latin typeface="Traditional Arabic" pitchFamily="18" charset="-78"/>
                <a:cs typeface="Traditional Arabic" pitchFamily="18" charset="-78"/>
              </a:rPr>
              <a:t>بإدخال التعديلات الضرورية في بعض الجوانب المتعلقة بالإنتاج أو التسويق لكي تسمح بإرضاء</a:t>
            </a:r>
          </a:p>
          <a:p>
            <a:pPr algn="just" rtl="1">
              <a:lnSpc>
                <a:spcPct val="170000"/>
              </a:lnSpc>
              <a:spcBef>
                <a:spcPts val="0"/>
              </a:spcBef>
              <a:buNone/>
            </a:pPr>
            <a:r>
              <a:rPr lang="ar-DZ" sz="11200" dirty="0" smtClean="0">
                <a:latin typeface="Traditional Arabic" pitchFamily="18" charset="-78"/>
                <a:cs typeface="Traditional Arabic" pitchFamily="18" charset="-78"/>
              </a:rPr>
              <a:t>المتطلبات المحلية للمستهلكين مع الأخذ بعين الاعتبار المردودية التجارية والمالية للمؤسسة.</a:t>
            </a:r>
          </a:p>
          <a:p>
            <a:pPr marL="0" indent="0" algn="just" rtl="1">
              <a:lnSpc>
                <a:spcPct val="170000"/>
              </a:lnSpc>
              <a:spcBef>
                <a:spcPts val="0"/>
              </a:spcBef>
              <a:buNone/>
            </a:pPr>
            <a:r>
              <a:rPr lang="ar-DZ" sz="11200" dirty="0" smtClean="0">
                <a:latin typeface="Traditional Arabic" pitchFamily="18" charset="-78"/>
                <a:cs typeface="Traditional Arabic" pitchFamily="18" charset="-78"/>
              </a:rPr>
              <a:t>بمعنى أنه يسمح </a:t>
            </a:r>
            <a:r>
              <a:rPr lang="ar-DZ" sz="10400" b="1" dirty="0" smtClean="0">
                <a:solidFill>
                  <a:srgbClr val="0070C0"/>
                </a:solidFill>
                <a:latin typeface="Traditional Arabic" pitchFamily="18" charset="-78"/>
                <a:cs typeface="Traditional Arabic" pitchFamily="18" charset="-78"/>
              </a:rPr>
              <a:t>بتنميط </a:t>
            </a:r>
            <a:r>
              <a:rPr lang="ar-DZ" sz="10400" b="1" dirty="0">
                <a:solidFill>
                  <a:srgbClr val="0070C0"/>
                </a:solidFill>
                <a:latin typeface="Traditional Arabic" pitchFamily="18" charset="-78"/>
                <a:cs typeface="Traditional Arabic" pitchFamily="18" charset="-78"/>
              </a:rPr>
              <a:t>الجوانب التي تلقى قبول من طرف المستهدفين دوليا </a:t>
            </a:r>
            <a:r>
              <a:rPr lang="ar-DZ" sz="11200" dirty="0">
                <a:latin typeface="Traditional Arabic" pitchFamily="18" charset="-78"/>
                <a:cs typeface="Traditional Arabic" pitchFamily="18" charset="-78"/>
              </a:rPr>
              <a:t>مثل اسم الماركة، </a:t>
            </a:r>
            <a:r>
              <a:rPr lang="ar-DZ" sz="11200" dirty="0" err="1">
                <a:latin typeface="Traditional Arabic" pitchFamily="18" charset="-78"/>
                <a:cs typeface="Traditional Arabic" pitchFamily="18" charset="-78"/>
              </a:rPr>
              <a:t>التموقع</a:t>
            </a:r>
            <a:r>
              <a:rPr lang="ar-DZ" sz="11200" dirty="0">
                <a:latin typeface="Traditional Arabic" pitchFamily="18" charset="-78"/>
                <a:cs typeface="Traditional Arabic" pitchFamily="18" charset="-78"/>
              </a:rPr>
              <a:t> والأداء التقني؛ </a:t>
            </a:r>
            <a:r>
              <a:rPr lang="ar-DZ" sz="10400" b="1" dirty="0">
                <a:solidFill>
                  <a:srgbClr val="0070C0"/>
                </a:solidFill>
                <a:latin typeface="Traditional Arabic" pitchFamily="18" charset="-78"/>
                <a:cs typeface="Traditional Arabic" pitchFamily="18" charset="-78"/>
              </a:rPr>
              <a:t>وتكييف الجوانب الأخرى مع الخصوصيات المحلية حسب الضرورة </a:t>
            </a:r>
            <a:r>
              <a:rPr lang="ar-DZ" sz="11200" dirty="0">
                <a:latin typeface="Traditional Arabic" pitchFamily="18" charset="-78"/>
                <a:cs typeface="Traditional Arabic" pitchFamily="18" charset="-78"/>
              </a:rPr>
              <a:t>مثل الأذواق، المواد المكوّنة للمنتج، طريقة التواصل، الكميات المعبئة، قنوات تمرير السلعة وغيرها</a:t>
            </a:r>
            <a:r>
              <a:rPr lang="ar-DZ" sz="11200" dirty="0" smtClean="0">
                <a:latin typeface="Traditional Arabic" pitchFamily="18" charset="-78"/>
                <a:cs typeface="Traditional Arabic" pitchFamily="18" charset="-78"/>
              </a:rPr>
              <a:t>.</a:t>
            </a:r>
          </a:p>
          <a:p>
            <a:pPr algn="just" rtl="1">
              <a:lnSpc>
                <a:spcPct val="170000"/>
              </a:lnSpc>
              <a:spcBef>
                <a:spcPts val="0"/>
              </a:spcBef>
              <a:buNone/>
            </a:pPr>
            <a:r>
              <a:rPr lang="ar-DZ" sz="10400" dirty="0" smtClean="0">
                <a:latin typeface="Traditional Arabic" pitchFamily="18" charset="-78"/>
                <a:cs typeface="Traditional Arabic" pitchFamily="18" charset="-78"/>
              </a:rPr>
              <a:t>تعرض هذه الاستراتيجية </a:t>
            </a:r>
            <a:r>
              <a:rPr lang="ar-DZ" sz="10400" b="1" dirty="0" smtClean="0">
                <a:solidFill>
                  <a:srgbClr val="0070C0"/>
                </a:solidFill>
                <a:latin typeface="Traditional Arabic" pitchFamily="18" charset="-78"/>
                <a:cs typeface="Traditional Arabic" pitchFamily="18" charset="-78"/>
              </a:rPr>
              <a:t>ميزة الاستجابة المثلى للمنتجات أو الخدمات لحاجات ورغبات الزبائن </a:t>
            </a:r>
            <a:r>
              <a:rPr lang="ar-DZ" sz="11200" dirty="0" smtClean="0">
                <a:latin typeface="Traditional Arabic" pitchFamily="18" charset="-78"/>
                <a:cs typeface="Traditional Arabic" pitchFamily="18" charset="-78"/>
              </a:rPr>
              <a:t>مع</a:t>
            </a:r>
          </a:p>
          <a:p>
            <a:pPr algn="just" rtl="1">
              <a:lnSpc>
                <a:spcPct val="170000"/>
              </a:lnSpc>
              <a:spcBef>
                <a:spcPts val="0"/>
              </a:spcBef>
              <a:buNone/>
            </a:pPr>
            <a:r>
              <a:rPr lang="ar-DZ" sz="10400" b="1" dirty="0" smtClean="0">
                <a:solidFill>
                  <a:srgbClr val="0070C0"/>
                </a:solidFill>
                <a:latin typeface="Traditional Arabic" pitchFamily="18" charset="-78"/>
                <a:cs typeface="Traditional Arabic" pitchFamily="18" charset="-78"/>
              </a:rPr>
              <a:t>التأثير الطفيف على التكلفة </a:t>
            </a:r>
            <a:r>
              <a:rPr lang="ar-DZ" sz="11200" dirty="0" smtClean="0">
                <a:latin typeface="Traditional Arabic" pitchFamily="18" charset="-78"/>
                <a:cs typeface="Traditional Arabic" pitchFamily="18" charset="-78"/>
              </a:rPr>
              <a:t>ويطلق عليها أيضا </a:t>
            </a:r>
            <a:r>
              <a:rPr lang="ar-DZ" sz="10400" b="1" dirty="0" smtClean="0">
                <a:solidFill>
                  <a:srgbClr val="0070C0"/>
                </a:solidFill>
                <a:latin typeface="Traditional Arabic" pitchFamily="18" charset="-78"/>
                <a:cs typeface="Traditional Arabic" pitchFamily="18" charset="-78"/>
              </a:rPr>
              <a:t>استراتيجية التوسّع</a:t>
            </a:r>
            <a:r>
              <a:rPr lang="ar-DZ" sz="11200" b="1" dirty="0" smtClean="0">
                <a:latin typeface="Traditional Arabic" pitchFamily="18" charset="-78"/>
                <a:cs typeface="Traditional Arabic" pitchFamily="18" charset="-78"/>
              </a:rPr>
              <a:t>، </a:t>
            </a:r>
            <a:r>
              <a:rPr lang="ar-DZ" sz="11200" dirty="0" smtClean="0">
                <a:latin typeface="Traditional Arabic" pitchFamily="18" charset="-78"/>
                <a:cs typeface="Traditional Arabic" pitchFamily="18" charset="-78"/>
              </a:rPr>
              <a:t>حيث تستهدف عدة فئات من</a:t>
            </a:r>
          </a:p>
          <a:p>
            <a:pPr marL="0" indent="0" algn="just" rtl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ar-DZ" sz="11200" dirty="0" smtClean="0">
                <a:latin typeface="Traditional Arabic" pitchFamily="18" charset="-78"/>
                <a:cs typeface="Traditional Arabic" pitchFamily="18" charset="-78"/>
              </a:rPr>
              <a:t>المستهلكين في مختلف الدول مع تحمّل تكاليف اضافية معقولة. كما يمكن الاعتماد على هذه </a:t>
            </a:r>
          </a:p>
          <a:p>
            <a:pPr marL="0" indent="0" algn="just" rtl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ar-DZ" sz="11200" dirty="0" smtClean="0">
                <a:latin typeface="Traditional Arabic" pitchFamily="18" charset="-78"/>
                <a:cs typeface="Traditional Arabic" pitchFamily="18" charset="-78"/>
              </a:rPr>
              <a:t>المقاربة </a:t>
            </a:r>
            <a:r>
              <a:rPr lang="ar-DZ" sz="10400" b="1" dirty="0" smtClean="0">
                <a:solidFill>
                  <a:srgbClr val="0070C0"/>
                </a:solidFill>
                <a:latin typeface="Traditional Arabic" pitchFamily="18" charset="-78"/>
                <a:cs typeface="Traditional Arabic" pitchFamily="18" charset="-78"/>
              </a:rPr>
              <a:t>للوصول إلى أسواق ذات قدرات شرائية متباينة </a:t>
            </a:r>
            <a:r>
              <a:rPr lang="ar-DZ" sz="11200" dirty="0" smtClean="0">
                <a:latin typeface="Traditional Arabic" pitchFamily="18" charset="-78"/>
                <a:cs typeface="Traditional Arabic" pitchFamily="18" charset="-78"/>
              </a:rPr>
              <a:t>بتسويق المنتجات مع الأخذ بعين الاعتبار</a:t>
            </a:r>
          </a:p>
          <a:p>
            <a:pPr marL="0" indent="0" algn="just" rtl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ar-DZ" sz="11200" dirty="0" smtClean="0">
                <a:latin typeface="Traditional Arabic" pitchFamily="18" charset="-78"/>
                <a:cs typeface="Traditional Arabic" pitchFamily="18" charset="-78"/>
              </a:rPr>
              <a:t> العلاقة جودة/سعر.      </a:t>
            </a:r>
          </a:p>
        </p:txBody>
      </p:sp>
      <p:sp>
        <p:nvSpPr>
          <p:cNvPr id="4" name="ZoneTexte 3"/>
          <p:cNvSpPr txBox="1"/>
          <p:nvPr/>
        </p:nvSpPr>
        <p:spPr>
          <a:xfrm>
            <a:off x="6228184" y="166986"/>
            <a:ext cx="2736304" cy="553998"/>
          </a:xfrm>
          <a:prstGeom prst="rect">
            <a:avLst/>
          </a:prstGeom>
          <a:solidFill>
            <a:srgbClr val="00B050">
              <a:alpha val="70000"/>
            </a:srgbClr>
          </a:solidFill>
          <a:ln>
            <a:solidFill>
              <a:schemeClr val="tx1">
                <a:alpha val="0"/>
              </a:schemeClr>
            </a:solidFill>
          </a:ln>
        </p:spPr>
        <p:txBody>
          <a:bodyPr wrap="square" rtlCol="0">
            <a:spAutoFit/>
          </a:bodyPr>
          <a:lstStyle/>
          <a:p>
            <a:pPr algn="r"/>
            <a:r>
              <a:rPr lang="ar-DZ" sz="3000" b="1" dirty="0" smtClean="0">
                <a:latin typeface="Traditional Arabic" pitchFamily="18" charset="-78"/>
                <a:cs typeface="Traditional Arabic" pitchFamily="18" charset="-78"/>
              </a:rPr>
              <a:t>3. التنميـــط المكيـّـــف:</a:t>
            </a:r>
            <a:r>
              <a:rPr lang="ar-DZ" b="1" dirty="0" smtClean="0">
                <a:latin typeface="Traditional Arabic" pitchFamily="18" charset="-78"/>
                <a:cs typeface="Traditional Arabic" pitchFamily="18" charset="-78"/>
              </a:rPr>
              <a:t> </a:t>
            </a:r>
            <a:endParaRPr lang="fr-FR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ZoneTexte 8"/>
          <p:cNvSpPr txBox="1"/>
          <p:nvPr/>
        </p:nvSpPr>
        <p:spPr>
          <a:xfrm>
            <a:off x="179512" y="215924"/>
            <a:ext cx="8784976" cy="64633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>
              <a:lnSpc>
                <a:spcPct val="150000"/>
              </a:lnSpc>
            </a:pPr>
            <a:r>
              <a:rPr lang="ar-DZ" sz="2800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إذن عبارة</a:t>
            </a:r>
            <a:r>
              <a:rPr lang="en-US" sz="2800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  <a:r>
              <a:rPr lang="ar-DZ" sz="2800" dirty="0" smtClean="0">
                <a:solidFill>
                  <a:srgbClr val="0070C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«</a:t>
            </a:r>
            <a:r>
              <a:rPr lang="en-US" sz="2400" b="1" dirty="0">
                <a:solidFill>
                  <a:srgbClr val="0070C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think </a:t>
            </a:r>
            <a:r>
              <a:rPr lang="en-US" sz="2400" b="1" dirty="0" smtClean="0">
                <a:solidFill>
                  <a:srgbClr val="0070C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global</a:t>
            </a:r>
            <a:r>
              <a:rPr lang="fr-FR" sz="2400" b="1" dirty="0" smtClean="0">
                <a:solidFill>
                  <a:srgbClr val="0070C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-</a:t>
            </a:r>
            <a:r>
              <a:rPr lang="en-US" sz="2400" b="1" dirty="0" smtClean="0">
                <a:solidFill>
                  <a:srgbClr val="0070C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act </a:t>
            </a:r>
            <a:r>
              <a:rPr lang="en-US" sz="2400" b="1" dirty="0">
                <a:solidFill>
                  <a:srgbClr val="0070C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local </a:t>
            </a:r>
            <a:r>
              <a:rPr lang="ar-DZ" sz="2800" dirty="0" smtClean="0">
                <a:solidFill>
                  <a:srgbClr val="0070C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» </a:t>
            </a:r>
            <a:r>
              <a:rPr lang="ar-DZ" sz="2800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تشير إلى التفكير بشمولية في حاجات ورغبات المستهلكين مثل الحاجة </a:t>
            </a:r>
            <a:r>
              <a:rPr lang="ar-DZ" sz="2800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إ</a:t>
            </a:r>
            <a:r>
              <a:rPr lang="ar-DZ" sz="2800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لى مشروب منعش أو الترفيه أو التنقل، ولكن تكون الاستجابة محليا بمراعاة خصوصيات كل سوق وخاصة الثقافية. </a:t>
            </a:r>
            <a:endParaRPr lang="en-US" sz="2800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pPr algn="r" rtl="1">
              <a:spcBef>
                <a:spcPts val="1200"/>
              </a:spcBef>
            </a:pPr>
            <a:r>
              <a:rPr lang="ar-DZ" sz="2800" b="1" dirty="0" smtClean="0">
                <a:solidFill>
                  <a:srgbClr val="00B05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أمثلة واقعية عن التنميط المكيّف:</a:t>
            </a:r>
          </a:p>
          <a:p>
            <a:pPr marL="457200" indent="-457200" algn="r" rtl="1">
              <a:lnSpc>
                <a:spcPct val="150000"/>
              </a:lnSpc>
              <a:spcBef>
                <a:spcPts val="1200"/>
              </a:spcBef>
              <a:buFontTx/>
              <a:buChar char="-"/>
            </a:pPr>
            <a:r>
              <a:rPr lang="ar-DZ" sz="2800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علامة الشاي </a:t>
            </a:r>
            <a:r>
              <a:rPr lang="en-US" sz="24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Lipton</a:t>
            </a:r>
            <a:r>
              <a:rPr lang="ar-DZ" sz="24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  <a:r>
              <a:rPr lang="ar-DZ" sz="2800" dirty="0" err="1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منمطة</a:t>
            </a:r>
            <a:r>
              <a:rPr lang="ar-DZ" sz="2800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عالميا وباللون الأصفر، ولكن تكيّف تركيبته المصدرة </a:t>
            </a:r>
          </a:p>
          <a:p>
            <a:pPr algn="r" rtl="1">
              <a:lnSpc>
                <a:spcPct val="150000"/>
              </a:lnSpc>
              <a:spcBef>
                <a:spcPts val="1200"/>
              </a:spcBef>
            </a:pPr>
            <a:r>
              <a:rPr lang="ar-DZ" sz="2800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للولايات المتحدة الأمريكية مقارنة بالأسواق الأخرى ليكون قابل للانحلال في الماء البارد واضافة المثلجات حسب ذوقهم.</a:t>
            </a:r>
          </a:p>
          <a:p>
            <a:pPr marL="457200" indent="-457200" algn="r" rtl="1">
              <a:lnSpc>
                <a:spcPct val="150000"/>
              </a:lnSpc>
              <a:spcBef>
                <a:spcPts val="1200"/>
              </a:spcBef>
              <a:buFontTx/>
              <a:buChar char="-"/>
            </a:pPr>
            <a:r>
              <a:rPr lang="ar-DZ" sz="2800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تسويق </a:t>
            </a:r>
            <a:r>
              <a:rPr lang="ar-DZ" sz="2800" dirty="0" err="1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الشكولاطة</a:t>
            </a:r>
            <a:r>
              <a:rPr lang="ar-DZ" sz="2800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  <a:r>
              <a:rPr lang="ar-DZ" sz="2800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للمسلمين </a:t>
            </a:r>
            <a:r>
              <a:rPr lang="ar-DZ" sz="2800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بدون دهون الخنزير بمراعاة دينهم الذي يحرّم لحم </a:t>
            </a:r>
            <a:r>
              <a:rPr lang="ar-DZ" sz="2800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هذا الحيوان</a:t>
            </a:r>
            <a:endParaRPr lang="fr-FR" sz="2800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pPr algn="r" rtl="1">
              <a:lnSpc>
                <a:spcPct val="150000"/>
              </a:lnSpc>
              <a:spcBef>
                <a:spcPts val="1200"/>
              </a:spcBef>
            </a:pPr>
            <a:r>
              <a:rPr lang="ar-DZ" sz="2800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والدهون المستخلصة منه.</a:t>
            </a:r>
            <a:endParaRPr lang="fr-FR" sz="2800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7868644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63359" y="116632"/>
            <a:ext cx="9045145" cy="6664806"/>
          </a:xfrm>
        </p:spPr>
        <p:txBody>
          <a:bodyPr>
            <a:noAutofit/>
          </a:bodyPr>
          <a:lstStyle/>
          <a:p>
            <a:pPr algn="r" rtl="1">
              <a:lnSpc>
                <a:spcPct val="150000"/>
              </a:lnSpc>
              <a:buNone/>
            </a:pPr>
            <a:endParaRPr lang="ar-DZ" b="1" dirty="0">
              <a:solidFill>
                <a:srgbClr val="00B050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pPr algn="r" rtl="1">
              <a:lnSpc>
                <a:spcPct val="150000"/>
              </a:lnSpc>
              <a:spcBef>
                <a:spcPts val="0"/>
              </a:spcBef>
              <a:buNone/>
            </a:pPr>
            <a:r>
              <a:rPr lang="ar-DZ" sz="28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-</a:t>
            </a:r>
            <a:r>
              <a:rPr lang="ar-DZ" sz="2800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  <a:r>
              <a:rPr lang="ar-DZ" sz="2600" b="1" dirty="0" smtClean="0">
                <a:solidFill>
                  <a:srgbClr val="0070C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تشكيلة </a:t>
            </a:r>
            <a:r>
              <a:rPr lang="ar-DZ" sz="2600" b="1" dirty="0">
                <a:solidFill>
                  <a:srgbClr val="0070C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المنتجات التجارية</a:t>
            </a:r>
            <a:r>
              <a:rPr lang="ar-DZ" sz="2600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  <a:r>
              <a:rPr lang="ar-DZ" sz="2800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(إلى أي مدى يطرأ عليها </a:t>
            </a:r>
            <a:r>
              <a:rPr lang="ar-DZ" sz="2800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تعديل بإضافة خطوط ونماذج أو حذفها)؛</a:t>
            </a:r>
            <a:endParaRPr lang="ar-DZ" sz="2800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pPr algn="r" rtl="1">
              <a:lnSpc>
                <a:spcPct val="150000"/>
              </a:lnSpc>
              <a:buNone/>
            </a:pPr>
            <a:r>
              <a:rPr lang="ar-DZ" sz="28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-</a:t>
            </a:r>
            <a:r>
              <a:rPr lang="ar-DZ" sz="2800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  <a:r>
              <a:rPr lang="ar-DZ" sz="2600" b="1" dirty="0" smtClean="0">
                <a:solidFill>
                  <a:srgbClr val="0070C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التكاليف </a:t>
            </a:r>
            <a:r>
              <a:rPr lang="ar-DZ" sz="2600" b="1" dirty="0">
                <a:solidFill>
                  <a:srgbClr val="0070C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الاضافية للتكييف الانتاجي أو </a:t>
            </a:r>
            <a:r>
              <a:rPr lang="ar-DZ" sz="2600" b="1" dirty="0" smtClean="0">
                <a:solidFill>
                  <a:srgbClr val="0070C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التسويقي </a:t>
            </a:r>
            <a:r>
              <a:rPr lang="ar-DZ" sz="2800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(من طفيفة جدا، مقبولة نوعا ما إلى معتبرة)؛</a:t>
            </a:r>
            <a:endParaRPr lang="ar-DZ" sz="2800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pPr algn="r" rtl="1">
              <a:lnSpc>
                <a:spcPct val="150000"/>
              </a:lnSpc>
              <a:buNone/>
            </a:pPr>
            <a:r>
              <a:rPr lang="ar-DZ" sz="28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-</a:t>
            </a:r>
            <a:r>
              <a:rPr lang="ar-DZ" sz="2800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  <a:r>
              <a:rPr lang="ar-DZ" sz="2600" b="1" dirty="0" smtClean="0">
                <a:solidFill>
                  <a:srgbClr val="0070C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المردودية </a:t>
            </a:r>
            <a:r>
              <a:rPr lang="ar-DZ" sz="2600" b="1" dirty="0">
                <a:solidFill>
                  <a:srgbClr val="0070C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التجارية على المدى القصير</a:t>
            </a:r>
            <a:r>
              <a:rPr lang="ar-DZ" sz="2800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(هل هي مهمة وستغطي تكاليف التكييف أم </a:t>
            </a:r>
            <a:r>
              <a:rPr lang="ar-DZ" sz="2800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لا)؛</a:t>
            </a:r>
            <a:endParaRPr lang="ar-DZ" sz="2800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pPr algn="r" rtl="1">
              <a:lnSpc>
                <a:spcPct val="150000"/>
              </a:lnSpc>
              <a:spcAft>
                <a:spcPts val="600"/>
              </a:spcAft>
              <a:buNone/>
            </a:pPr>
            <a:r>
              <a:rPr lang="ar-DZ" sz="28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-</a:t>
            </a:r>
            <a:r>
              <a:rPr lang="ar-DZ" sz="2800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  <a:r>
              <a:rPr lang="ar-DZ" sz="2600" b="1" dirty="0">
                <a:solidFill>
                  <a:srgbClr val="0070C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السوق المحتمل وآفاق نموه </a:t>
            </a:r>
            <a:r>
              <a:rPr lang="ar-DZ" sz="2800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(هل </a:t>
            </a:r>
            <a:r>
              <a:rPr lang="ar-DZ" sz="2800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تبرّر لك </a:t>
            </a:r>
            <a:r>
              <a:rPr lang="ar-DZ" sz="2800" dirty="0" err="1">
                <a:latin typeface="Traditional Arabic" panose="02020603050405020304" pitchFamily="18" charset="-78"/>
                <a:cs typeface="Traditional Arabic" panose="02020603050405020304" pitchFamily="18" charset="-78"/>
              </a:rPr>
              <a:t>تكييفات</a:t>
            </a:r>
            <a:r>
              <a:rPr lang="ar-DZ" sz="2800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معينة </a:t>
            </a:r>
            <a:r>
              <a:rPr lang="ar-DZ" sz="2800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لاستهدافه أم يستحسن اهماله)؛</a:t>
            </a:r>
            <a:endParaRPr lang="ar-DZ" sz="2800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pPr algn="r" rtl="1">
              <a:lnSpc>
                <a:spcPct val="150000"/>
              </a:lnSpc>
              <a:spcAft>
                <a:spcPts val="600"/>
              </a:spcAft>
              <a:buNone/>
            </a:pPr>
            <a:r>
              <a:rPr lang="ar-DZ" sz="28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-</a:t>
            </a:r>
            <a:r>
              <a:rPr lang="ar-DZ" sz="2800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  <a:r>
              <a:rPr lang="ar-DZ" sz="2600" b="1" dirty="0">
                <a:solidFill>
                  <a:srgbClr val="0070C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المحيط </a:t>
            </a:r>
            <a:r>
              <a:rPr lang="ar-DZ" sz="2600" b="1" dirty="0" smtClean="0">
                <a:solidFill>
                  <a:srgbClr val="0070C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التنافسي</a:t>
            </a:r>
            <a:r>
              <a:rPr lang="ar-DZ" sz="2800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  <a:r>
              <a:rPr lang="ar-DZ" sz="2800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يفرض تكييف في جوانب معينة في منطقة معينة وفق </a:t>
            </a:r>
            <a:r>
              <a:rPr lang="ar-DZ" sz="2800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درجة اشتداد المنافسة؛</a:t>
            </a:r>
            <a:endParaRPr lang="ar-DZ" sz="2800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pPr algn="r" rtl="1">
              <a:lnSpc>
                <a:spcPct val="150000"/>
              </a:lnSpc>
              <a:spcBef>
                <a:spcPts val="0"/>
              </a:spcBef>
              <a:buNone/>
            </a:pPr>
            <a:r>
              <a:rPr lang="ar-DZ" sz="28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-</a:t>
            </a:r>
            <a:r>
              <a:rPr lang="ar-DZ" sz="2800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  <a:r>
              <a:rPr lang="ar-DZ" sz="2600" b="1" dirty="0">
                <a:solidFill>
                  <a:srgbClr val="0070C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الموارد البشرية والمالية</a:t>
            </a:r>
            <a:r>
              <a:rPr lang="ar-DZ" sz="2800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: تكييف ميزانية كل سوق حسب </a:t>
            </a:r>
            <a:r>
              <a:rPr lang="ar-DZ" sz="2800" dirty="0" err="1"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التكييفات</a:t>
            </a:r>
            <a:r>
              <a:rPr lang="ar-DZ" sz="2800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في التحفيزات والمهارات المعتمدة </a:t>
            </a:r>
            <a:r>
              <a:rPr lang="ar-DZ" sz="2800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والمختلفة </a:t>
            </a:r>
            <a:r>
              <a:rPr lang="ar-DZ" sz="2800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من سوق لآخر.</a:t>
            </a:r>
          </a:p>
          <a:p>
            <a:pPr algn="r" rtl="1">
              <a:lnSpc>
                <a:spcPct val="150000"/>
              </a:lnSpc>
              <a:buNone/>
            </a:pPr>
            <a:r>
              <a:rPr lang="ar-DZ" sz="28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-</a:t>
            </a:r>
            <a:r>
              <a:rPr lang="ar-DZ" sz="2800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  <a:r>
              <a:rPr lang="ar-DZ" sz="2600" b="1" dirty="0">
                <a:solidFill>
                  <a:srgbClr val="0070C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درجة الرقابة المرغوبة على الفروع أو </a:t>
            </a:r>
            <a:r>
              <a:rPr lang="ar-DZ" sz="2600" b="1" dirty="0" smtClean="0">
                <a:solidFill>
                  <a:srgbClr val="0070C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الوسطاء </a:t>
            </a:r>
            <a:r>
              <a:rPr lang="ar-DZ" sz="2800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(مختلفة </a:t>
            </a:r>
            <a:r>
              <a:rPr lang="ar-DZ" sz="2800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حسب الظروف وأهمية كل سوق). </a:t>
            </a:r>
            <a:endParaRPr lang="fr-FR" sz="2800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3563888" y="210706"/>
            <a:ext cx="5507346" cy="553998"/>
          </a:xfrm>
          <a:prstGeom prst="rect">
            <a:avLst/>
          </a:prstGeom>
          <a:solidFill>
            <a:srgbClr val="FF66CC">
              <a:alpha val="10000"/>
            </a:srgbClr>
          </a:solidFill>
        </p:spPr>
        <p:txBody>
          <a:bodyPr wrap="square" rtlCol="0">
            <a:spAutoFit/>
          </a:bodyPr>
          <a:lstStyle/>
          <a:p>
            <a:pPr algn="r"/>
            <a:r>
              <a:rPr lang="ar-DZ" sz="30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العناصر </a:t>
            </a:r>
            <a:r>
              <a:rPr lang="ar-DZ" sz="30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التي يمكن أن تقاس عليها درجة التكييف: </a:t>
            </a:r>
            <a:endParaRPr lang="fr-FR" sz="30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496" y="144016"/>
            <a:ext cx="9036496" cy="6597352"/>
          </a:xfrm>
        </p:spPr>
        <p:txBody>
          <a:bodyPr>
            <a:normAutofit/>
          </a:bodyPr>
          <a:lstStyle/>
          <a:p>
            <a:pPr marL="0" indent="0" algn="r" rtl="1">
              <a:lnSpc>
                <a:spcPct val="150000"/>
              </a:lnSpc>
              <a:spcBef>
                <a:spcPts val="0"/>
              </a:spcBef>
              <a:buNone/>
            </a:pPr>
            <a:r>
              <a:rPr lang="ar-DZ" dirty="0"/>
              <a:t>	</a:t>
            </a:r>
            <a:r>
              <a:rPr lang="ar-DZ" dirty="0" smtClean="0"/>
              <a:t> </a:t>
            </a:r>
            <a:endParaRPr lang="en-US" dirty="0" smtClean="0"/>
          </a:p>
          <a:p>
            <a:pPr marL="0" indent="0" algn="r" rtl="1">
              <a:lnSpc>
                <a:spcPct val="150000"/>
              </a:lnSpc>
              <a:spcBef>
                <a:spcPts val="0"/>
              </a:spcBef>
              <a:buNone/>
            </a:pPr>
            <a:r>
              <a:rPr lang="en-US" sz="2800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  <a:r>
              <a:rPr lang="en-US" sz="2800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   </a:t>
            </a:r>
            <a:r>
              <a:rPr lang="ar-DZ" sz="2800" b="1" dirty="0" smtClean="0">
                <a:solidFill>
                  <a:srgbClr val="0070C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توجد </a:t>
            </a:r>
            <a:r>
              <a:rPr lang="ar-DZ" sz="2800" b="1" dirty="0">
                <a:solidFill>
                  <a:srgbClr val="0070C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مستويات مختلفة للتدويل</a:t>
            </a:r>
            <a:r>
              <a:rPr lang="ar-DZ" sz="2800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، وكل مستوى أو مرحلة </a:t>
            </a:r>
            <a:r>
              <a:rPr lang="ar-DZ" sz="2800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تعبّ</a:t>
            </a:r>
            <a:r>
              <a:rPr lang="ar-DZ" sz="2800" dirty="0" smtClean="0">
                <a:latin typeface="Traditional Arabic"/>
                <a:cs typeface="Traditional Arabic"/>
              </a:rPr>
              <a:t>ِ</a:t>
            </a:r>
            <a:r>
              <a:rPr lang="ar-DZ" sz="2800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ر </a:t>
            </a:r>
            <a:r>
              <a:rPr lang="ar-DZ" sz="2800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عن درجة معينة من </a:t>
            </a:r>
            <a:r>
              <a:rPr lang="ar-DZ" sz="2800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تطور مسار </a:t>
            </a:r>
            <a:r>
              <a:rPr lang="ar-DZ" sz="2800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تدويل </a:t>
            </a:r>
            <a:r>
              <a:rPr lang="ar-DZ" sz="2800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المؤسسة، فكلّما سعت</a:t>
            </a:r>
            <a:r>
              <a:rPr lang="en-US" sz="2800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  <a:r>
              <a:rPr lang="ar-DZ" sz="2800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للتدويل أكثر فأكثر، كلّما </a:t>
            </a:r>
            <a:r>
              <a:rPr lang="ar-DZ" sz="2800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اقتربت </a:t>
            </a:r>
            <a:r>
              <a:rPr lang="ar-DZ" sz="2800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نحو العالمية. </a:t>
            </a:r>
            <a:r>
              <a:rPr lang="ar-DZ" sz="2800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والبعد الدولي عبارة عن حالة ذهنية تستدعي </a:t>
            </a:r>
            <a:r>
              <a:rPr lang="ar-DZ" sz="2800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بشكل أساسي وجود </a:t>
            </a:r>
            <a:r>
              <a:rPr lang="ar-DZ" sz="2800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أشخاص منفتحين </a:t>
            </a:r>
            <a:r>
              <a:rPr lang="ar-DZ" sz="2800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وأكفّاء </a:t>
            </a:r>
            <a:r>
              <a:rPr lang="ar-DZ" sz="2800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على رأس هرم السلطة يتمتعون بهذه الذهنية. </a:t>
            </a:r>
            <a:r>
              <a:rPr lang="ar-DZ" sz="2800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ويمكن </a:t>
            </a:r>
            <a:r>
              <a:rPr lang="ar-DZ" sz="2800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التمييز بين </a:t>
            </a:r>
            <a:r>
              <a:rPr lang="ar-DZ" sz="2600" b="1" dirty="0">
                <a:solidFill>
                  <a:srgbClr val="0070C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أربع </a:t>
            </a:r>
            <a:r>
              <a:rPr lang="ar-DZ" sz="2600" b="1" dirty="0" smtClean="0">
                <a:solidFill>
                  <a:srgbClr val="0070C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توجّهات </a:t>
            </a:r>
            <a:r>
              <a:rPr lang="ar-DZ" sz="2600" b="1" dirty="0">
                <a:solidFill>
                  <a:srgbClr val="0070C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لإدارة الأعمال </a:t>
            </a:r>
            <a:r>
              <a:rPr lang="ar-DZ" sz="2800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في المؤسسة والمرتبطة </a:t>
            </a:r>
            <a:r>
              <a:rPr lang="ar-DZ" sz="2600" b="1" dirty="0" smtClean="0">
                <a:solidFill>
                  <a:srgbClr val="0070C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أربع </a:t>
            </a:r>
            <a:r>
              <a:rPr lang="ar-DZ" sz="2600" b="1" dirty="0">
                <a:solidFill>
                  <a:srgbClr val="0070C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مراحل من تطور مسار تدويلها</a:t>
            </a:r>
            <a:r>
              <a:rPr lang="ar-DZ" sz="2800" dirty="0">
                <a:solidFill>
                  <a:srgbClr val="0070C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.</a:t>
            </a:r>
            <a:r>
              <a:rPr lang="ar-DZ" dirty="0"/>
              <a:t> </a:t>
            </a:r>
            <a:endParaRPr lang="ar-DZ" dirty="0" smtClean="0"/>
          </a:p>
          <a:p>
            <a:pPr marL="0" indent="0" algn="r" rtl="1">
              <a:lnSpc>
                <a:spcPct val="150000"/>
              </a:lnSpc>
              <a:spcBef>
                <a:spcPts val="0"/>
              </a:spcBef>
              <a:buNone/>
            </a:pPr>
            <a:endParaRPr lang="fr-FR" dirty="0"/>
          </a:p>
          <a:p>
            <a:pPr algn="ctr">
              <a:buNone/>
            </a:pPr>
            <a:endParaRPr lang="fr-FR" dirty="0"/>
          </a:p>
          <a:p>
            <a:pPr>
              <a:buNone/>
            </a:pPr>
            <a:endParaRPr lang="fr-FR" dirty="0"/>
          </a:p>
        </p:txBody>
      </p:sp>
      <p:cxnSp>
        <p:nvCxnSpPr>
          <p:cNvPr id="5" name="Connecteur droit avec flèche 4"/>
          <p:cNvCxnSpPr>
            <a:stCxn id="16" idx="1"/>
          </p:cNvCxnSpPr>
          <p:nvPr/>
        </p:nvCxnSpPr>
        <p:spPr>
          <a:xfrm flipH="1">
            <a:off x="1334864" y="4484439"/>
            <a:ext cx="2157016" cy="822285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Connecteur droit avec flèche 5"/>
          <p:cNvCxnSpPr/>
          <p:nvPr/>
        </p:nvCxnSpPr>
        <p:spPr>
          <a:xfrm flipH="1">
            <a:off x="3851920" y="4746049"/>
            <a:ext cx="72008" cy="906815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necteur droit avec flèche 6"/>
          <p:cNvCxnSpPr/>
          <p:nvPr/>
        </p:nvCxnSpPr>
        <p:spPr>
          <a:xfrm>
            <a:off x="4355976" y="4746049"/>
            <a:ext cx="936104" cy="1135932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necteur droit avec flèche 7"/>
          <p:cNvCxnSpPr/>
          <p:nvPr/>
        </p:nvCxnSpPr>
        <p:spPr>
          <a:xfrm>
            <a:off x="4788024" y="4746049"/>
            <a:ext cx="3263354" cy="1366765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022600" y="144016"/>
            <a:ext cx="6121400" cy="9807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ZoneTexte 3"/>
          <p:cNvSpPr txBox="1"/>
          <p:nvPr/>
        </p:nvSpPr>
        <p:spPr>
          <a:xfrm>
            <a:off x="6971258" y="6190987"/>
            <a:ext cx="21602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 smtClean="0">
                <a:solidFill>
                  <a:srgbClr val="0070C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Géocentrisme</a:t>
            </a:r>
            <a:endParaRPr lang="fr-FR" dirty="0">
              <a:solidFill>
                <a:srgbClr val="0070C0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10" name="ZoneTexte 9"/>
          <p:cNvSpPr txBox="1"/>
          <p:nvPr/>
        </p:nvSpPr>
        <p:spPr>
          <a:xfrm>
            <a:off x="4654451" y="5949645"/>
            <a:ext cx="21606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 err="1">
                <a:solidFill>
                  <a:srgbClr val="0070C0"/>
                </a:solidFill>
              </a:rPr>
              <a:t>Régiocentrisme</a:t>
            </a:r>
            <a:endParaRPr lang="fr-FR" sz="2400" dirty="0">
              <a:solidFill>
                <a:srgbClr val="0070C0"/>
              </a:solidFill>
            </a:endParaRPr>
          </a:p>
        </p:txBody>
      </p:sp>
      <p:sp>
        <p:nvSpPr>
          <p:cNvPr id="12" name="ZoneTexte 11"/>
          <p:cNvSpPr txBox="1"/>
          <p:nvPr/>
        </p:nvSpPr>
        <p:spPr>
          <a:xfrm>
            <a:off x="2269497" y="5651149"/>
            <a:ext cx="23762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 smtClean="0">
                <a:solidFill>
                  <a:srgbClr val="0070C0"/>
                </a:solidFill>
              </a:rPr>
              <a:t>Polycentrisme</a:t>
            </a:r>
            <a:endParaRPr lang="fr-FR" dirty="0"/>
          </a:p>
        </p:txBody>
      </p:sp>
      <p:sp>
        <p:nvSpPr>
          <p:cNvPr id="14" name="ZoneTexte 13"/>
          <p:cNvSpPr txBox="1"/>
          <p:nvPr/>
        </p:nvSpPr>
        <p:spPr>
          <a:xfrm>
            <a:off x="146099" y="5306724"/>
            <a:ext cx="23775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 smtClean="0">
                <a:solidFill>
                  <a:srgbClr val="0070C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Ethnocentrisme</a:t>
            </a:r>
            <a:endParaRPr lang="fr-FR" dirty="0"/>
          </a:p>
        </p:txBody>
      </p:sp>
      <p:sp>
        <p:nvSpPr>
          <p:cNvPr id="16" name="ZoneTexte 15"/>
          <p:cNvSpPr txBox="1"/>
          <p:nvPr/>
        </p:nvSpPr>
        <p:spPr>
          <a:xfrm>
            <a:off x="3491880" y="4222829"/>
            <a:ext cx="20882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 smtClean="0">
                <a:solidFill>
                  <a:srgbClr val="C0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E </a:t>
            </a:r>
            <a:r>
              <a:rPr lang="fr-FR" sz="2400" b="1" dirty="0">
                <a:solidFill>
                  <a:srgbClr val="C0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P R G </a:t>
            </a:r>
            <a:r>
              <a:rPr lang="ar-DZ" sz="2800" b="1" dirty="0" smtClean="0">
                <a:solidFill>
                  <a:srgbClr val="C0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نموذج </a:t>
            </a:r>
            <a:endParaRPr lang="fr-FR" sz="2800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07504" y="44624"/>
            <a:ext cx="9001000" cy="6741368"/>
          </a:xfrm>
        </p:spPr>
        <p:txBody>
          <a:bodyPr>
            <a:normAutofit fontScale="25000" lnSpcReduction="20000"/>
          </a:bodyPr>
          <a:lstStyle/>
          <a:p>
            <a:pPr algn="r">
              <a:lnSpc>
                <a:spcPct val="170000"/>
              </a:lnSpc>
              <a:buNone/>
            </a:pPr>
            <a:r>
              <a:rPr lang="ar-DZ" sz="11200" b="1" dirty="0" smtClean="0">
                <a:solidFill>
                  <a:srgbClr val="00B050"/>
                </a:solidFill>
                <a:latin typeface="Traditional Arabic" pitchFamily="18" charset="-78"/>
                <a:cs typeface="Traditional Arabic" pitchFamily="18" charset="-78"/>
              </a:rPr>
              <a:t>   </a:t>
            </a:r>
          </a:p>
          <a:p>
            <a:pPr marL="0" indent="0" algn="r" rtl="1">
              <a:lnSpc>
                <a:spcPct val="170000"/>
              </a:lnSpc>
              <a:spcBef>
                <a:spcPts val="2400"/>
              </a:spcBef>
              <a:buNone/>
            </a:pPr>
            <a:r>
              <a:rPr lang="ar-DZ" sz="11200" dirty="0" smtClean="0">
                <a:latin typeface="Traditional Arabic" pitchFamily="18" charset="-78"/>
                <a:cs typeface="Traditional Arabic" panose="02020603050405020304" pitchFamily="18" charset="-78"/>
              </a:rPr>
              <a:t>تَعتب</a:t>
            </a:r>
            <a:r>
              <a:rPr lang="ar-DZ" sz="11200" dirty="0" smtClean="0">
                <a:latin typeface="Traditional Arabic"/>
                <a:cs typeface="Traditional Arabic"/>
              </a:rPr>
              <a:t>ِ</a:t>
            </a:r>
            <a:r>
              <a:rPr lang="ar-DZ" sz="11200" dirty="0" smtClean="0">
                <a:latin typeface="Traditional Arabic" pitchFamily="18" charset="-78"/>
                <a:cs typeface="Traditional Arabic" panose="02020603050405020304" pitchFamily="18" charset="-78"/>
              </a:rPr>
              <a:t>ر </a:t>
            </a:r>
            <a:r>
              <a:rPr lang="ar-DZ" sz="11200" dirty="0">
                <a:latin typeface="Traditional Arabic" pitchFamily="18" charset="-78"/>
                <a:cs typeface="Traditional Arabic" panose="02020603050405020304" pitchFamily="18" charset="-78"/>
              </a:rPr>
              <a:t>المؤسسة في هذا التوجه التطور على المستوى الدولي </a:t>
            </a:r>
            <a:r>
              <a:rPr lang="ar-DZ" sz="11200" b="1" dirty="0">
                <a:solidFill>
                  <a:srgbClr val="0070C0"/>
                </a:solidFill>
                <a:latin typeface="Traditional Arabic" pitchFamily="18" charset="-78"/>
                <a:cs typeface="Traditional Arabic" panose="02020603050405020304" pitchFamily="18" charset="-78"/>
              </a:rPr>
              <a:t>ثانوي</a:t>
            </a:r>
            <a:r>
              <a:rPr lang="ar-DZ" sz="11200" dirty="0">
                <a:latin typeface="Traditional Arabic" pitchFamily="18" charset="-78"/>
                <a:cs typeface="Traditional Arabic" panose="02020603050405020304" pitchFamily="18" charset="-78"/>
              </a:rPr>
              <a:t> مقارنة بالتوسع في </a:t>
            </a:r>
            <a:r>
              <a:rPr lang="ar-DZ" sz="11200" dirty="0" smtClean="0">
                <a:latin typeface="Traditional Arabic" pitchFamily="18" charset="-78"/>
                <a:cs typeface="Traditional Arabic" panose="02020603050405020304" pitchFamily="18" charset="-78"/>
              </a:rPr>
              <a:t>سوقها المحلي؛ بمعنى </a:t>
            </a:r>
            <a:r>
              <a:rPr lang="ar-DZ" sz="11200" dirty="0">
                <a:latin typeface="Traditional Arabic" pitchFamily="18" charset="-78"/>
                <a:cs typeface="Traditional Arabic" panose="02020603050405020304" pitchFamily="18" charset="-78"/>
              </a:rPr>
              <a:t>أن اهتمام المؤسسة متمحور حول توسّعها </a:t>
            </a:r>
            <a:r>
              <a:rPr lang="ar-DZ" sz="11200" dirty="0" smtClean="0">
                <a:latin typeface="Traditional Arabic" pitchFamily="18" charset="-78"/>
                <a:cs typeface="Traditional Arabic" panose="02020603050405020304" pitchFamily="18" charset="-78"/>
              </a:rPr>
              <a:t>في السوق </a:t>
            </a:r>
            <a:r>
              <a:rPr lang="ar-DZ" sz="11200" dirty="0">
                <a:latin typeface="Traditional Arabic" pitchFamily="18" charset="-78"/>
                <a:cs typeface="Traditional Arabic" panose="02020603050405020304" pitchFamily="18" charset="-78"/>
              </a:rPr>
              <a:t>المحلي </a:t>
            </a:r>
            <a:r>
              <a:rPr lang="ar-DZ" sz="11200" dirty="0" smtClean="0">
                <a:latin typeface="Traditional Arabic" pitchFamily="18" charset="-78"/>
                <a:cs typeface="Traditional Arabic" panose="02020603050405020304" pitchFamily="18" charset="-78"/>
              </a:rPr>
              <a:t>والقيام بالتصدير إلى </a:t>
            </a:r>
            <a:r>
              <a:rPr lang="ar-DZ" sz="11200" dirty="0">
                <a:latin typeface="Traditional Arabic" pitchFamily="18" charset="-78"/>
                <a:cs typeface="Traditional Arabic" panose="02020603050405020304" pitchFamily="18" charset="-78"/>
              </a:rPr>
              <a:t>السوق </a:t>
            </a:r>
            <a:r>
              <a:rPr lang="ar-DZ" sz="11200" dirty="0" smtClean="0">
                <a:latin typeface="Traditional Arabic" pitchFamily="18" charset="-78"/>
                <a:cs typeface="Traditional Arabic" panose="02020603050405020304" pitchFamily="18" charset="-78"/>
              </a:rPr>
              <a:t>الأجنبي </a:t>
            </a:r>
            <a:r>
              <a:rPr lang="ar-DZ" sz="11200" dirty="0">
                <a:latin typeface="Traditional Arabic" pitchFamily="18" charset="-78"/>
                <a:cs typeface="Traditional Arabic" panose="02020603050405020304" pitchFamily="18" charset="-78"/>
              </a:rPr>
              <a:t>يكون </a:t>
            </a:r>
            <a:r>
              <a:rPr lang="ar-DZ" sz="11200" dirty="0" smtClean="0">
                <a:latin typeface="Traditional Arabic" pitchFamily="18" charset="-78"/>
                <a:cs typeface="Traditional Arabic" panose="02020603050405020304" pitchFamily="18" charset="-78"/>
              </a:rPr>
              <a:t>فقط بغرض </a:t>
            </a:r>
            <a:r>
              <a:rPr lang="ar-DZ" sz="11200" dirty="0">
                <a:latin typeface="Traditional Arabic" pitchFamily="18" charset="-78"/>
                <a:cs typeface="Traditional Arabic" panose="02020603050405020304" pitchFamily="18" charset="-78"/>
              </a:rPr>
              <a:t>تصريف </a:t>
            </a:r>
            <a:r>
              <a:rPr lang="ar-DZ" sz="11200" dirty="0" smtClean="0">
                <a:latin typeface="Traditional Arabic" pitchFamily="18" charset="-78"/>
                <a:cs typeface="Traditional Arabic" panose="02020603050405020304" pitchFamily="18" charset="-78"/>
              </a:rPr>
              <a:t>الفائض </a:t>
            </a:r>
            <a:r>
              <a:rPr lang="ar-DZ" sz="11200" dirty="0">
                <a:latin typeface="Traditional Arabic" pitchFamily="18" charset="-78"/>
                <a:cs typeface="Traditional Arabic" panose="02020603050405020304" pitchFamily="18" charset="-78"/>
              </a:rPr>
              <a:t>في </a:t>
            </a:r>
            <a:r>
              <a:rPr lang="ar-DZ" sz="11200" dirty="0" smtClean="0">
                <a:latin typeface="Traditional Arabic" pitchFamily="18" charset="-78"/>
                <a:cs typeface="Traditional Arabic" panose="02020603050405020304" pitchFamily="18" charset="-78"/>
              </a:rPr>
              <a:t>الانتاج.</a:t>
            </a:r>
            <a:endParaRPr lang="ar-DZ" sz="11200" dirty="0">
              <a:latin typeface="Traditional Arabic" pitchFamily="18" charset="-78"/>
              <a:cs typeface="Traditional Arabic" panose="02020603050405020304" pitchFamily="18" charset="-78"/>
            </a:endParaRPr>
          </a:p>
          <a:p>
            <a:pPr algn="r" rtl="1">
              <a:lnSpc>
                <a:spcPct val="170000"/>
              </a:lnSpc>
              <a:spcBef>
                <a:spcPts val="0"/>
              </a:spcBef>
              <a:buNone/>
            </a:pPr>
            <a:r>
              <a:rPr lang="ar-DZ" sz="11200" dirty="0" smtClean="0">
                <a:latin typeface="Traditional Arabic" pitchFamily="18" charset="-78"/>
                <a:cs typeface="Traditional Arabic" panose="02020603050405020304" pitchFamily="18" charset="-78"/>
              </a:rPr>
              <a:t>         فهي </a:t>
            </a:r>
            <a:r>
              <a:rPr lang="ar-DZ" sz="11200" dirty="0">
                <a:latin typeface="Traditional Arabic" pitchFamily="18" charset="-78"/>
                <a:cs typeface="Traditional Arabic" panose="02020603050405020304" pitchFamily="18" charset="-78"/>
              </a:rPr>
              <a:t>تفضل </a:t>
            </a:r>
            <a:r>
              <a:rPr lang="ar-DZ" sz="11200" b="1" dirty="0">
                <a:solidFill>
                  <a:srgbClr val="0070C0"/>
                </a:solidFill>
                <a:latin typeface="Traditional Arabic" pitchFamily="18" charset="-78"/>
                <a:cs typeface="Traditional Arabic" panose="02020603050405020304" pitchFamily="18" charset="-78"/>
              </a:rPr>
              <a:t>مركزية أهم قراراتها التسويقية </a:t>
            </a:r>
            <a:r>
              <a:rPr lang="ar-DZ" sz="11200" dirty="0">
                <a:latin typeface="Traditional Arabic" pitchFamily="18" charset="-78"/>
                <a:cs typeface="Traditional Arabic" panose="02020603050405020304" pitchFamily="18" charset="-78"/>
              </a:rPr>
              <a:t>في السوق المحلي </a:t>
            </a:r>
            <a:r>
              <a:rPr lang="ar-DZ" sz="11200" dirty="0" smtClean="0">
                <a:latin typeface="Traditional Arabic" pitchFamily="18" charset="-78"/>
                <a:cs typeface="Traditional Arabic" panose="02020603050405020304" pitchFamily="18" charset="-78"/>
              </a:rPr>
              <a:t>وتقوم </a:t>
            </a:r>
            <a:r>
              <a:rPr lang="ar-DZ" sz="11200" dirty="0">
                <a:latin typeface="Traditional Arabic" pitchFamily="18" charset="-78"/>
                <a:cs typeface="Traditional Arabic" panose="02020603050405020304" pitchFamily="18" charset="-78"/>
              </a:rPr>
              <a:t>بإعادة تطبيق نفس هذه السياسات التسويقية في حالة </a:t>
            </a:r>
            <a:r>
              <a:rPr lang="ar-DZ" sz="11200" dirty="0" smtClean="0">
                <a:latin typeface="Traditional Arabic" pitchFamily="18" charset="-78"/>
                <a:cs typeface="Traditional Arabic" panose="02020603050405020304" pitchFamily="18" charset="-78"/>
              </a:rPr>
              <a:t>وجود فائض للتصدير (الميل للتسويق </a:t>
            </a:r>
            <a:r>
              <a:rPr lang="ar-DZ" sz="11200" dirty="0" err="1" smtClean="0">
                <a:latin typeface="Traditional Arabic" pitchFamily="18" charset="-78"/>
                <a:cs typeface="Traditional Arabic" panose="02020603050405020304" pitchFamily="18" charset="-78"/>
              </a:rPr>
              <a:t>المنمط</a:t>
            </a:r>
            <a:r>
              <a:rPr lang="ar-DZ" sz="11200" dirty="0" smtClean="0">
                <a:latin typeface="Traditional Arabic" pitchFamily="18" charset="-78"/>
                <a:cs typeface="Traditional Arabic" panose="02020603050405020304" pitchFamily="18" charset="-78"/>
              </a:rPr>
              <a:t>)؛ </a:t>
            </a:r>
            <a:endParaRPr lang="ar-DZ" sz="11200" dirty="0">
              <a:latin typeface="Traditional Arabic" pitchFamily="18" charset="-78"/>
              <a:cs typeface="Traditional Arabic" panose="02020603050405020304" pitchFamily="18" charset="-78"/>
            </a:endParaRPr>
          </a:p>
          <a:p>
            <a:pPr algn="r" rtl="1">
              <a:lnSpc>
                <a:spcPct val="170000"/>
              </a:lnSpc>
              <a:spcBef>
                <a:spcPts val="0"/>
              </a:spcBef>
              <a:buNone/>
            </a:pPr>
            <a:r>
              <a:rPr lang="ar-DZ" sz="11200" dirty="0" smtClean="0">
                <a:latin typeface="Traditional Arabic" pitchFamily="18" charset="-78"/>
                <a:cs typeface="Traditional Arabic" panose="02020603050405020304" pitchFamily="18" charset="-78"/>
              </a:rPr>
              <a:t>         معيارها </a:t>
            </a:r>
            <a:r>
              <a:rPr lang="ar-DZ" sz="11200" dirty="0">
                <a:latin typeface="Traditional Arabic" pitchFamily="18" charset="-78"/>
                <a:cs typeface="Traditional Arabic" panose="02020603050405020304" pitchFamily="18" charset="-78"/>
              </a:rPr>
              <a:t>لاختيار الأسواق الأجنبية هو </a:t>
            </a:r>
            <a:r>
              <a:rPr lang="ar-DZ" sz="11200" b="1" dirty="0">
                <a:solidFill>
                  <a:srgbClr val="0070C0"/>
                </a:solidFill>
                <a:latin typeface="Traditional Arabic" pitchFamily="18" charset="-78"/>
                <a:cs typeface="Traditional Arabic" panose="02020603050405020304" pitchFamily="18" charset="-78"/>
              </a:rPr>
              <a:t>التشابه في نمط </a:t>
            </a:r>
            <a:r>
              <a:rPr lang="ar-DZ" sz="11200" b="1" dirty="0" smtClean="0">
                <a:solidFill>
                  <a:srgbClr val="0070C0"/>
                </a:solidFill>
                <a:latin typeface="Traditional Arabic" pitchFamily="18" charset="-78"/>
                <a:cs typeface="Traditional Arabic" panose="02020603050405020304" pitchFamily="18" charset="-78"/>
              </a:rPr>
              <a:t>الاستهلاك؛ </a:t>
            </a:r>
            <a:r>
              <a:rPr lang="ar-DZ" sz="11200" dirty="0" smtClean="0">
                <a:latin typeface="Traditional Arabic" pitchFamily="18" charset="-78"/>
                <a:cs typeface="Traditional Arabic" panose="02020603050405020304" pitchFamily="18" charset="-78"/>
              </a:rPr>
              <a:t>بمعنى </a:t>
            </a:r>
            <a:r>
              <a:rPr lang="ar-DZ" sz="11200" dirty="0">
                <a:latin typeface="Traditional Arabic" pitchFamily="18" charset="-78"/>
                <a:cs typeface="Traditional Arabic" panose="02020603050405020304" pitchFamily="18" charset="-78"/>
              </a:rPr>
              <a:t>لا تختار </a:t>
            </a:r>
            <a:r>
              <a:rPr lang="ar-DZ" sz="11200" dirty="0" smtClean="0">
                <a:latin typeface="Traditional Arabic" pitchFamily="18" charset="-78"/>
                <a:cs typeface="Traditional Arabic" panose="02020603050405020304" pitchFamily="18" charset="-78"/>
              </a:rPr>
              <a:t>المؤسسة </a:t>
            </a:r>
            <a:r>
              <a:rPr lang="ar-DZ" sz="11200" dirty="0">
                <a:latin typeface="Traditional Arabic" pitchFamily="18" charset="-78"/>
                <a:cs typeface="Traditional Arabic" panose="02020603050405020304" pitchFamily="18" charset="-78"/>
              </a:rPr>
              <a:t>إلا الأسواق التي تقبل المنتج بدون </a:t>
            </a:r>
            <a:r>
              <a:rPr lang="ar-DZ" sz="11200" dirty="0" smtClean="0">
                <a:latin typeface="Traditional Arabic" pitchFamily="18" charset="-78"/>
                <a:cs typeface="Traditional Arabic" panose="02020603050405020304" pitchFamily="18" charset="-78"/>
              </a:rPr>
              <a:t>تكييف لتجنب تكاليف اضافية بدون مردودية؛ </a:t>
            </a:r>
            <a:endParaRPr lang="ar-DZ" sz="11200" dirty="0">
              <a:latin typeface="Traditional Arabic" pitchFamily="18" charset="-78"/>
              <a:cs typeface="Traditional Arabic" panose="02020603050405020304" pitchFamily="18" charset="-78"/>
            </a:endParaRPr>
          </a:p>
          <a:p>
            <a:pPr algn="r" rtl="1">
              <a:lnSpc>
                <a:spcPct val="170000"/>
              </a:lnSpc>
              <a:spcBef>
                <a:spcPts val="0"/>
              </a:spcBef>
              <a:buNone/>
            </a:pPr>
            <a:r>
              <a:rPr lang="ar-DZ" sz="11200" dirty="0">
                <a:latin typeface="Traditional Arabic" pitchFamily="18" charset="-78"/>
                <a:cs typeface="Traditional Arabic" panose="02020603050405020304" pitchFamily="18" charset="-78"/>
              </a:rPr>
              <a:t>      </a:t>
            </a:r>
            <a:r>
              <a:rPr lang="ar-DZ" sz="11200" dirty="0" smtClean="0">
                <a:latin typeface="Traditional Arabic" pitchFamily="18" charset="-78"/>
                <a:cs typeface="Traditional Arabic" panose="02020603050405020304" pitchFamily="18" charset="-78"/>
              </a:rPr>
              <a:t>    هذا </a:t>
            </a:r>
            <a:r>
              <a:rPr lang="ar-DZ" sz="11200" dirty="0">
                <a:latin typeface="Traditional Arabic" pitchFamily="18" charset="-78"/>
                <a:cs typeface="Traditional Arabic" panose="02020603050405020304" pitchFamily="18" charset="-78"/>
              </a:rPr>
              <a:t>التوجه </a:t>
            </a:r>
            <a:r>
              <a:rPr lang="ar-DZ" sz="11200" dirty="0" smtClean="0">
                <a:latin typeface="Traditional Arabic" pitchFamily="18" charset="-78"/>
                <a:cs typeface="Traditional Arabic" panose="02020603050405020304" pitchFamily="18" charset="-78"/>
              </a:rPr>
              <a:t>ي</a:t>
            </a:r>
            <a:r>
              <a:rPr lang="ar-DZ" sz="11200" dirty="0" smtClean="0">
                <a:latin typeface="Traditional Arabic"/>
                <a:cs typeface="Traditional Arabic"/>
              </a:rPr>
              <a:t>ُ</a:t>
            </a:r>
            <a:r>
              <a:rPr lang="ar-DZ" sz="11200" dirty="0" smtClean="0">
                <a:latin typeface="Traditional Arabic" pitchFamily="18" charset="-78"/>
                <a:cs typeface="Traditional Arabic" panose="02020603050405020304" pitchFamily="18" charset="-78"/>
              </a:rPr>
              <a:t>تَّبع </a:t>
            </a:r>
            <a:r>
              <a:rPr lang="ar-DZ" sz="11200" dirty="0">
                <a:latin typeface="Traditional Arabic" pitchFamily="18" charset="-78"/>
                <a:cs typeface="Traditional Arabic" panose="02020603050405020304" pitchFamily="18" charset="-78"/>
              </a:rPr>
              <a:t>عموما من طرف المؤسسات الصغيرة والمتوسطة التي تحقق نسبة ضعيفة من رقم أعمالها عن طريق </a:t>
            </a:r>
            <a:r>
              <a:rPr lang="ar-DZ" sz="11200" dirty="0" smtClean="0">
                <a:latin typeface="Traditional Arabic" pitchFamily="18" charset="-78"/>
                <a:cs typeface="Traditional Arabic" panose="02020603050405020304" pitchFamily="18" charset="-78"/>
              </a:rPr>
              <a:t>التصدير</a:t>
            </a:r>
            <a:r>
              <a:rPr lang="ar-DZ" sz="11200" dirty="0" smtClean="0">
                <a:latin typeface="Traditional Arabic" pitchFamily="18" charset="-78"/>
              </a:rPr>
              <a:t>.</a:t>
            </a:r>
            <a:endParaRPr lang="ar-DZ" sz="11200" dirty="0">
              <a:latin typeface="Traditional Arabic" pitchFamily="18" charset="-78"/>
            </a:endParaRPr>
          </a:p>
          <a:p>
            <a:pPr algn="r">
              <a:buNone/>
            </a:pPr>
            <a:r>
              <a:rPr lang="ar-DZ" dirty="0"/>
              <a:t>     </a:t>
            </a:r>
          </a:p>
          <a:p>
            <a:pPr algn="r">
              <a:buNone/>
            </a:pPr>
            <a:endParaRPr lang="ar-DZ" dirty="0"/>
          </a:p>
          <a:p>
            <a:pPr algn="r">
              <a:buNone/>
            </a:pPr>
            <a:r>
              <a:rPr lang="ar-DZ" dirty="0"/>
              <a:t>   </a:t>
            </a:r>
            <a:endParaRPr lang="fr-FR" dirty="0"/>
          </a:p>
        </p:txBody>
      </p:sp>
      <p:sp>
        <p:nvSpPr>
          <p:cNvPr id="4" name="Flèche gauche 3"/>
          <p:cNvSpPr/>
          <p:nvPr/>
        </p:nvSpPr>
        <p:spPr>
          <a:xfrm>
            <a:off x="8388424" y="3140968"/>
            <a:ext cx="504056" cy="28803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Flèche gauche 4"/>
          <p:cNvSpPr/>
          <p:nvPr/>
        </p:nvSpPr>
        <p:spPr>
          <a:xfrm>
            <a:off x="8388424" y="5741640"/>
            <a:ext cx="504056" cy="279648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DZ" dirty="0"/>
          </a:p>
          <a:p>
            <a:pPr algn="ctr"/>
            <a:endParaRPr lang="fr-FR" dirty="0"/>
          </a:p>
        </p:txBody>
      </p:sp>
      <p:sp>
        <p:nvSpPr>
          <p:cNvPr id="6" name="Flèche gauche 5"/>
          <p:cNvSpPr/>
          <p:nvPr/>
        </p:nvSpPr>
        <p:spPr>
          <a:xfrm>
            <a:off x="8388424" y="4437112"/>
            <a:ext cx="504056" cy="28803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ZoneTexte 6"/>
          <p:cNvSpPr txBox="1"/>
          <p:nvPr/>
        </p:nvSpPr>
        <p:spPr>
          <a:xfrm>
            <a:off x="2585480" y="116632"/>
            <a:ext cx="6451016" cy="553998"/>
          </a:xfrm>
          <a:prstGeom prst="rect">
            <a:avLst/>
          </a:prstGeom>
          <a:solidFill>
            <a:srgbClr val="FF66CC">
              <a:alpha val="11000"/>
            </a:srgbClr>
          </a:solidFill>
        </p:spPr>
        <p:txBody>
          <a:bodyPr wrap="square" rtlCol="0">
            <a:spAutoFit/>
          </a:bodyPr>
          <a:lstStyle/>
          <a:p>
            <a:pPr algn="r"/>
            <a:r>
              <a:rPr lang="ar-DZ" sz="3000" b="1" dirty="0">
                <a:latin typeface="Traditional Arabic" pitchFamily="18" charset="-78"/>
                <a:cs typeface="Traditional Arabic" pitchFamily="18" charset="-78"/>
              </a:rPr>
              <a:t>1. التوجه الأحادي الاهتمام (التوسّع في السوق المحلية):</a:t>
            </a:r>
            <a:endParaRPr lang="fr-FR" sz="3000" b="1" dirty="0"/>
          </a:p>
        </p:txBody>
      </p:sp>
      <p:sp>
        <p:nvSpPr>
          <p:cNvPr id="9" name="ZoneTexte 8"/>
          <p:cNvSpPr txBox="1"/>
          <p:nvPr/>
        </p:nvSpPr>
        <p:spPr>
          <a:xfrm>
            <a:off x="2627784" y="670629"/>
            <a:ext cx="64121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 smtClean="0">
                <a:solidFill>
                  <a:srgbClr val="00B050"/>
                </a:solidFill>
                <a:latin typeface="Traditional Arabic" pitchFamily="18" charset="-78"/>
                <a:cs typeface="Traditional Arabic" pitchFamily="18" charset="-78"/>
              </a:rPr>
              <a:t>Ethnocentrisme</a:t>
            </a:r>
            <a:r>
              <a:rPr lang="ar-DZ" sz="2400" b="1" dirty="0">
                <a:solidFill>
                  <a:srgbClr val="00B050"/>
                </a:solidFill>
                <a:latin typeface="Traditional Arabic" pitchFamily="18" charset="-78"/>
                <a:cs typeface="Traditional Arabic" pitchFamily="18" charset="-78"/>
              </a:rPr>
              <a:t>) </a:t>
            </a:r>
            <a:r>
              <a:rPr lang="en-US" sz="2400" b="1" dirty="0">
                <a:solidFill>
                  <a:srgbClr val="00B050"/>
                </a:solidFill>
                <a:latin typeface="Traditional Arabic" pitchFamily="18" charset="-78"/>
                <a:cs typeface="Traditional Arabic" pitchFamily="18" charset="-78"/>
              </a:rPr>
              <a:t>l</a:t>
            </a:r>
            <a:r>
              <a:rPr lang="fr-FR" sz="2400" b="1" dirty="0">
                <a:solidFill>
                  <a:srgbClr val="00B050"/>
                </a:solidFill>
                <a:latin typeface="Traditional Arabic" pitchFamily="18" charset="-78"/>
                <a:cs typeface="Traditional Arabic" pitchFamily="18" charset="-78"/>
              </a:rPr>
              <a:t>’</a:t>
            </a:r>
            <a:r>
              <a:rPr lang="en-US" sz="2400" b="1" dirty="0">
                <a:solidFill>
                  <a:srgbClr val="00B050"/>
                </a:solidFill>
                <a:latin typeface="Traditional Arabic" pitchFamily="18" charset="-78"/>
                <a:cs typeface="Traditional Arabic" pitchFamily="18" charset="-78"/>
              </a:rPr>
              <a:t>extension du </a:t>
            </a:r>
            <a:r>
              <a:rPr lang="en-US" sz="2400" b="1" dirty="0" err="1">
                <a:solidFill>
                  <a:srgbClr val="00B050"/>
                </a:solidFill>
                <a:latin typeface="Traditional Arabic" pitchFamily="18" charset="-78"/>
                <a:cs typeface="Traditional Arabic" pitchFamily="18" charset="-78"/>
              </a:rPr>
              <a:t>marché</a:t>
            </a:r>
            <a:r>
              <a:rPr lang="en-US" sz="2400" b="1" dirty="0">
                <a:solidFill>
                  <a:srgbClr val="00B050"/>
                </a:solidFill>
                <a:latin typeface="Traditional Arabic" pitchFamily="18" charset="-78"/>
                <a:cs typeface="Traditional Arabic" pitchFamily="18" charset="-78"/>
              </a:rPr>
              <a:t> local)</a:t>
            </a:r>
            <a:r>
              <a:rPr lang="ar-DZ" sz="2400" b="1" dirty="0">
                <a:solidFill>
                  <a:srgbClr val="00B050"/>
                </a:solidFill>
                <a:latin typeface="Traditional Arabic" pitchFamily="18" charset="-78"/>
                <a:cs typeface="Traditional Arabic" pitchFamily="18" charset="-78"/>
              </a:rPr>
              <a:t> </a:t>
            </a:r>
            <a:endParaRPr lang="fr-FR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07504" y="144016"/>
            <a:ext cx="8892480" cy="6597352"/>
          </a:xfrm>
        </p:spPr>
        <p:txBody>
          <a:bodyPr>
            <a:normAutofit fontScale="70000" lnSpcReduction="20000"/>
          </a:bodyPr>
          <a:lstStyle/>
          <a:p>
            <a:pPr algn="r" rtl="1">
              <a:lnSpc>
                <a:spcPct val="160000"/>
              </a:lnSpc>
              <a:spcBef>
                <a:spcPts val="0"/>
              </a:spcBef>
              <a:buNone/>
            </a:pPr>
            <a:endParaRPr lang="en-US" dirty="0" smtClean="0"/>
          </a:p>
          <a:p>
            <a:pPr algn="r" rtl="1">
              <a:lnSpc>
                <a:spcPct val="160000"/>
              </a:lnSpc>
              <a:spcBef>
                <a:spcPts val="0"/>
              </a:spcBef>
              <a:buNone/>
            </a:pPr>
            <a:endParaRPr lang="en-US" dirty="0" smtClean="0"/>
          </a:p>
          <a:p>
            <a:pPr algn="r" rtl="1">
              <a:lnSpc>
                <a:spcPct val="170000"/>
              </a:lnSpc>
              <a:spcBef>
                <a:spcPts val="1200"/>
              </a:spcBef>
              <a:buNone/>
            </a:pPr>
            <a:r>
              <a:rPr lang="ar-DZ" sz="4000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تمنح </a:t>
            </a:r>
            <a:r>
              <a:rPr lang="ar-DZ" sz="4000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المؤسسة في هذا التوجه </a:t>
            </a:r>
            <a:r>
              <a:rPr lang="ar-DZ" sz="3700" b="1" dirty="0">
                <a:solidFill>
                  <a:srgbClr val="0070C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اهتمام خاص للأسواق الأجنبية </a:t>
            </a:r>
            <a:r>
              <a:rPr lang="ar-DZ" sz="4000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في ادارة </a:t>
            </a:r>
            <a:r>
              <a:rPr lang="ar-DZ" sz="4000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أعمالها: </a:t>
            </a:r>
            <a:endParaRPr lang="ar-DZ" sz="4000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pPr algn="r" rtl="1">
              <a:lnSpc>
                <a:spcPct val="170000"/>
              </a:lnSpc>
              <a:spcBef>
                <a:spcPts val="0"/>
              </a:spcBef>
              <a:buNone/>
            </a:pPr>
            <a:r>
              <a:rPr lang="ar-DZ" sz="3600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  <a:r>
              <a:rPr lang="ar-DZ" sz="3600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           - </a:t>
            </a:r>
            <a:r>
              <a:rPr lang="ar-DZ" sz="3600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عندما تعترف المؤسسة </a:t>
            </a:r>
            <a:r>
              <a:rPr lang="ar-DZ" sz="36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ب</a:t>
            </a:r>
            <a:r>
              <a:rPr lang="ar-DZ" sz="3600" b="1" dirty="0">
                <a:solidFill>
                  <a:srgbClr val="0070C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الاختلافات الثقافية </a:t>
            </a:r>
            <a:r>
              <a:rPr lang="ar-DZ" sz="3600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التي </a:t>
            </a:r>
            <a:r>
              <a:rPr lang="ar-DZ" sz="3600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تميّز </a:t>
            </a:r>
            <a:r>
              <a:rPr lang="ar-DZ" sz="3600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مختلف </a:t>
            </a:r>
            <a:r>
              <a:rPr lang="ar-DZ" sz="3600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الأسواق؛</a:t>
            </a:r>
            <a:endParaRPr lang="ar-DZ" sz="3600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pPr algn="r" rtl="1">
              <a:lnSpc>
                <a:spcPct val="170000"/>
              </a:lnSpc>
              <a:spcBef>
                <a:spcPts val="0"/>
              </a:spcBef>
              <a:buNone/>
            </a:pPr>
            <a:r>
              <a:rPr lang="ar-DZ" sz="3600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    </a:t>
            </a:r>
            <a:r>
              <a:rPr lang="ar-DZ" sz="3600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       - تكون </a:t>
            </a:r>
            <a:r>
              <a:rPr lang="ar-DZ" sz="3600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واعية بأن كل سوق يتطلب </a:t>
            </a:r>
            <a:r>
              <a:rPr lang="ar-DZ" sz="3600" b="1" dirty="0">
                <a:solidFill>
                  <a:srgbClr val="0070C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تحليل خاص </a:t>
            </a:r>
            <a:r>
              <a:rPr lang="ar-DZ" sz="3600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(حالة بحالة</a:t>
            </a:r>
            <a:r>
              <a:rPr lang="ar-DZ" sz="3600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). </a:t>
            </a:r>
            <a:endParaRPr lang="ar-DZ" sz="3600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pPr algn="r" rtl="1">
              <a:lnSpc>
                <a:spcPct val="170000"/>
              </a:lnSpc>
              <a:spcBef>
                <a:spcPts val="0"/>
              </a:spcBef>
              <a:buNone/>
            </a:pPr>
            <a:r>
              <a:rPr lang="ar-DZ" sz="3600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  <a:r>
              <a:rPr lang="ar-DZ" sz="3600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وفي هذه الحالة </a:t>
            </a:r>
            <a:r>
              <a:rPr lang="ar-DZ" sz="3600" b="1" dirty="0">
                <a:solidFill>
                  <a:srgbClr val="0070C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تعمل </a:t>
            </a:r>
            <a:r>
              <a:rPr lang="ar-DZ" sz="36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ا</a:t>
            </a:r>
            <a:r>
              <a:rPr lang="ar-DZ" sz="3600" b="1" dirty="0" smtClean="0">
                <a:solidFill>
                  <a:srgbClr val="0070C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لفروع بصفة </a:t>
            </a:r>
            <a:r>
              <a:rPr lang="ar-DZ" sz="3600" b="1" dirty="0">
                <a:solidFill>
                  <a:srgbClr val="0070C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مستقلة </a:t>
            </a:r>
            <a:r>
              <a:rPr lang="ar-DZ" sz="3600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في:</a:t>
            </a:r>
          </a:p>
          <a:p>
            <a:pPr algn="r" rtl="1">
              <a:lnSpc>
                <a:spcPct val="170000"/>
              </a:lnSpc>
              <a:spcBef>
                <a:spcPts val="0"/>
              </a:spcBef>
              <a:buNone/>
            </a:pPr>
            <a:r>
              <a:rPr lang="ar-DZ" sz="3600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    </a:t>
            </a:r>
            <a:r>
              <a:rPr lang="ar-DZ" sz="3600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      - </a:t>
            </a:r>
            <a:r>
              <a:rPr lang="ar-DZ" sz="3600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تحديد أهدافها </a:t>
            </a:r>
            <a:r>
              <a:rPr lang="ar-DZ" sz="3600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الخاصة؛ </a:t>
            </a:r>
            <a:endParaRPr lang="ar-DZ" sz="3600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pPr algn="r" rtl="1">
              <a:lnSpc>
                <a:spcPct val="170000"/>
              </a:lnSpc>
              <a:spcBef>
                <a:spcPts val="0"/>
              </a:spcBef>
              <a:buNone/>
            </a:pPr>
            <a:r>
              <a:rPr lang="ar-DZ" sz="3600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    </a:t>
            </a:r>
            <a:r>
              <a:rPr lang="ar-DZ" sz="3600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      - </a:t>
            </a:r>
            <a:r>
              <a:rPr lang="ar-DZ" sz="3600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اعداد المزيج التسويقي </a:t>
            </a:r>
            <a:r>
              <a:rPr lang="ar-DZ" sz="3600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الخاص.</a:t>
            </a:r>
            <a:endParaRPr lang="ar-DZ" sz="3600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pPr algn="r" rtl="1">
              <a:lnSpc>
                <a:spcPct val="170000"/>
              </a:lnSpc>
              <a:spcBef>
                <a:spcPts val="0"/>
              </a:spcBef>
              <a:buNone/>
            </a:pPr>
            <a:r>
              <a:rPr lang="ar-DZ" sz="3600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    </a:t>
            </a:r>
            <a:r>
              <a:rPr lang="ar-DZ" sz="3600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      - </a:t>
            </a:r>
            <a:r>
              <a:rPr lang="ar-DZ" sz="3600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تكييف المنتجات مع كل سوق بدون تنسيق مع الآخرين</a:t>
            </a:r>
          </a:p>
          <a:p>
            <a:pPr algn="r" rtl="1">
              <a:lnSpc>
                <a:spcPct val="170000"/>
              </a:lnSpc>
              <a:spcBef>
                <a:spcPts val="0"/>
              </a:spcBef>
              <a:buNone/>
            </a:pPr>
            <a:r>
              <a:rPr lang="ar-DZ" sz="3600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      </a:t>
            </a:r>
            <a:r>
              <a:rPr lang="ar-DZ" sz="3600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    وبالتالي تتميز </a:t>
            </a:r>
            <a:r>
              <a:rPr lang="ar-DZ" sz="3600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القرارات التسويقية </a:t>
            </a:r>
            <a:r>
              <a:rPr lang="ar-DZ" sz="3600" b="1" dirty="0" smtClean="0">
                <a:solidFill>
                  <a:srgbClr val="0070C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باللامركزية (التسويق المكيّف).</a:t>
            </a:r>
            <a:r>
              <a:rPr lang="ar-DZ" sz="36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  <a:endParaRPr lang="ar-DZ" sz="3600" b="1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pPr algn="r" rtl="1">
              <a:lnSpc>
                <a:spcPct val="170000"/>
              </a:lnSpc>
              <a:spcBef>
                <a:spcPts val="0"/>
              </a:spcBef>
              <a:buNone/>
            </a:pPr>
            <a:r>
              <a:rPr lang="ar-DZ" sz="3600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      </a:t>
            </a:r>
            <a:r>
              <a:rPr lang="ar-DZ" sz="3600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    هذا </a:t>
            </a:r>
            <a:r>
              <a:rPr lang="ar-DZ" sz="3600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التوجه تتبناه المؤسسات المتوسطة التي </a:t>
            </a:r>
            <a:r>
              <a:rPr lang="ar-DZ" sz="3600" b="1" dirty="0">
                <a:solidFill>
                  <a:srgbClr val="0070C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تنشط في عدد محدود من </a:t>
            </a:r>
            <a:r>
              <a:rPr lang="ar-DZ" sz="3600" b="1" dirty="0" smtClean="0">
                <a:solidFill>
                  <a:srgbClr val="0070C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الأسواق.</a:t>
            </a:r>
            <a:r>
              <a:rPr lang="ar-DZ" sz="36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  <a:endParaRPr lang="ar-DZ" sz="3600" b="1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pPr algn="r">
              <a:buNone/>
            </a:pPr>
            <a:endParaRPr lang="ar-DZ" dirty="0"/>
          </a:p>
          <a:p>
            <a:pPr algn="r">
              <a:buNone/>
            </a:pPr>
            <a:endParaRPr lang="ar-DZ" dirty="0"/>
          </a:p>
          <a:p>
            <a:pPr algn="r">
              <a:buNone/>
            </a:pPr>
            <a:endParaRPr lang="fr-FR" dirty="0"/>
          </a:p>
        </p:txBody>
      </p:sp>
      <p:sp>
        <p:nvSpPr>
          <p:cNvPr id="13" name="Flèche gauche 12"/>
          <p:cNvSpPr/>
          <p:nvPr/>
        </p:nvSpPr>
        <p:spPr>
          <a:xfrm>
            <a:off x="8172400" y="5517232"/>
            <a:ext cx="504056" cy="324036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Flèche gauche 14"/>
          <p:cNvSpPr/>
          <p:nvPr/>
        </p:nvSpPr>
        <p:spPr>
          <a:xfrm>
            <a:off x="8172400" y="6093296"/>
            <a:ext cx="504056" cy="36004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ZoneTexte 3"/>
          <p:cNvSpPr txBox="1"/>
          <p:nvPr/>
        </p:nvSpPr>
        <p:spPr>
          <a:xfrm>
            <a:off x="4283968" y="188640"/>
            <a:ext cx="4392488" cy="553998"/>
          </a:xfrm>
          <a:prstGeom prst="rect">
            <a:avLst/>
          </a:prstGeom>
          <a:solidFill>
            <a:srgbClr val="FF66CC">
              <a:alpha val="10000"/>
            </a:srgbClr>
          </a:solidFill>
        </p:spPr>
        <p:txBody>
          <a:bodyPr wrap="square" rtlCol="0">
            <a:spAutoFit/>
          </a:bodyPr>
          <a:lstStyle/>
          <a:p>
            <a:pPr algn="r" rtl="1"/>
            <a:r>
              <a:rPr lang="ar-DZ" sz="30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2.الاهتمام </a:t>
            </a:r>
            <a:r>
              <a:rPr lang="ar-DZ" sz="30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متمحور حول تعدد </a:t>
            </a:r>
            <a:r>
              <a:rPr lang="ar-DZ" sz="30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الأسواق:</a:t>
            </a:r>
            <a:endParaRPr lang="fr-FR" dirty="0"/>
          </a:p>
        </p:txBody>
      </p:sp>
      <p:sp>
        <p:nvSpPr>
          <p:cNvPr id="9" name="ZoneTexte 8"/>
          <p:cNvSpPr txBox="1"/>
          <p:nvPr/>
        </p:nvSpPr>
        <p:spPr>
          <a:xfrm>
            <a:off x="3563888" y="749135"/>
            <a:ext cx="55446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00B05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Polycentrisme(le marché multinational</a:t>
            </a:r>
            <a:r>
              <a:rPr lang="fr-FR" b="1" dirty="0" smtClean="0">
                <a:solidFill>
                  <a:srgbClr val="00B050"/>
                </a:solidFill>
              </a:rPr>
              <a:t>)</a:t>
            </a:r>
            <a:endParaRPr lang="fr-FR" b="1" dirty="0">
              <a:solidFill>
                <a:srgbClr val="00B050"/>
              </a:solidFill>
            </a:endParaRPr>
          </a:p>
        </p:txBody>
      </p:sp>
      <p:sp>
        <p:nvSpPr>
          <p:cNvPr id="10" name="Accolade fermante 9"/>
          <p:cNvSpPr/>
          <p:nvPr/>
        </p:nvSpPr>
        <p:spPr>
          <a:xfrm>
            <a:off x="8172400" y="2204864"/>
            <a:ext cx="216024" cy="576064"/>
          </a:xfrm>
          <a:prstGeom prst="rightBrac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244407" y="3861048"/>
            <a:ext cx="216025" cy="12961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144016"/>
            <a:ext cx="9144000" cy="6597352"/>
          </a:xfrm>
        </p:spPr>
        <p:txBody>
          <a:bodyPr>
            <a:normAutofit fontScale="55000" lnSpcReduction="20000"/>
          </a:bodyPr>
          <a:lstStyle/>
          <a:p>
            <a:pPr algn="l" rtl="1">
              <a:lnSpc>
                <a:spcPct val="150000"/>
              </a:lnSpc>
              <a:buNone/>
              <a:tabLst>
                <a:tab pos="265113" algn="l"/>
                <a:tab pos="633413" algn="l"/>
                <a:tab pos="811213" algn="l"/>
              </a:tabLst>
            </a:pPr>
            <a:endParaRPr lang="ar-DZ" sz="3600" b="1" dirty="0">
              <a:solidFill>
                <a:srgbClr val="00B050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pPr algn="l" rtl="1">
              <a:lnSpc>
                <a:spcPct val="150000"/>
              </a:lnSpc>
              <a:buNone/>
              <a:tabLst>
                <a:tab pos="265113" algn="l"/>
                <a:tab pos="633413" algn="l"/>
                <a:tab pos="811213" algn="l"/>
              </a:tabLst>
            </a:pPr>
            <a:endParaRPr lang="ar-DZ" sz="3600" b="1" dirty="0">
              <a:solidFill>
                <a:srgbClr val="00B050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pPr algn="l" rtl="1">
              <a:lnSpc>
                <a:spcPct val="150000"/>
              </a:lnSpc>
              <a:buNone/>
              <a:tabLst>
                <a:tab pos="265113" algn="l"/>
                <a:tab pos="633413" algn="l"/>
                <a:tab pos="811213" algn="l"/>
              </a:tabLst>
            </a:pPr>
            <a:endParaRPr lang="ar-DZ" sz="3600" b="1" dirty="0" smtClean="0">
              <a:solidFill>
                <a:srgbClr val="00B050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pPr algn="r" rtl="1">
              <a:lnSpc>
                <a:spcPct val="170000"/>
              </a:lnSpc>
              <a:spcBef>
                <a:spcPts val="4800"/>
              </a:spcBef>
              <a:buNone/>
              <a:tabLst>
                <a:tab pos="265113" algn="l"/>
                <a:tab pos="633413" algn="l"/>
                <a:tab pos="811213" algn="l"/>
                <a:tab pos="3671888" algn="l"/>
              </a:tabLst>
            </a:pPr>
            <a:r>
              <a:rPr lang="ar-DZ" sz="3600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             </a:t>
            </a:r>
            <a:r>
              <a:rPr lang="ar-DZ" sz="4500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يتضمن هذا التوجّه </a:t>
            </a:r>
            <a:r>
              <a:rPr lang="ar-DZ" sz="4500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اهتمام المؤسسة في ادارة أعمالها </a:t>
            </a:r>
            <a:r>
              <a:rPr lang="ar-DZ" sz="4500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بمنطقة سوق أو عدة مناطق سوق؛  </a:t>
            </a:r>
            <a:endParaRPr lang="ar-DZ" sz="4500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pPr algn="r" rtl="1">
              <a:lnSpc>
                <a:spcPct val="170000"/>
              </a:lnSpc>
              <a:buNone/>
            </a:pPr>
            <a:r>
              <a:rPr lang="ar-DZ" sz="4500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          </a:t>
            </a:r>
            <a:r>
              <a:rPr lang="ar-DZ" sz="5100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كل </a:t>
            </a:r>
            <a:r>
              <a:rPr lang="ar-DZ" sz="5100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منطقة </a:t>
            </a:r>
            <a:r>
              <a:rPr lang="ar-DZ" sz="5100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تعبّ</a:t>
            </a:r>
            <a:r>
              <a:rPr lang="ar-DZ" sz="5100" dirty="0" smtClean="0">
                <a:latin typeface="Traditional Arabic"/>
                <a:cs typeface="Traditional Arabic"/>
              </a:rPr>
              <a:t>ِ</a:t>
            </a:r>
            <a:r>
              <a:rPr lang="ar-DZ" sz="5100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ر </a:t>
            </a:r>
            <a:r>
              <a:rPr lang="ar-DZ" sz="5100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عن سوق </a:t>
            </a:r>
            <a:r>
              <a:rPr lang="ar-DZ" sz="5100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واحد (مندمجة)؛</a:t>
            </a:r>
            <a:endParaRPr lang="ar-DZ" sz="5100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pPr algn="r" rtl="1">
              <a:lnSpc>
                <a:spcPct val="170000"/>
              </a:lnSpc>
              <a:buNone/>
            </a:pPr>
            <a:r>
              <a:rPr lang="ar-DZ" sz="5100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   </a:t>
            </a:r>
            <a:r>
              <a:rPr lang="ar-DZ" sz="5100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     والمؤسسة </a:t>
            </a:r>
            <a:r>
              <a:rPr lang="ar-DZ" sz="5100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تبحث عن استراتيجية جهوية </a:t>
            </a:r>
            <a:r>
              <a:rPr lang="ar-DZ" sz="5100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مندمجة.</a:t>
            </a:r>
            <a:endParaRPr lang="ar-DZ" sz="5100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pPr algn="r" rtl="1">
              <a:lnSpc>
                <a:spcPct val="170000"/>
              </a:lnSpc>
              <a:buNone/>
            </a:pPr>
            <a:r>
              <a:rPr lang="ar-DZ" sz="5100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    </a:t>
            </a:r>
            <a:r>
              <a:rPr lang="ar-DZ" sz="5100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    ترتكز </a:t>
            </a:r>
            <a:r>
              <a:rPr lang="ar-DZ" sz="5100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الاستراتيجية </a:t>
            </a:r>
            <a:r>
              <a:rPr lang="ar-DZ" sz="5100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التسويقية </a:t>
            </a:r>
            <a:r>
              <a:rPr lang="ar-DZ" sz="5100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على التشابه بين الدول التي تنتمي إلى نفس المنطقة </a:t>
            </a:r>
            <a:r>
              <a:rPr lang="ar-DZ" sz="5100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الجغرافية.</a:t>
            </a:r>
            <a:endParaRPr lang="ar-DZ" sz="5100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pPr algn="r" rtl="1">
              <a:lnSpc>
                <a:spcPct val="170000"/>
              </a:lnSpc>
              <a:buNone/>
            </a:pPr>
            <a:r>
              <a:rPr lang="ar-DZ" sz="5100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   </a:t>
            </a:r>
            <a:r>
              <a:rPr lang="ar-DZ" sz="5100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     وبالتالي </a:t>
            </a:r>
            <a:r>
              <a:rPr lang="ar-DZ" sz="5100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تكون السياسات التسويقية </a:t>
            </a:r>
            <a:r>
              <a:rPr lang="ar-DZ" sz="5100" dirty="0" err="1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منمطة</a:t>
            </a:r>
            <a:r>
              <a:rPr lang="ar-DZ" sz="5100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  <a:r>
              <a:rPr lang="ar-DZ" sz="5100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على المستوى </a:t>
            </a:r>
            <a:r>
              <a:rPr lang="ar-DZ" sz="5100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الجهوي فقط.</a:t>
            </a:r>
            <a:endParaRPr lang="ar-DZ" sz="5100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pPr algn="r" rtl="1">
              <a:lnSpc>
                <a:spcPct val="170000"/>
              </a:lnSpc>
              <a:buNone/>
            </a:pPr>
            <a:r>
              <a:rPr lang="ar-DZ" sz="5100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    </a:t>
            </a:r>
            <a:r>
              <a:rPr lang="ar-DZ" sz="5100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    هذا </a:t>
            </a:r>
            <a:r>
              <a:rPr lang="ar-DZ" sz="5100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التصور تتبناه عدة مؤسسات في قطاع المواد الغذائية</a:t>
            </a:r>
            <a:r>
              <a:rPr lang="ar-DZ" sz="5100" dirty="0"/>
              <a:t>. </a:t>
            </a:r>
            <a:r>
              <a:rPr lang="fr-FR" sz="5100" dirty="0"/>
              <a:t> </a:t>
            </a:r>
            <a:endParaRPr lang="ar-DZ" sz="5100" dirty="0"/>
          </a:p>
          <a:p>
            <a:pPr algn="r" rtl="1">
              <a:buNone/>
            </a:pPr>
            <a:endParaRPr lang="ar-DZ" dirty="0"/>
          </a:p>
          <a:p>
            <a:pPr algn="r" rtl="1">
              <a:buNone/>
            </a:pPr>
            <a:endParaRPr lang="fr-FR" dirty="0"/>
          </a:p>
        </p:txBody>
      </p:sp>
      <p:sp>
        <p:nvSpPr>
          <p:cNvPr id="4" name="Flèche gauche 3"/>
          <p:cNvSpPr/>
          <p:nvPr/>
        </p:nvSpPr>
        <p:spPr>
          <a:xfrm>
            <a:off x="8316416" y="2333002"/>
            <a:ext cx="576064" cy="30391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Flèche gauche 4"/>
          <p:cNvSpPr/>
          <p:nvPr/>
        </p:nvSpPr>
        <p:spPr>
          <a:xfrm>
            <a:off x="8363212" y="3717032"/>
            <a:ext cx="529268" cy="28803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Flèche gauche 5"/>
          <p:cNvSpPr/>
          <p:nvPr/>
        </p:nvSpPr>
        <p:spPr>
          <a:xfrm>
            <a:off x="8363212" y="2996952"/>
            <a:ext cx="529268" cy="28803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Flèche gauche 6"/>
          <p:cNvSpPr/>
          <p:nvPr/>
        </p:nvSpPr>
        <p:spPr>
          <a:xfrm>
            <a:off x="8363212" y="4437112"/>
            <a:ext cx="529268" cy="28803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Flèche gauche 7"/>
          <p:cNvSpPr/>
          <p:nvPr/>
        </p:nvSpPr>
        <p:spPr>
          <a:xfrm>
            <a:off x="8339814" y="5157192"/>
            <a:ext cx="552666" cy="28803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Flèche gauche 8"/>
          <p:cNvSpPr/>
          <p:nvPr/>
        </p:nvSpPr>
        <p:spPr>
          <a:xfrm>
            <a:off x="8339814" y="5949280"/>
            <a:ext cx="552666" cy="28803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ZoneTexte 9"/>
          <p:cNvSpPr txBox="1"/>
          <p:nvPr/>
        </p:nvSpPr>
        <p:spPr>
          <a:xfrm>
            <a:off x="2968712" y="116632"/>
            <a:ext cx="5995776" cy="584775"/>
          </a:xfrm>
          <a:prstGeom prst="rect">
            <a:avLst/>
          </a:prstGeom>
          <a:solidFill>
            <a:srgbClr val="FF66CC">
              <a:alpha val="10000"/>
            </a:srgbClr>
          </a:solidFill>
        </p:spPr>
        <p:txBody>
          <a:bodyPr wrap="square" rtlCol="0">
            <a:spAutoFit/>
          </a:bodyPr>
          <a:lstStyle/>
          <a:p>
            <a:pPr algn="r" rtl="1"/>
            <a:r>
              <a:rPr lang="ar-DZ" sz="32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3. </a:t>
            </a:r>
            <a:r>
              <a:rPr lang="ar-DZ" sz="32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دمج الأسواق (التوجه الجهوي والتوجه العالمي</a:t>
            </a:r>
            <a:r>
              <a:rPr lang="ar-DZ" sz="32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):</a:t>
            </a:r>
            <a:endParaRPr lang="fr-FR" b="1" dirty="0"/>
          </a:p>
        </p:txBody>
      </p:sp>
      <p:sp>
        <p:nvSpPr>
          <p:cNvPr id="12" name="ZoneTexte 11"/>
          <p:cNvSpPr txBox="1"/>
          <p:nvPr/>
        </p:nvSpPr>
        <p:spPr>
          <a:xfrm>
            <a:off x="432048" y="165232"/>
            <a:ext cx="802838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buNone/>
            </a:pPr>
            <a:r>
              <a:rPr lang="fr-FR" sz="2400" b="1" dirty="0" smtClean="0">
                <a:solidFill>
                  <a:srgbClr val="00B05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Marchés globaux</a:t>
            </a:r>
            <a:endParaRPr lang="ar-DZ" sz="2400" b="1" dirty="0" smtClean="0">
              <a:solidFill>
                <a:srgbClr val="00B050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pPr>
              <a:lnSpc>
                <a:spcPct val="150000"/>
              </a:lnSpc>
              <a:buNone/>
            </a:pPr>
            <a:r>
              <a:rPr lang="fr-FR" sz="2400" b="1" dirty="0" smtClean="0">
                <a:solidFill>
                  <a:srgbClr val="00B05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(</a:t>
            </a:r>
            <a:r>
              <a:rPr lang="fr-FR" sz="2400" b="1" dirty="0">
                <a:solidFill>
                  <a:srgbClr val="00B05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l’orientation </a:t>
            </a:r>
            <a:r>
              <a:rPr lang="fr-FR" sz="2400" b="1" dirty="0" err="1">
                <a:solidFill>
                  <a:srgbClr val="00B05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régiocentrique</a:t>
            </a:r>
            <a:r>
              <a:rPr lang="fr-FR" sz="2400" b="1" dirty="0">
                <a:solidFill>
                  <a:srgbClr val="00B05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  <a:r>
              <a:rPr lang="fr-FR" sz="2400" b="1" dirty="0" smtClean="0">
                <a:solidFill>
                  <a:srgbClr val="00B05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et</a:t>
            </a:r>
            <a:r>
              <a:rPr lang="ar-DZ" sz="2400" b="1" dirty="0" smtClean="0">
                <a:solidFill>
                  <a:srgbClr val="00B05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  <a:r>
              <a:rPr lang="fr-FR" sz="2400" b="1" dirty="0" smtClean="0">
                <a:solidFill>
                  <a:srgbClr val="00B05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l’orientation géocentrique</a:t>
            </a:r>
            <a:r>
              <a:rPr lang="ar-DZ" sz="2400" b="1" dirty="0">
                <a:solidFill>
                  <a:srgbClr val="00B05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(</a:t>
            </a:r>
            <a:endParaRPr lang="fr-FR" sz="2400" dirty="0"/>
          </a:p>
        </p:txBody>
      </p:sp>
      <p:sp>
        <p:nvSpPr>
          <p:cNvPr id="14" name="ZoneTexte 13"/>
          <p:cNvSpPr txBox="1"/>
          <p:nvPr/>
        </p:nvSpPr>
        <p:spPr>
          <a:xfrm>
            <a:off x="1691680" y="1439090"/>
            <a:ext cx="7272808" cy="553998"/>
          </a:xfrm>
          <a:prstGeom prst="rect">
            <a:avLst/>
          </a:prstGeom>
          <a:solidFill>
            <a:srgbClr val="FF66CC">
              <a:alpha val="7000"/>
            </a:srgbClr>
          </a:solidFill>
        </p:spPr>
        <p:txBody>
          <a:bodyPr wrap="square" rtlCol="0">
            <a:spAutoFit/>
          </a:bodyPr>
          <a:lstStyle/>
          <a:p>
            <a:r>
              <a:rPr lang="ar-DZ" sz="2800" b="1" dirty="0" smtClean="0">
                <a:solidFill>
                  <a:srgbClr val="00B05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)</a:t>
            </a:r>
            <a:r>
              <a:rPr lang="fr-FR" sz="2800" b="1" dirty="0" smtClean="0">
                <a:solidFill>
                  <a:srgbClr val="00B05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L’orientation </a:t>
            </a:r>
            <a:r>
              <a:rPr lang="fr-FR" sz="2800" b="1" dirty="0" err="1">
                <a:solidFill>
                  <a:srgbClr val="00B05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régiocentrique</a:t>
            </a:r>
            <a:r>
              <a:rPr lang="ar-DZ" sz="3000" b="1" dirty="0">
                <a:solidFill>
                  <a:srgbClr val="00B05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1.3. التوجه </a:t>
            </a:r>
            <a:r>
              <a:rPr lang="ar-DZ" sz="3000" b="1" dirty="0" smtClean="0">
                <a:solidFill>
                  <a:srgbClr val="00B05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الجهوي: </a:t>
            </a:r>
            <a:r>
              <a:rPr lang="ar-DZ" sz="2800" b="1" dirty="0" smtClean="0">
                <a:solidFill>
                  <a:srgbClr val="00B05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(</a:t>
            </a:r>
            <a:endParaRPr lang="ar-DZ" sz="2800" b="1" dirty="0">
              <a:solidFill>
                <a:srgbClr val="00B050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07504" y="144016"/>
            <a:ext cx="8892480" cy="6597352"/>
          </a:xfrm>
        </p:spPr>
        <p:txBody>
          <a:bodyPr>
            <a:normAutofit/>
          </a:bodyPr>
          <a:lstStyle/>
          <a:p>
            <a:pPr algn="r">
              <a:buNone/>
            </a:pPr>
            <a:r>
              <a:rPr lang="en-US" dirty="0" smtClean="0"/>
              <a:t>   </a:t>
            </a:r>
            <a:r>
              <a:rPr lang="fr-FR" dirty="0" smtClean="0"/>
              <a:t>   </a:t>
            </a:r>
            <a:r>
              <a:rPr lang="ar-DZ" dirty="0" smtClean="0"/>
              <a:t> </a:t>
            </a:r>
          </a:p>
          <a:p>
            <a:pPr algn="r" rtl="1">
              <a:lnSpc>
                <a:spcPct val="200000"/>
              </a:lnSpc>
              <a:spcBef>
                <a:spcPts val="1800"/>
              </a:spcBef>
              <a:buNone/>
            </a:pPr>
            <a:r>
              <a:rPr lang="ar-DZ" dirty="0" smtClean="0"/>
              <a:t>     </a:t>
            </a:r>
            <a:r>
              <a:rPr lang="ar-DZ" sz="3300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يرتكز هذا التوجّه باهتمام </a:t>
            </a:r>
            <a:r>
              <a:rPr lang="ar-DZ" sz="3300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ادارة أعمال المؤسسة </a:t>
            </a:r>
            <a:r>
              <a:rPr lang="ar-DZ" sz="3300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بالسوق العالمي   </a:t>
            </a:r>
            <a:endParaRPr lang="ar-DZ" sz="3300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pPr algn="r" rtl="1">
              <a:lnSpc>
                <a:spcPct val="200000"/>
              </a:lnSpc>
              <a:spcBef>
                <a:spcPts val="1800"/>
              </a:spcBef>
              <a:buNone/>
            </a:pPr>
            <a:r>
              <a:rPr lang="ar-DZ" sz="3300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            </a:t>
            </a:r>
            <a:r>
              <a:rPr lang="ar-DZ" sz="3300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المؤسسة </a:t>
            </a:r>
            <a:r>
              <a:rPr lang="ar-DZ" sz="3300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تَعتب</a:t>
            </a:r>
            <a:r>
              <a:rPr lang="ar-DZ" sz="3300" dirty="0" smtClean="0">
                <a:latin typeface="Traditional Arabic"/>
                <a:cs typeface="Traditional Arabic"/>
              </a:rPr>
              <a:t>ِ</a:t>
            </a:r>
            <a:r>
              <a:rPr lang="ar-DZ" sz="3300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ر </a:t>
            </a:r>
            <a:r>
              <a:rPr lang="ar-DZ" sz="3300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السوق العالمية كسوق </a:t>
            </a:r>
            <a:r>
              <a:rPr lang="ar-DZ" sz="3300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واحد متجانس؛</a:t>
            </a:r>
            <a:endParaRPr lang="ar-DZ" sz="3300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pPr algn="r" rtl="1">
              <a:lnSpc>
                <a:spcPct val="200000"/>
              </a:lnSpc>
              <a:spcBef>
                <a:spcPts val="1800"/>
              </a:spcBef>
              <a:buNone/>
            </a:pPr>
            <a:r>
              <a:rPr lang="ar-DZ" sz="3300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       </a:t>
            </a:r>
            <a:r>
              <a:rPr lang="ar-DZ" sz="3300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    وتبحث </a:t>
            </a:r>
            <a:r>
              <a:rPr lang="ar-DZ" sz="3300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عن برنامج تسويقي </a:t>
            </a:r>
            <a:r>
              <a:rPr lang="ar-DZ" sz="3300" dirty="0" err="1">
                <a:latin typeface="Traditional Arabic" panose="02020603050405020304" pitchFamily="18" charset="-78"/>
                <a:cs typeface="Traditional Arabic" panose="02020603050405020304" pitchFamily="18" charset="-78"/>
              </a:rPr>
              <a:t>منمط</a:t>
            </a:r>
            <a:r>
              <a:rPr lang="ar-DZ" sz="3300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  <a:r>
              <a:rPr lang="ar-DZ" sz="3300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عالميا؛</a:t>
            </a:r>
            <a:endParaRPr lang="ar-DZ" sz="3300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pPr algn="r" rtl="1">
              <a:lnSpc>
                <a:spcPct val="200000"/>
              </a:lnSpc>
              <a:spcBef>
                <a:spcPts val="1800"/>
              </a:spcBef>
              <a:buNone/>
            </a:pPr>
            <a:r>
              <a:rPr lang="ar-DZ" sz="3300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       </a:t>
            </a:r>
            <a:r>
              <a:rPr lang="ar-DZ" sz="3300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   ويكون </a:t>
            </a:r>
            <a:r>
              <a:rPr lang="ar-DZ" sz="3300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اتخاذ القرارات التسويقية من طرف الادارة </a:t>
            </a:r>
            <a:r>
              <a:rPr lang="ar-DZ" sz="3300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المركزية.   </a:t>
            </a:r>
            <a:endParaRPr lang="ar-DZ" sz="3300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pPr algn="r">
              <a:buNone/>
            </a:pPr>
            <a:r>
              <a:rPr lang="ar-DZ" dirty="0"/>
              <a:t> </a:t>
            </a:r>
            <a:endParaRPr lang="fr-FR" dirty="0"/>
          </a:p>
        </p:txBody>
      </p:sp>
      <p:sp>
        <p:nvSpPr>
          <p:cNvPr id="5" name="Flèche gauche 4"/>
          <p:cNvSpPr/>
          <p:nvPr/>
        </p:nvSpPr>
        <p:spPr>
          <a:xfrm>
            <a:off x="7951234" y="4943400"/>
            <a:ext cx="648072" cy="504056"/>
          </a:xfrm>
          <a:prstGeom prst="leftArrow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7200" dirty="0">
              <a:solidFill>
                <a:srgbClr val="00B0F0"/>
              </a:solidFill>
            </a:endParaRPr>
          </a:p>
        </p:txBody>
      </p:sp>
      <p:sp>
        <p:nvSpPr>
          <p:cNvPr id="6" name="Flèche gauche 5"/>
          <p:cNvSpPr/>
          <p:nvPr/>
        </p:nvSpPr>
        <p:spPr>
          <a:xfrm>
            <a:off x="7946092" y="2562283"/>
            <a:ext cx="648072" cy="36004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Flèche gauche 6"/>
          <p:cNvSpPr/>
          <p:nvPr/>
        </p:nvSpPr>
        <p:spPr>
          <a:xfrm>
            <a:off x="7956376" y="3825911"/>
            <a:ext cx="648072" cy="36004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4" name="ZoneTexte 3"/>
          <p:cNvSpPr txBox="1"/>
          <p:nvPr/>
        </p:nvSpPr>
        <p:spPr>
          <a:xfrm>
            <a:off x="1619672" y="153506"/>
            <a:ext cx="7272808" cy="553998"/>
          </a:xfrm>
          <a:prstGeom prst="rect">
            <a:avLst/>
          </a:prstGeom>
          <a:solidFill>
            <a:srgbClr val="FF66CC">
              <a:alpha val="7000"/>
            </a:srgbClr>
          </a:solidFill>
        </p:spPr>
        <p:txBody>
          <a:bodyPr wrap="square" rtlCol="0">
            <a:spAutoFit/>
          </a:bodyPr>
          <a:lstStyle/>
          <a:p>
            <a:pPr algn="r"/>
            <a:r>
              <a:rPr lang="ar-DZ" sz="30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)</a:t>
            </a:r>
            <a:r>
              <a:rPr lang="en-US" sz="30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L</a:t>
            </a:r>
            <a:r>
              <a:rPr lang="fr-FR" sz="30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’orientation </a:t>
            </a:r>
            <a:r>
              <a:rPr lang="fr-FR" sz="30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g</a:t>
            </a:r>
            <a:r>
              <a:rPr lang="ar-DZ" sz="30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é</a:t>
            </a:r>
            <a:r>
              <a:rPr lang="fr-FR" sz="3000" b="1" dirty="0" err="1">
                <a:latin typeface="Traditional Arabic" panose="02020603050405020304" pitchFamily="18" charset="-78"/>
                <a:cs typeface="Traditional Arabic" panose="02020603050405020304" pitchFamily="18" charset="-78"/>
              </a:rPr>
              <a:t>ocentri</a:t>
            </a:r>
            <a:r>
              <a:rPr lang="en-US" sz="3000" b="1" dirty="0" err="1">
                <a:latin typeface="Traditional Arabic" panose="02020603050405020304" pitchFamily="18" charset="-78"/>
                <a:cs typeface="Traditional Arabic" panose="02020603050405020304" pitchFamily="18" charset="-78"/>
              </a:rPr>
              <a:t>qu</a:t>
            </a:r>
            <a:r>
              <a:rPr lang="fr-FR" sz="30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e</a:t>
            </a:r>
            <a:r>
              <a:rPr lang="ar-DZ" sz="30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1.3. </a:t>
            </a:r>
            <a:r>
              <a:rPr lang="ar-DZ" sz="30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التوجه </a:t>
            </a:r>
            <a:r>
              <a:rPr lang="ar-DZ" sz="30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العالمي (</a:t>
            </a:r>
            <a:endParaRPr lang="ar-DZ" sz="3000" b="1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72008" y="188640"/>
            <a:ext cx="8964488" cy="6525344"/>
          </a:xfrm>
          <a:solidFill>
            <a:schemeClr val="accent2">
              <a:lumMod val="20000"/>
              <a:lumOff val="80000"/>
            </a:schemeClr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>
            <a:normAutofit fontScale="77500" lnSpcReduction="20000"/>
          </a:bodyPr>
          <a:lstStyle/>
          <a:p>
            <a:endParaRPr lang="ar-DZ" b="1" dirty="0">
              <a:solidFill>
                <a:srgbClr val="FF0000"/>
              </a:solidFill>
            </a:endParaRPr>
          </a:p>
          <a:p>
            <a:pPr algn="r" rtl="1">
              <a:lnSpc>
                <a:spcPct val="160000"/>
              </a:lnSpc>
              <a:spcBef>
                <a:spcPts val="3000"/>
              </a:spcBef>
              <a:spcAft>
                <a:spcPts val="1200"/>
              </a:spcAft>
            </a:pPr>
            <a:r>
              <a:rPr lang="ar-DZ" b="1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رغم </a:t>
            </a:r>
            <a:r>
              <a:rPr lang="ar-DZ" b="1" dirty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أن ظهور التسويق الدولي يعود إلى زمن بعيد، </a:t>
            </a:r>
            <a:r>
              <a:rPr lang="ar-DZ" b="1" dirty="0">
                <a:solidFill>
                  <a:srgbClr val="0070C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إلا أن  تشكيل المفاهيم التسويقية لم </a:t>
            </a:r>
            <a:r>
              <a:rPr lang="ar-DZ" b="1" dirty="0" smtClean="0">
                <a:solidFill>
                  <a:srgbClr val="0070C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ت</a:t>
            </a:r>
            <a:r>
              <a:rPr lang="ar-DZ" b="1" dirty="0" smtClean="0">
                <a:solidFill>
                  <a:srgbClr val="0070C0"/>
                </a:solidFill>
                <a:latin typeface="Traditional Arabic"/>
                <a:cs typeface="Traditional Arabic"/>
              </a:rPr>
              <a:t>ُ</a:t>
            </a:r>
            <a:r>
              <a:rPr lang="ar-DZ" b="1" dirty="0" smtClean="0">
                <a:solidFill>
                  <a:srgbClr val="0070C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عرَف </a:t>
            </a:r>
            <a:r>
              <a:rPr lang="ar-DZ" b="1" dirty="0">
                <a:solidFill>
                  <a:srgbClr val="0070C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إلا مؤخرا</a:t>
            </a:r>
            <a:r>
              <a:rPr lang="ar-DZ" b="1" dirty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، وأصبحت أكثر وضوحا في عصرنا الحالي. </a:t>
            </a:r>
          </a:p>
          <a:p>
            <a:pPr algn="r" rtl="1">
              <a:lnSpc>
                <a:spcPct val="160000"/>
              </a:lnSpc>
              <a:spcAft>
                <a:spcPts val="1200"/>
              </a:spcAft>
            </a:pPr>
            <a:r>
              <a:rPr lang="ar-DZ" b="1" dirty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يسمح التسويق الدولي </a:t>
            </a:r>
            <a:r>
              <a:rPr lang="ar-DZ" b="1" dirty="0" err="1" smtClean="0">
                <a:solidFill>
                  <a:srgbClr val="0070C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بـ</a:t>
            </a:r>
            <a:r>
              <a:rPr lang="ar-DZ" b="1" dirty="0" smtClean="0">
                <a:solidFill>
                  <a:srgbClr val="0070C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:</a:t>
            </a:r>
          </a:p>
          <a:p>
            <a:pPr algn="r" rtl="1">
              <a:lnSpc>
                <a:spcPct val="160000"/>
              </a:lnSpc>
              <a:spcAft>
                <a:spcPts val="1200"/>
              </a:spcAft>
              <a:buFontTx/>
              <a:buChar char="-"/>
            </a:pPr>
            <a:r>
              <a:rPr lang="ar-DZ" b="1" dirty="0" smtClean="0">
                <a:solidFill>
                  <a:srgbClr val="0070C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تحديد  </a:t>
            </a:r>
            <a:r>
              <a:rPr lang="ar-DZ" b="1" dirty="0">
                <a:solidFill>
                  <a:srgbClr val="0070C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وتنفيذ السياسات المتعلقة بتسويق مختلف المنتجات أو الخدمات </a:t>
            </a:r>
            <a:r>
              <a:rPr lang="ar-DZ" b="1" dirty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في مختلف الأسواق الدولية</a:t>
            </a:r>
            <a:r>
              <a:rPr lang="ar-DZ" b="1" dirty="0">
                <a:solidFill>
                  <a:srgbClr val="0070C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  <a:r>
              <a:rPr lang="ar-DZ" b="1" dirty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التي تتمتع فيها المؤسسة بمزايا </a:t>
            </a:r>
            <a:r>
              <a:rPr lang="ar-DZ" b="1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تنافسية؛</a:t>
            </a:r>
          </a:p>
          <a:p>
            <a:pPr algn="r" rtl="1">
              <a:lnSpc>
                <a:spcPct val="160000"/>
              </a:lnSpc>
              <a:spcAft>
                <a:spcPts val="1200"/>
              </a:spcAft>
              <a:buFontTx/>
              <a:buChar char="-"/>
            </a:pPr>
            <a:r>
              <a:rPr lang="ar-DZ" b="1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  <a:r>
              <a:rPr lang="ar-DZ" b="1" dirty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كما يسمح أيضا </a:t>
            </a:r>
            <a:r>
              <a:rPr lang="ar-DZ" b="1" dirty="0">
                <a:solidFill>
                  <a:srgbClr val="0070C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بالتنسيق بين السياسات التي توضع </a:t>
            </a:r>
            <a:r>
              <a:rPr lang="ar-DZ" b="1" dirty="0" smtClean="0">
                <a:solidFill>
                  <a:srgbClr val="0070C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حيّز </a:t>
            </a:r>
            <a:r>
              <a:rPr lang="ar-DZ" b="1" dirty="0">
                <a:solidFill>
                  <a:srgbClr val="0070C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التنفيذ في جميع الأسواق</a:t>
            </a:r>
            <a:r>
              <a:rPr lang="ar-DZ" b="1" dirty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 أو الأجزاء السوقية التي تعمل فيها </a:t>
            </a:r>
            <a:r>
              <a:rPr lang="ar-DZ" b="1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المؤسسة </a:t>
            </a:r>
            <a:r>
              <a:rPr lang="ar-DZ" b="1" u="sng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بحثا عن الأداء الأفضل للنّشاط التسويقي. </a:t>
            </a:r>
            <a:endParaRPr lang="en-US" b="1" u="sng" dirty="0">
              <a:solidFill>
                <a:schemeClr val="tx1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pPr algn="r" rtl="1">
              <a:lnSpc>
                <a:spcPct val="160000"/>
              </a:lnSpc>
            </a:pPr>
            <a:r>
              <a:rPr lang="ar-DZ" b="1" dirty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وتعتبر هذه </a:t>
            </a:r>
            <a:r>
              <a:rPr lang="ar-DZ" b="1" dirty="0">
                <a:solidFill>
                  <a:srgbClr val="0070C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المقاربة أكثر استراتيجية </a:t>
            </a:r>
            <a:r>
              <a:rPr lang="ar-DZ" b="1" dirty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وقد </a:t>
            </a:r>
            <a:r>
              <a:rPr lang="ar-DZ" b="1" dirty="0">
                <a:solidFill>
                  <a:srgbClr val="00B05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ظهرت في 80 نيات </a:t>
            </a:r>
            <a:r>
              <a:rPr lang="ar-DZ" b="1" dirty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وتترجم من خلالها </a:t>
            </a:r>
            <a:r>
              <a:rPr lang="ar-DZ" b="1" dirty="0">
                <a:solidFill>
                  <a:srgbClr val="0070C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الخيارات الاستراتيجية </a:t>
            </a:r>
            <a:r>
              <a:rPr lang="ar-DZ" b="1" dirty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التي تحدد أو تعرف من خلال الاجابة عن التساؤلات الآتية:</a:t>
            </a:r>
          </a:p>
          <a:p>
            <a:pPr algn="r"/>
            <a:endParaRPr lang="fr-FR" b="1" dirty="0">
              <a:solidFill>
                <a:schemeClr val="tx1"/>
              </a:solidFill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2483768" y="308555"/>
            <a:ext cx="6480720" cy="584775"/>
          </a:xfrm>
          <a:prstGeom prst="rect">
            <a:avLst/>
          </a:prstGeom>
          <a:solidFill>
            <a:srgbClr val="00B050">
              <a:alpha val="40000"/>
            </a:srgbClr>
          </a:solidFill>
        </p:spPr>
        <p:txBody>
          <a:bodyPr wrap="square" rtlCol="0">
            <a:spAutoFit/>
          </a:bodyPr>
          <a:lstStyle/>
          <a:p>
            <a:pPr algn="r" rtl="1"/>
            <a:r>
              <a:rPr lang="ar-DZ" sz="32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المفاهيم الاستراتيجية الثلاث الأساسية للتسويق الدولي: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5076056" y="60249"/>
            <a:ext cx="3960440" cy="646331"/>
          </a:xfrm>
          <a:prstGeom prst="rect">
            <a:avLst/>
          </a:prstGeom>
          <a:solidFill>
            <a:srgbClr val="00B050">
              <a:alpha val="59000"/>
            </a:srgbClr>
          </a:solidFill>
        </p:spPr>
        <p:txBody>
          <a:bodyPr wrap="square" rtlCol="0">
            <a:spAutoFit/>
          </a:bodyPr>
          <a:lstStyle/>
          <a:p>
            <a:pPr algn="r" rtl="1"/>
            <a:r>
              <a:rPr lang="ar-DZ" sz="36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تنظيـم نشـاط التسويـق الــدولي:</a:t>
            </a:r>
            <a:endParaRPr lang="fr-FR" sz="3600" b="1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251520" y="931416"/>
            <a:ext cx="8784976" cy="4616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>
              <a:lnSpc>
                <a:spcPct val="150000"/>
              </a:lnSpc>
            </a:pPr>
            <a:r>
              <a:rPr lang="ar-DZ" sz="2600" b="1" dirty="0" smtClean="0">
                <a:solidFill>
                  <a:srgbClr val="0070C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كل استراتيجية توسّع دولي وكل برنامج تسويقي في الأسواق الدولية يتطلب تنظيما متناسبا </a:t>
            </a:r>
            <a:r>
              <a:rPr lang="ar-DZ" sz="2800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مع:</a:t>
            </a:r>
          </a:p>
          <a:p>
            <a:pPr marL="457200" indent="-457200" algn="r" rtl="1">
              <a:lnSpc>
                <a:spcPct val="150000"/>
              </a:lnSpc>
              <a:buFontTx/>
              <a:buChar char="-"/>
            </a:pPr>
            <a:r>
              <a:rPr lang="ar-DZ" sz="2800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امكانيات الشركة؛</a:t>
            </a:r>
          </a:p>
          <a:p>
            <a:pPr marL="457200" indent="-457200" algn="r" rtl="1">
              <a:lnSpc>
                <a:spcPct val="150000"/>
              </a:lnSpc>
              <a:buFontTx/>
              <a:buChar char="-"/>
            </a:pPr>
            <a:r>
              <a:rPr lang="ar-DZ" sz="2800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أهمية نشاط التصدير </a:t>
            </a:r>
            <a:r>
              <a:rPr lang="ar-DZ" sz="2800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لدى </a:t>
            </a:r>
            <a:r>
              <a:rPr lang="ar-DZ" sz="2800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المؤسسة أو الأعمال الدولية التي تقوم بها؛</a:t>
            </a:r>
          </a:p>
          <a:p>
            <a:pPr marL="457200" indent="-457200" algn="r" rtl="1">
              <a:lnSpc>
                <a:spcPct val="150000"/>
              </a:lnSpc>
              <a:buFontTx/>
              <a:buChar char="-"/>
            </a:pPr>
            <a:r>
              <a:rPr lang="ar-DZ" sz="2800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أساليب الدخول التي تتبناها إلى مختلف هذه الأسواق.</a:t>
            </a:r>
          </a:p>
          <a:p>
            <a:pPr algn="r" rtl="1">
              <a:lnSpc>
                <a:spcPct val="150000"/>
              </a:lnSpc>
            </a:pPr>
            <a:r>
              <a:rPr lang="ar-DZ" sz="2800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    توجد ثلاث متغيرات أساسية تسمح بتفسير مدى الحاجة لوجود تنظيم خاص بالتصدير في الشركة حيث توجد </a:t>
            </a:r>
            <a:r>
              <a:rPr lang="ar-DZ" sz="2800" b="1" dirty="0" smtClean="0">
                <a:solidFill>
                  <a:srgbClr val="0070C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علاقة طردية بين حجم الشركات ونسبة صادراتها إلى رقم أعمالها وعدد الأسواق التي تخدمها مع عدد/نسبة الشركات </a:t>
            </a:r>
            <a:r>
              <a:rPr lang="ar-DZ" sz="2800" b="1" dirty="0">
                <a:solidFill>
                  <a:srgbClr val="0070C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التي تمتلك قسم </a:t>
            </a:r>
            <a:r>
              <a:rPr lang="ar-DZ" sz="2800" b="1" dirty="0" smtClean="0">
                <a:solidFill>
                  <a:srgbClr val="0070C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تصدير.</a:t>
            </a:r>
          </a:p>
        </p:txBody>
      </p:sp>
    </p:spTree>
    <p:extLst>
      <p:ext uri="{BB962C8B-B14F-4D97-AF65-F5344CB8AC3E}">
        <p14:creationId xmlns:p14="http://schemas.microsoft.com/office/powerpoint/2010/main" xmlns="" val="184022126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/>
          <p:cNvSpPr txBox="1"/>
          <p:nvPr/>
        </p:nvSpPr>
        <p:spPr>
          <a:xfrm>
            <a:off x="4788024" y="181089"/>
            <a:ext cx="4102364" cy="553998"/>
          </a:xfrm>
          <a:prstGeom prst="rect">
            <a:avLst/>
          </a:prstGeom>
          <a:solidFill>
            <a:srgbClr val="00B050">
              <a:alpha val="65000"/>
            </a:srgbClr>
          </a:solidFill>
        </p:spPr>
        <p:txBody>
          <a:bodyPr wrap="square" rtlCol="0">
            <a:spAutoFit/>
          </a:bodyPr>
          <a:lstStyle/>
          <a:p>
            <a:pPr algn="r" rtl="1"/>
            <a:r>
              <a:rPr lang="ar-DZ" sz="30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أنواع تنظيمات نشاط التسويق الدولي:</a:t>
            </a:r>
            <a:endParaRPr lang="ar-DZ" sz="3000" b="1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267744" y="188640"/>
            <a:ext cx="252028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/>
            <a:r>
              <a:rPr lang="ar-DZ" sz="2800" dirty="0" smtClean="0">
                <a:solidFill>
                  <a:prstClr val="black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يمكن </a:t>
            </a:r>
            <a:r>
              <a:rPr lang="ar-DZ" sz="2800" dirty="0">
                <a:solidFill>
                  <a:prstClr val="black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تصنيفها كما يلي</a:t>
            </a:r>
            <a:r>
              <a:rPr lang="ar-DZ" sz="2800" dirty="0" smtClean="0">
                <a:solidFill>
                  <a:prstClr val="black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:</a:t>
            </a:r>
            <a:endParaRPr lang="fr-FR" sz="2800" dirty="0">
              <a:solidFill>
                <a:prstClr val="black"/>
              </a:solidFill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3851920" y="786770"/>
            <a:ext cx="5038468" cy="553998"/>
          </a:xfrm>
          <a:prstGeom prst="rect">
            <a:avLst/>
          </a:prstGeom>
          <a:solidFill>
            <a:srgbClr val="FF66CC">
              <a:alpha val="10000"/>
            </a:srgbClr>
          </a:solidFill>
        </p:spPr>
        <p:txBody>
          <a:bodyPr wrap="square" rtlCol="0">
            <a:spAutoFit/>
          </a:bodyPr>
          <a:lstStyle/>
          <a:p>
            <a:pPr algn="r"/>
            <a:r>
              <a:rPr lang="ar-DZ" sz="30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1- قسم الادارة  الدولية ملحق بالإدارة العامة: </a:t>
            </a:r>
            <a:endParaRPr lang="fr-FR" sz="3000" b="1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10" name="ZoneTexte 9"/>
          <p:cNvSpPr txBox="1"/>
          <p:nvPr/>
        </p:nvSpPr>
        <p:spPr>
          <a:xfrm>
            <a:off x="107504" y="1412776"/>
            <a:ext cx="8928992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>
              <a:lnSpc>
                <a:spcPct val="150000"/>
              </a:lnSpc>
            </a:pPr>
            <a:r>
              <a:rPr lang="ar-DZ" sz="2800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يتم انشاء إدارة الأعمال الدولية في نفس المستويات الأخرى مثل مديرية التمويل والانتاج والتسويق تحت الادارة العامة للمؤسسة مباشرة. </a:t>
            </a:r>
          </a:p>
          <a:p>
            <a:pPr algn="r" rtl="1">
              <a:lnSpc>
                <a:spcPct val="150000"/>
              </a:lnSpc>
            </a:pPr>
            <a:r>
              <a:rPr lang="ar-DZ" sz="2800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يسمح هذا التنظيم بوضع السياسة العامة لهذه الأنشطة الدولية بالتنسيق ومساعدة الوحدات الادارية التابعة لها.</a:t>
            </a:r>
          </a:p>
          <a:p>
            <a:pPr algn="r" rtl="1">
              <a:lnSpc>
                <a:spcPct val="150000"/>
              </a:lnSpc>
            </a:pPr>
            <a:endParaRPr lang="ar-DZ" sz="2800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pPr algn="r" rtl="1">
              <a:lnSpc>
                <a:spcPct val="150000"/>
              </a:lnSpc>
            </a:pPr>
            <a:endParaRPr lang="ar-DZ" sz="2800" dirty="0" smtClean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pPr algn="r" rtl="1">
              <a:lnSpc>
                <a:spcPct val="150000"/>
              </a:lnSpc>
            </a:pPr>
            <a:endParaRPr lang="ar-DZ" sz="2800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pPr algn="r" rtl="1">
              <a:lnSpc>
                <a:spcPct val="150000"/>
              </a:lnSpc>
            </a:pPr>
            <a:endParaRPr lang="fr-FR" sz="2800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12" name="ZoneTexte 11"/>
          <p:cNvSpPr txBox="1"/>
          <p:nvPr/>
        </p:nvSpPr>
        <p:spPr>
          <a:xfrm>
            <a:off x="3491880" y="3645024"/>
            <a:ext cx="1584176" cy="5232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ar-DZ" sz="2800" b="1" dirty="0" smtClean="0">
                <a:solidFill>
                  <a:srgbClr val="0070C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الادارة العامـــــــة</a:t>
            </a:r>
            <a:endParaRPr lang="fr-FR" sz="2800" b="1" dirty="0">
              <a:solidFill>
                <a:srgbClr val="0070C0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cxnSp>
        <p:nvCxnSpPr>
          <p:cNvPr id="14" name="Connecteur droit 13"/>
          <p:cNvCxnSpPr/>
          <p:nvPr/>
        </p:nvCxnSpPr>
        <p:spPr>
          <a:xfrm>
            <a:off x="899592" y="4509120"/>
            <a:ext cx="669674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necteur droit 17"/>
          <p:cNvCxnSpPr/>
          <p:nvPr/>
        </p:nvCxnSpPr>
        <p:spPr>
          <a:xfrm>
            <a:off x="899592" y="4509120"/>
            <a:ext cx="0" cy="43204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ZoneTexte 18"/>
          <p:cNvSpPr txBox="1"/>
          <p:nvPr/>
        </p:nvSpPr>
        <p:spPr>
          <a:xfrm>
            <a:off x="539552" y="4994012"/>
            <a:ext cx="792088" cy="5232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ar-DZ" sz="28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ماليــــة</a:t>
            </a:r>
            <a:endParaRPr lang="fr-FR" sz="2800" b="1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21" name="ZoneTexte 20"/>
          <p:cNvSpPr txBox="1"/>
          <p:nvPr/>
        </p:nvSpPr>
        <p:spPr>
          <a:xfrm>
            <a:off x="1979712" y="5013176"/>
            <a:ext cx="864096" cy="5232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ar-DZ" sz="28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انتــــاج</a:t>
            </a:r>
            <a:endParaRPr lang="fr-FR" sz="2800" b="1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cxnSp>
        <p:nvCxnSpPr>
          <p:cNvPr id="23" name="Connecteur droit 22"/>
          <p:cNvCxnSpPr/>
          <p:nvPr/>
        </p:nvCxnSpPr>
        <p:spPr>
          <a:xfrm>
            <a:off x="2411760" y="4509120"/>
            <a:ext cx="0" cy="43204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ZoneTexte 24"/>
          <p:cNvSpPr txBox="1"/>
          <p:nvPr/>
        </p:nvSpPr>
        <p:spPr>
          <a:xfrm>
            <a:off x="3275856" y="4959901"/>
            <a:ext cx="1512168" cy="5232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r" rtl="1"/>
            <a:r>
              <a:rPr lang="ar-DZ" sz="28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الادارة الدولية</a:t>
            </a:r>
            <a:endParaRPr lang="fr-FR" sz="2800" b="1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cxnSp>
        <p:nvCxnSpPr>
          <p:cNvPr id="27" name="Connecteur droit 26"/>
          <p:cNvCxnSpPr/>
          <p:nvPr/>
        </p:nvCxnSpPr>
        <p:spPr>
          <a:xfrm>
            <a:off x="5940152" y="4509120"/>
            <a:ext cx="0" cy="43204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ZoneTexte 28"/>
          <p:cNvSpPr txBox="1"/>
          <p:nvPr/>
        </p:nvSpPr>
        <p:spPr>
          <a:xfrm>
            <a:off x="5508104" y="4959901"/>
            <a:ext cx="936104" cy="5232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ar-DZ" sz="28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تسويق</a:t>
            </a:r>
            <a:endParaRPr lang="fr-FR" sz="2800" b="1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31" name="ZoneTexte 30"/>
          <p:cNvSpPr txBox="1"/>
          <p:nvPr/>
        </p:nvSpPr>
        <p:spPr>
          <a:xfrm>
            <a:off x="6839206" y="4976528"/>
            <a:ext cx="1549218" cy="5232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 rtl="1"/>
            <a:r>
              <a:rPr lang="ar-DZ" sz="28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موارد بشرية</a:t>
            </a:r>
            <a:endParaRPr lang="fr-FR" sz="2800" b="1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cxnSp>
        <p:nvCxnSpPr>
          <p:cNvPr id="4097" name="Connecteur droit 4096"/>
          <p:cNvCxnSpPr/>
          <p:nvPr/>
        </p:nvCxnSpPr>
        <p:spPr>
          <a:xfrm>
            <a:off x="7596336" y="4509120"/>
            <a:ext cx="0" cy="43204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00" name="Connecteur droit 4099"/>
          <p:cNvCxnSpPr/>
          <p:nvPr/>
        </p:nvCxnSpPr>
        <p:spPr>
          <a:xfrm>
            <a:off x="4067944" y="4509120"/>
            <a:ext cx="0" cy="45078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02" name="Connecteur droit 4101"/>
          <p:cNvCxnSpPr/>
          <p:nvPr/>
        </p:nvCxnSpPr>
        <p:spPr>
          <a:xfrm>
            <a:off x="4025627" y="5483121"/>
            <a:ext cx="0" cy="32214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05" name="Connecteur droit 4104"/>
          <p:cNvCxnSpPr/>
          <p:nvPr/>
        </p:nvCxnSpPr>
        <p:spPr>
          <a:xfrm>
            <a:off x="1835696" y="5805264"/>
            <a:ext cx="0" cy="28803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08" name="Connecteur droit 4107"/>
          <p:cNvCxnSpPr/>
          <p:nvPr/>
        </p:nvCxnSpPr>
        <p:spPr>
          <a:xfrm>
            <a:off x="3776814" y="5805264"/>
            <a:ext cx="1" cy="30763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12" name="Connecteur droit 4111"/>
          <p:cNvCxnSpPr/>
          <p:nvPr/>
        </p:nvCxnSpPr>
        <p:spPr>
          <a:xfrm>
            <a:off x="6084168" y="5805264"/>
            <a:ext cx="0" cy="32723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15" name="Connecteur droit 4114"/>
          <p:cNvCxnSpPr>
            <a:stCxn id="12" idx="2"/>
          </p:cNvCxnSpPr>
          <p:nvPr/>
        </p:nvCxnSpPr>
        <p:spPr>
          <a:xfrm>
            <a:off x="4283968" y="4168244"/>
            <a:ext cx="0" cy="34087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116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471068" y="4539209"/>
            <a:ext cx="12700" cy="433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19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331640" y="6093296"/>
            <a:ext cx="950913" cy="749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4121" name="Connecteur droit 4120"/>
          <p:cNvCxnSpPr/>
          <p:nvPr/>
        </p:nvCxnSpPr>
        <p:spPr>
          <a:xfrm>
            <a:off x="1835696" y="5805264"/>
            <a:ext cx="4248472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127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010693" y="6040889"/>
            <a:ext cx="1560513" cy="8017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38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580112" y="6093296"/>
            <a:ext cx="1036637" cy="749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98410618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156176" y="188640"/>
            <a:ext cx="2880320" cy="648072"/>
          </a:xfrm>
          <a:solidFill>
            <a:srgbClr val="FF66CC">
              <a:alpha val="10000"/>
            </a:srgbClr>
          </a:solidFill>
        </p:spPr>
        <p:txBody>
          <a:bodyPr>
            <a:normAutofit/>
          </a:bodyPr>
          <a:lstStyle/>
          <a:p>
            <a:pPr algn="r" rtl="1"/>
            <a:r>
              <a:rPr lang="ar-DZ" sz="31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2</a:t>
            </a:r>
            <a:r>
              <a:rPr lang="ar-DZ" sz="31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- التنظيــــم الجغـــــرافي</a:t>
            </a:r>
            <a:r>
              <a:rPr lang="ar-DZ" sz="28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:</a:t>
            </a:r>
            <a:endParaRPr lang="fr-FR" sz="2800" b="1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72008" y="116632"/>
            <a:ext cx="8964488" cy="72019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>
              <a:lnSpc>
                <a:spcPct val="150000"/>
              </a:lnSpc>
            </a:pPr>
            <a:r>
              <a:rPr lang="ar-DZ" sz="2800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                                 في هذا النوع من التنظيم بحسب المناطق، يكون </a:t>
            </a:r>
            <a:r>
              <a:rPr lang="ar-DZ" sz="2600" b="1" dirty="0" smtClean="0">
                <a:solidFill>
                  <a:srgbClr val="0070C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التخطيط وتخصيص الموارد والرقابة عليها وتحديد المنتجات المرغوب تصديرها من مهمة الادارة المركزية للشركة</a:t>
            </a:r>
            <a:r>
              <a:rPr lang="ar-DZ" sz="2600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، </a:t>
            </a:r>
            <a:r>
              <a:rPr lang="ar-DZ" sz="2800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وتتوقف مهمة مسؤولي المناطق في تنفيذ القرارات.</a:t>
            </a:r>
          </a:p>
          <a:p>
            <a:pPr algn="r" rtl="1">
              <a:lnSpc>
                <a:spcPct val="150000"/>
              </a:lnSpc>
            </a:pPr>
            <a:r>
              <a:rPr lang="ar-DZ" sz="2800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هذا النوع من التنظيم يناسب استراتيجية التنميط ويفيد في تحديد مسؤولية تحقيق الأهداف في كل منطقة. </a:t>
            </a:r>
          </a:p>
          <a:p>
            <a:pPr algn="r" rtl="1">
              <a:lnSpc>
                <a:spcPct val="150000"/>
              </a:lnSpc>
            </a:pPr>
            <a:endParaRPr lang="ar-DZ" sz="2800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pPr algn="r" rtl="1">
              <a:lnSpc>
                <a:spcPct val="150000"/>
              </a:lnSpc>
            </a:pPr>
            <a:endParaRPr lang="ar-DZ" sz="2800" dirty="0" smtClean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pPr algn="r" rtl="1">
              <a:lnSpc>
                <a:spcPct val="150000"/>
              </a:lnSpc>
            </a:pPr>
            <a:endParaRPr lang="ar-DZ" sz="2800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pPr algn="r" rtl="1">
              <a:lnSpc>
                <a:spcPct val="150000"/>
              </a:lnSpc>
            </a:pPr>
            <a:endParaRPr lang="ar-DZ" sz="2800" dirty="0" smtClean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pPr algn="r" rtl="1">
              <a:lnSpc>
                <a:spcPct val="150000"/>
              </a:lnSpc>
            </a:pPr>
            <a:endParaRPr lang="ar-DZ" sz="2800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pPr algn="r" rtl="1">
              <a:lnSpc>
                <a:spcPct val="150000"/>
              </a:lnSpc>
            </a:pPr>
            <a:endParaRPr lang="fr-FR" sz="2800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cxnSp>
        <p:nvCxnSpPr>
          <p:cNvPr id="7" name="Connecteur droit 6"/>
          <p:cNvCxnSpPr/>
          <p:nvPr/>
        </p:nvCxnSpPr>
        <p:spPr>
          <a:xfrm>
            <a:off x="539552" y="3429000"/>
            <a:ext cx="0" cy="43204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ZoneTexte 7"/>
          <p:cNvSpPr txBox="1"/>
          <p:nvPr/>
        </p:nvSpPr>
        <p:spPr>
          <a:xfrm>
            <a:off x="3923928" y="2685018"/>
            <a:ext cx="1998476" cy="5232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ar-DZ" sz="2800" b="1" dirty="0">
                <a:solidFill>
                  <a:srgbClr val="0070C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الادارة العامـــــــة</a:t>
            </a:r>
          </a:p>
        </p:txBody>
      </p:sp>
      <p:cxnSp>
        <p:nvCxnSpPr>
          <p:cNvPr id="10" name="Connecteur droit 9"/>
          <p:cNvCxnSpPr/>
          <p:nvPr/>
        </p:nvCxnSpPr>
        <p:spPr>
          <a:xfrm>
            <a:off x="2094191" y="3428206"/>
            <a:ext cx="0" cy="38615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necteur droit 11"/>
          <p:cNvCxnSpPr/>
          <p:nvPr/>
        </p:nvCxnSpPr>
        <p:spPr>
          <a:xfrm>
            <a:off x="3563888" y="3429000"/>
            <a:ext cx="0" cy="38535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65650" y="3211513"/>
            <a:ext cx="12700" cy="433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22" name="Connecteur droit 21"/>
          <p:cNvCxnSpPr/>
          <p:nvPr/>
        </p:nvCxnSpPr>
        <p:spPr>
          <a:xfrm>
            <a:off x="6012160" y="3429000"/>
            <a:ext cx="0" cy="38535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necteur droit 24"/>
          <p:cNvCxnSpPr/>
          <p:nvPr/>
        </p:nvCxnSpPr>
        <p:spPr>
          <a:xfrm>
            <a:off x="8100392" y="3429000"/>
            <a:ext cx="0" cy="38535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126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2455" y="3789040"/>
            <a:ext cx="950913" cy="749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7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541491" y="3814359"/>
            <a:ext cx="974725" cy="749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8" name="Picture 8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75872" y="3789040"/>
            <a:ext cx="1036637" cy="749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9" name="Picture 9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320135" y="3814359"/>
            <a:ext cx="1560513" cy="749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28" name="Connecteur droit 27"/>
          <p:cNvCxnSpPr/>
          <p:nvPr/>
        </p:nvCxnSpPr>
        <p:spPr>
          <a:xfrm>
            <a:off x="539552" y="3428206"/>
            <a:ext cx="756084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ZoneTexte 28"/>
          <p:cNvSpPr txBox="1"/>
          <p:nvPr/>
        </p:nvSpPr>
        <p:spPr>
          <a:xfrm>
            <a:off x="2987824" y="3861048"/>
            <a:ext cx="1241884" cy="5232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ar-DZ" sz="28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تخطيط</a:t>
            </a:r>
            <a:endParaRPr lang="fr-FR" sz="2800" b="1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cxnSp>
        <p:nvCxnSpPr>
          <p:cNvPr id="31" name="Connecteur droit 30"/>
          <p:cNvCxnSpPr>
            <a:stCxn id="8" idx="2"/>
          </p:cNvCxnSpPr>
          <p:nvPr/>
        </p:nvCxnSpPr>
        <p:spPr>
          <a:xfrm>
            <a:off x="4923166" y="3208238"/>
            <a:ext cx="0" cy="130088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21" name="ZoneTexte 5120"/>
          <p:cNvSpPr txBox="1"/>
          <p:nvPr/>
        </p:nvSpPr>
        <p:spPr>
          <a:xfrm>
            <a:off x="323528" y="4797152"/>
            <a:ext cx="1440160" cy="40011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ar-DZ" sz="2000" b="1" dirty="0" smtClean="0">
                <a:solidFill>
                  <a:srgbClr val="0070C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مدير منطقة افريقيا</a:t>
            </a:r>
            <a:endParaRPr lang="fr-FR" sz="2000" b="1" dirty="0">
              <a:solidFill>
                <a:srgbClr val="0070C0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cxnSp>
        <p:nvCxnSpPr>
          <p:cNvPr id="5131" name="Connecteur droit 5130"/>
          <p:cNvCxnSpPr/>
          <p:nvPr/>
        </p:nvCxnSpPr>
        <p:spPr>
          <a:xfrm>
            <a:off x="1043608" y="4725144"/>
            <a:ext cx="741682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32" name="ZoneTexte 5131"/>
          <p:cNvSpPr txBox="1"/>
          <p:nvPr/>
        </p:nvSpPr>
        <p:spPr>
          <a:xfrm>
            <a:off x="5541491" y="4797152"/>
            <a:ext cx="1368152" cy="40011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r"/>
            <a:r>
              <a:rPr lang="ar-DZ" sz="2000" b="1" dirty="0" smtClean="0">
                <a:solidFill>
                  <a:srgbClr val="0070C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مدير منطقة أوربا</a:t>
            </a:r>
            <a:endParaRPr lang="fr-FR" sz="2000" b="1" dirty="0">
              <a:solidFill>
                <a:srgbClr val="0070C0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cxnSp>
        <p:nvCxnSpPr>
          <p:cNvPr id="5134" name="Connecteur droit 5133"/>
          <p:cNvCxnSpPr/>
          <p:nvPr/>
        </p:nvCxnSpPr>
        <p:spPr>
          <a:xfrm>
            <a:off x="1033368" y="4509120"/>
            <a:ext cx="706702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36" name="Connecteur droit 5135"/>
          <p:cNvCxnSpPr/>
          <p:nvPr/>
        </p:nvCxnSpPr>
        <p:spPr>
          <a:xfrm>
            <a:off x="1043608" y="4509120"/>
            <a:ext cx="0" cy="24796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37" name="ZoneTexte 5136"/>
          <p:cNvSpPr txBox="1"/>
          <p:nvPr/>
        </p:nvSpPr>
        <p:spPr>
          <a:xfrm>
            <a:off x="3851920" y="4797152"/>
            <a:ext cx="1440160" cy="40011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ar-DZ" sz="2000" b="1" dirty="0" smtClean="0">
                <a:solidFill>
                  <a:srgbClr val="0070C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مدير منطقة آسيا</a:t>
            </a:r>
            <a:endParaRPr lang="fr-FR" sz="2000" b="1" dirty="0">
              <a:solidFill>
                <a:srgbClr val="0070C0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cxnSp>
        <p:nvCxnSpPr>
          <p:cNvPr id="5139" name="Connecteur droit 5138"/>
          <p:cNvCxnSpPr/>
          <p:nvPr/>
        </p:nvCxnSpPr>
        <p:spPr>
          <a:xfrm>
            <a:off x="2771800" y="4509120"/>
            <a:ext cx="0" cy="24796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40" name="ZoneTexte 5139"/>
          <p:cNvSpPr txBox="1"/>
          <p:nvPr/>
        </p:nvSpPr>
        <p:spPr>
          <a:xfrm>
            <a:off x="1907704" y="4797152"/>
            <a:ext cx="1685721" cy="40011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r"/>
            <a:r>
              <a:rPr lang="ar-DZ" sz="2000" b="1" dirty="0" smtClean="0">
                <a:solidFill>
                  <a:srgbClr val="0070C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م. م. الشرق الأوسط</a:t>
            </a:r>
            <a:endParaRPr lang="fr-FR" sz="2000" b="1" dirty="0">
              <a:solidFill>
                <a:srgbClr val="0070C0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5141" name="Rectangle 5140"/>
          <p:cNvSpPr/>
          <p:nvPr/>
        </p:nvSpPr>
        <p:spPr>
          <a:xfrm>
            <a:off x="323528" y="2564904"/>
            <a:ext cx="45719" cy="12011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142" name="ZoneTexte 5141"/>
          <p:cNvSpPr txBox="1"/>
          <p:nvPr/>
        </p:nvSpPr>
        <p:spPr>
          <a:xfrm>
            <a:off x="7320134" y="4797152"/>
            <a:ext cx="1560513" cy="40011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r" rtl="1"/>
            <a:r>
              <a:rPr lang="ar-DZ" sz="2000" b="1" dirty="0" smtClean="0">
                <a:solidFill>
                  <a:srgbClr val="0070C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مدير منطقة أمريكا</a:t>
            </a:r>
            <a:endParaRPr lang="fr-FR" sz="2000" b="1" dirty="0">
              <a:solidFill>
                <a:srgbClr val="0070C0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cxnSp>
        <p:nvCxnSpPr>
          <p:cNvPr id="5144" name="Connecteur droit 5143"/>
          <p:cNvCxnSpPr/>
          <p:nvPr/>
        </p:nvCxnSpPr>
        <p:spPr>
          <a:xfrm>
            <a:off x="4578350" y="4509120"/>
            <a:ext cx="0" cy="24796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46" name="Connecteur droit 5145"/>
          <p:cNvCxnSpPr/>
          <p:nvPr/>
        </p:nvCxnSpPr>
        <p:spPr>
          <a:xfrm>
            <a:off x="6225567" y="4509120"/>
            <a:ext cx="0" cy="28803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50" name="Connecteur droit 5149"/>
          <p:cNvCxnSpPr/>
          <p:nvPr/>
        </p:nvCxnSpPr>
        <p:spPr>
          <a:xfrm>
            <a:off x="8100390" y="4509120"/>
            <a:ext cx="0" cy="24796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53" name="Connecteur droit 5152"/>
          <p:cNvCxnSpPr/>
          <p:nvPr/>
        </p:nvCxnSpPr>
        <p:spPr>
          <a:xfrm>
            <a:off x="4788024" y="5157192"/>
            <a:ext cx="0" cy="137744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56" name="Connecteur droit 5155"/>
          <p:cNvCxnSpPr/>
          <p:nvPr/>
        </p:nvCxnSpPr>
        <p:spPr>
          <a:xfrm flipH="1">
            <a:off x="4355976" y="5517232"/>
            <a:ext cx="432048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57" name="ZoneTexte 5156"/>
          <p:cNvSpPr txBox="1"/>
          <p:nvPr/>
        </p:nvSpPr>
        <p:spPr>
          <a:xfrm>
            <a:off x="1385900" y="5301208"/>
            <a:ext cx="2970076" cy="40011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r" rtl="1"/>
            <a:r>
              <a:rPr lang="ar-DZ" sz="2000" b="1" dirty="0" smtClean="0"/>
              <a:t>مسؤول عن التسويق في البلد </a:t>
            </a:r>
            <a:r>
              <a:rPr lang="en-US" sz="2000" b="1" dirty="0" smtClean="0"/>
              <a:t>A</a:t>
            </a:r>
            <a:endParaRPr lang="fr-FR" sz="2000" b="1" dirty="0"/>
          </a:p>
        </p:txBody>
      </p:sp>
      <p:cxnSp>
        <p:nvCxnSpPr>
          <p:cNvPr id="5159" name="Connecteur droit 5158"/>
          <p:cNvCxnSpPr/>
          <p:nvPr/>
        </p:nvCxnSpPr>
        <p:spPr>
          <a:xfrm flipH="1">
            <a:off x="4391980" y="5996027"/>
            <a:ext cx="39604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61" name="ZoneTexte 5160"/>
          <p:cNvSpPr txBox="1"/>
          <p:nvPr/>
        </p:nvSpPr>
        <p:spPr>
          <a:xfrm>
            <a:off x="1385900" y="5795972"/>
            <a:ext cx="2951820" cy="40011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r" rtl="1"/>
            <a:r>
              <a:rPr lang="ar-DZ" sz="2000" b="1" dirty="0"/>
              <a:t>مسؤول عن التسويق في </a:t>
            </a:r>
            <a:r>
              <a:rPr lang="ar-DZ" sz="2000" b="1" dirty="0" smtClean="0"/>
              <a:t>البلد</a:t>
            </a:r>
            <a:r>
              <a:rPr lang="en-US" sz="2000" b="1" dirty="0" smtClean="0"/>
              <a:t> B </a:t>
            </a:r>
            <a:r>
              <a:rPr lang="ar-DZ" sz="2000" b="1" dirty="0" smtClean="0"/>
              <a:t> </a:t>
            </a:r>
            <a:endParaRPr lang="fr-FR" sz="2000" b="1" dirty="0"/>
          </a:p>
        </p:txBody>
      </p:sp>
      <p:cxnSp>
        <p:nvCxnSpPr>
          <p:cNvPr id="5174" name="Connecteur droit 5173"/>
          <p:cNvCxnSpPr/>
          <p:nvPr/>
        </p:nvCxnSpPr>
        <p:spPr>
          <a:xfrm flipH="1">
            <a:off x="4391980" y="6534636"/>
            <a:ext cx="39604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75" name="ZoneTexte 5174"/>
          <p:cNvSpPr txBox="1"/>
          <p:nvPr/>
        </p:nvSpPr>
        <p:spPr>
          <a:xfrm>
            <a:off x="1385900" y="6309320"/>
            <a:ext cx="2970076" cy="4616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r" rtl="1"/>
            <a:r>
              <a:rPr lang="ar-DZ" sz="24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مسؤول عن التسويق في البلد </a:t>
            </a:r>
            <a:r>
              <a:rPr lang="en-US" sz="24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C</a:t>
            </a:r>
            <a:endParaRPr lang="fr-FR" sz="2400" b="1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3085824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/>
          <p:cNvSpPr txBox="1"/>
          <p:nvPr/>
        </p:nvSpPr>
        <p:spPr>
          <a:xfrm>
            <a:off x="5220072" y="116632"/>
            <a:ext cx="3816424" cy="584775"/>
          </a:xfrm>
          <a:prstGeom prst="rect">
            <a:avLst/>
          </a:prstGeom>
          <a:solidFill>
            <a:srgbClr val="FF66CC">
              <a:alpha val="10000"/>
            </a:srgbClr>
          </a:solidFill>
        </p:spPr>
        <p:txBody>
          <a:bodyPr wrap="square" rtlCol="0">
            <a:spAutoFit/>
          </a:bodyPr>
          <a:lstStyle/>
          <a:p>
            <a:pPr algn="r" rtl="1"/>
            <a:r>
              <a:rPr lang="ar-DZ" sz="32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3- التنظيــــم حسب المنتجـــات:</a:t>
            </a:r>
            <a:endParaRPr lang="fr-FR" sz="3200" b="1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72008" y="59842"/>
            <a:ext cx="9036496" cy="67556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>
              <a:lnSpc>
                <a:spcPct val="150000"/>
              </a:lnSpc>
            </a:pPr>
            <a:r>
              <a:rPr lang="ar-DZ" sz="2800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                                            هذا النوع من التنظيم يكلّف الوحدات التنفيذية بالتنمية العالمية لعدة منتجات، وتنسيق الأنشطة حسب المنتجات في منطقة معينة يتم من قبل الموظفين المتخصصين.</a:t>
            </a:r>
            <a:r>
              <a:rPr lang="en-US" sz="2800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  </a:t>
            </a:r>
            <a:r>
              <a:rPr lang="ar-DZ" sz="2800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  <a:r>
              <a:rPr lang="fr-FR" sz="2800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         </a:t>
            </a:r>
            <a:r>
              <a:rPr lang="ar-DZ" sz="2800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تحديد الأهداف العامة من قبل الادارة العامة للشركة؛</a:t>
            </a:r>
          </a:p>
          <a:p>
            <a:pPr algn="r" rtl="1"/>
            <a:r>
              <a:rPr lang="ar-DZ" sz="2800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      </a:t>
            </a:r>
            <a:r>
              <a:rPr lang="fr-FR" sz="2800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                           </a:t>
            </a:r>
            <a:r>
              <a:rPr lang="ar-DZ" sz="2800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اعداد الاستراتيجية بحسب المنتجات يقوم بها مسؤولي المنتجات</a:t>
            </a:r>
            <a:r>
              <a:rPr lang="ar-DZ" dirty="0" smtClean="0"/>
              <a:t>.</a:t>
            </a:r>
            <a:endParaRPr lang="fr-FR" dirty="0" smtClean="0"/>
          </a:p>
          <a:p>
            <a:pPr algn="r" rtl="1"/>
            <a:r>
              <a:rPr lang="ar-DZ" dirty="0" smtClean="0"/>
              <a:t> </a:t>
            </a:r>
            <a:endParaRPr lang="fr-FR" dirty="0" smtClean="0"/>
          </a:p>
          <a:p>
            <a:pPr algn="r" rtl="1"/>
            <a:endParaRPr lang="fr-FR" dirty="0"/>
          </a:p>
          <a:p>
            <a:pPr algn="r" rtl="1"/>
            <a:endParaRPr lang="fr-FR" dirty="0" smtClean="0"/>
          </a:p>
          <a:p>
            <a:pPr algn="r" rtl="1"/>
            <a:endParaRPr lang="fr-FR" dirty="0"/>
          </a:p>
          <a:p>
            <a:pPr algn="r" rtl="1"/>
            <a:endParaRPr lang="ar-DZ" dirty="0" smtClean="0"/>
          </a:p>
          <a:p>
            <a:pPr algn="r" rtl="1">
              <a:lnSpc>
                <a:spcPct val="150000"/>
              </a:lnSpc>
            </a:pPr>
            <a:endParaRPr lang="ar-DZ" dirty="0" smtClean="0"/>
          </a:p>
          <a:p>
            <a:pPr algn="r" rtl="1">
              <a:lnSpc>
                <a:spcPct val="150000"/>
              </a:lnSpc>
            </a:pPr>
            <a:endParaRPr lang="ar-DZ" dirty="0"/>
          </a:p>
          <a:p>
            <a:pPr algn="r" rtl="1">
              <a:lnSpc>
                <a:spcPct val="150000"/>
              </a:lnSpc>
            </a:pPr>
            <a:endParaRPr lang="ar-DZ" dirty="0" smtClean="0"/>
          </a:p>
          <a:p>
            <a:pPr algn="r" rtl="1">
              <a:lnSpc>
                <a:spcPct val="150000"/>
              </a:lnSpc>
            </a:pPr>
            <a:endParaRPr lang="ar-DZ" dirty="0"/>
          </a:p>
          <a:p>
            <a:pPr algn="r" rtl="1">
              <a:lnSpc>
                <a:spcPct val="150000"/>
              </a:lnSpc>
            </a:pPr>
            <a:endParaRPr lang="ar-DZ" dirty="0" smtClean="0"/>
          </a:p>
          <a:p>
            <a:pPr algn="r" rtl="1">
              <a:lnSpc>
                <a:spcPct val="150000"/>
              </a:lnSpc>
            </a:pPr>
            <a:endParaRPr lang="ar-DZ" dirty="0"/>
          </a:p>
          <a:p>
            <a:pPr algn="r" rtl="1">
              <a:lnSpc>
                <a:spcPct val="150000"/>
              </a:lnSpc>
            </a:pPr>
            <a:endParaRPr lang="fr-FR" dirty="0"/>
          </a:p>
        </p:txBody>
      </p:sp>
      <p:sp>
        <p:nvSpPr>
          <p:cNvPr id="8" name="Accolade fermante 7"/>
          <p:cNvSpPr/>
          <p:nvPr/>
        </p:nvSpPr>
        <p:spPr>
          <a:xfrm>
            <a:off x="6012160" y="1700808"/>
            <a:ext cx="216024" cy="504056"/>
          </a:xfrm>
          <a:prstGeom prst="rightBrac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ZoneTexte 8"/>
          <p:cNvSpPr txBox="1"/>
          <p:nvPr/>
        </p:nvSpPr>
        <p:spPr>
          <a:xfrm>
            <a:off x="4067944" y="2564904"/>
            <a:ext cx="1224136" cy="4616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ar-DZ" sz="24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مديــر عــــــام</a:t>
            </a:r>
            <a:endParaRPr lang="fr-FR" sz="2400" b="1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cxnSp>
        <p:nvCxnSpPr>
          <p:cNvPr id="11" name="Connecteur droit 10"/>
          <p:cNvCxnSpPr>
            <a:stCxn id="9" idx="2"/>
          </p:cNvCxnSpPr>
          <p:nvPr/>
        </p:nvCxnSpPr>
        <p:spPr>
          <a:xfrm>
            <a:off x="4680012" y="3026569"/>
            <a:ext cx="0" cy="18640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cteur droit 12"/>
          <p:cNvCxnSpPr/>
          <p:nvPr/>
        </p:nvCxnSpPr>
        <p:spPr>
          <a:xfrm flipH="1">
            <a:off x="683568" y="3212976"/>
            <a:ext cx="7632848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necteur droit 16"/>
          <p:cNvCxnSpPr/>
          <p:nvPr/>
        </p:nvCxnSpPr>
        <p:spPr>
          <a:xfrm>
            <a:off x="683568" y="3212976"/>
            <a:ext cx="0" cy="28803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necteur droit 18"/>
          <p:cNvCxnSpPr/>
          <p:nvPr/>
        </p:nvCxnSpPr>
        <p:spPr>
          <a:xfrm>
            <a:off x="2627784" y="3212976"/>
            <a:ext cx="0" cy="28803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necteur droit 20"/>
          <p:cNvCxnSpPr/>
          <p:nvPr/>
        </p:nvCxnSpPr>
        <p:spPr>
          <a:xfrm>
            <a:off x="4427984" y="3212976"/>
            <a:ext cx="0" cy="28803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necteur droit 22"/>
          <p:cNvCxnSpPr/>
          <p:nvPr/>
        </p:nvCxnSpPr>
        <p:spPr>
          <a:xfrm>
            <a:off x="6516216" y="3212976"/>
            <a:ext cx="0" cy="28803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necteur droit 24"/>
          <p:cNvCxnSpPr/>
          <p:nvPr/>
        </p:nvCxnSpPr>
        <p:spPr>
          <a:xfrm>
            <a:off x="8316416" y="3212976"/>
            <a:ext cx="0" cy="21602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08111" y="3501008"/>
            <a:ext cx="950913" cy="7200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123728" y="3471788"/>
            <a:ext cx="974725" cy="749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09665" y="3429000"/>
            <a:ext cx="1036637" cy="8213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35959" y="3429000"/>
            <a:ext cx="1560513" cy="864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7" name="ZoneTexte 26"/>
          <p:cNvSpPr txBox="1"/>
          <p:nvPr/>
        </p:nvSpPr>
        <p:spPr>
          <a:xfrm>
            <a:off x="7668344" y="3429000"/>
            <a:ext cx="1296144" cy="83099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ar-DZ" sz="24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متخصصون في المناطق</a:t>
            </a:r>
            <a:endParaRPr lang="fr-FR" sz="2400" b="1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cxnSp>
        <p:nvCxnSpPr>
          <p:cNvPr id="30" name="Connecteur droit 29"/>
          <p:cNvCxnSpPr/>
          <p:nvPr/>
        </p:nvCxnSpPr>
        <p:spPr>
          <a:xfrm>
            <a:off x="5220072" y="3212976"/>
            <a:ext cx="0" cy="122413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45" name="Connecteur droit 6144"/>
          <p:cNvCxnSpPr/>
          <p:nvPr/>
        </p:nvCxnSpPr>
        <p:spPr>
          <a:xfrm flipH="1">
            <a:off x="899592" y="4437112"/>
            <a:ext cx="756084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57" name="Connecteur droit 6156"/>
          <p:cNvCxnSpPr/>
          <p:nvPr/>
        </p:nvCxnSpPr>
        <p:spPr>
          <a:xfrm>
            <a:off x="899592" y="4437112"/>
            <a:ext cx="0" cy="28803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59" name="Connecteur droit 6158"/>
          <p:cNvCxnSpPr/>
          <p:nvPr/>
        </p:nvCxnSpPr>
        <p:spPr>
          <a:xfrm>
            <a:off x="3563888" y="4437112"/>
            <a:ext cx="0" cy="28803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60" name="ZoneTexte 6159"/>
          <p:cNvSpPr txBox="1"/>
          <p:nvPr/>
        </p:nvSpPr>
        <p:spPr>
          <a:xfrm>
            <a:off x="179512" y="4725144"/>
            <a:ext cx="1440160" cy="4616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r" rtl="1"/>
            <a:r>
              <a:rPr lang="ar-DZ" sz="24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مدير المنتج </a:t>
            </a:r>
            <a:r>
              <a:rPr lang="en-US" sz="20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A</a:t>
            </a:r>
            <a:endParaRPr lang="fr-FR" sz="2000" b="1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cxnSp>
        <p:nvCxnSpPr>
          <p:cNvPr id="6162" name="Connecteur droit 6161"/>
          <p:cNvCxnSpPr/>
          <p:nvPr/>
        </p:nvCxnSpPr>
        <p:spPr>
          <a:xfrm>
            <a:off x="5735959" y="4437112"/>
            <a:ext cx="0" cy="28803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63" name="ZoneTexte 6162"/>
          <p:cNvSpPr txBox="1"/>
          <p:nvPr/>
        </p:nvSpPr>
        <p:spPr>
          <a:xfrm>
            <a:off x="2771800" y="4797152"/>
            <a:ext cx="1656183" cy="4616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 rtl="1"/>
            <a:r>
              <a:rPr lang="ar-DZ" sz="24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مدير المنتج </a:t>
            </a:r>
            <a:r>
              <a:rPr lang="fr-FR" sz="20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B</a:t>
            </a:r>
            <a:endParaRPr lang="fr-FR" sz="2000" b="1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cxnSp>
        <p:nvCxnSpPr>
          <p:cNvPr id="6165" name="Connecteur droit 6164"/>
          <p:cNvCxnSpPr/>
          <p:nvPr/>
        </p:nvCxnSpPr>
        <p:spPr>
          <a:xfrm>
            <a:off x="8460432" y="4437112"/>
            <a:ext cx="0" cy="28803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67" name="ZoneTexte 6166"/>
          <p:cNvSpPr txBox="1"/>
          <p:nvPr/>
        </p:nvSpPr>
        <p:spPr>
          <a:xfrm>
            <a:off x="4946302" y="4797152"/>
            <a:ext cx="1569914" cy="4616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r" rtl="1"/>
            <a:r>
              <a:rPr lang="ar-DZ" sz="24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مدير </a:t>
            </a:r>
            <a:r>
              <a:rPr lang="ar-DZ" sz="24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المنتج</a:t>
            </a:r>
            <a:r>
              <a:rPr lang="en-US" sz="24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  <a:r>
              <a:rPr lang="en-US" sz="20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C</a:t>
            </a:r>
            <a:r>
              <a:rPr lang="en-US" sz="24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  <a:r>
              <a:rPr lang="ar-DZ" sz="24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  <a:endParaRPr lang="fr-FR" sz="2400" b="1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cxnSp>
        <p:nvCxnSpPr>
          <p:cNvPr id="6169" name="Connecteur droit 6168"/>
          <p:cNvCxnSpPr>
            <a:stCxn id="6167" idx="2"/>
          </p:cNvCxnSpPr>
          <p:nvPr/>
        </p:nvCxnSpPr>
        <p:spPr>
          <a:xfrm>
            <a:off x="5731259" y="5258817"/>
            <a:ext cx="0" cy="18640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71" name="Connecteur droit 6170"/>
          <p:cNvCxnSpPr/>
          <p:nvPr/>
        </p:nvCxnSpPr>
        <p:spPr>
          <a:xfrm flipH="1">
            <a:off x="3098454" y="5445224"/>
            <a:ext cx="492993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72" name="ZoneTexte 6171"/>
          <p:cNvSpPr txBox="1"/>
          <p:nvPr/>
        </p:nvSpPr>
        <p:spPr>
          <a:xfrm>
            <a:off x="7524328" y="4767535"/>
            <a:ext cx="1584176" cy="4616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 rtl="1"/>
            <a:r>
              <a:rPr lang="ar-DZ" sz="24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مدير المنتج </a:t>
            </a:r>
            <a:r>
              <a:rPr lang="fr-FR" sz="20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D</a:t>
            </a:r>
            <a:endParaRPr lang="fr-FR" sz="2000" b="1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cxnSp>
        <p:nvCxnSpPr>
          <p:cNvPr id="6184" name="Connecteur droit 6183"/>
          <p:cNvCxnSpPr/>
          <p:nvPr/>
        </p:nvCxnSpPr>
        <p:spPr>
          <a:xfrm>
            <a:off x="8028384" y="5445224"/>
            <a:ext cx="0" cy="11439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85" name="ZoneTexte 6184"/>
          <p:cNvSpPr txBox="1"/>
          <p:nvPr/>
        </p:nvSpPr>
        <p:spPr>
          <a:xfrm>
            <a:off x="7224464" y="5559623"/>
            <a:ext cx="1668016" cy="4616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ar-DZ" sz="24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انتاج وبحوث</a:t>
            </a:r>
            <a:endParaRPr lang="fr-FR" sz="2400" b="1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cxnSp>
        <p:nvCxnSpPr>
          <p:cNvPr id="6187" name="Connecteur droit 6186"/>
          <p:cNvCxnSpPr/>
          <p:nvPr/>
        </p:nvCxnSpPr>
        <p:spPr>
          <a:xfrm flipH="1">
            <a:off x="3098453" y="5445224"/>
            <a:ext cx="3" cy="11439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88" name="ZoneTexte 6187"/>
          <p:cNvSpPr txBox="1"/>
          <p:nvPr/>
        </p:nvSpPr>
        <p:spPr>
          <a:xfrm>
            <a:off x="2627784" y="5559623"/>
            <a:ext cx="936104" cy="4616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ar-DZ" sz="24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تسويــــق</a:t>
            </a:r>
            <a:endParaRPr lang="fr-FR" sz="2400" b="1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cxnSp>
        <p:nvCxnSpPr>
          <p:cNvPr id="6197" name="Connecteur droit 6196"/>
          <p:cNvCxnSpPr>
            <a:stCxn id="6185" idx="2"/>
          </p:cNvCxnSpPr>
          <p:nvPr/>
        </p:nvCxnSpPr>
        <p:spPr>
          <a:xfrm>
            <a:off x="8058472" y="6021288"/>
            <a:ext cx="0" cy="72008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99" name="Connecteur droit 6198"/>
          <p:cNvCxnSpPr>
            <a:stCxn id="6188" idx="2"/>
          </p:cNvCxnSpPr>
          <p:nvPr/>
        </p:nvCxnSpPr>
        <p:spPr>
          <a:xfrm>
            <a:off x="3095836" y="6021288"/>
            <a:ext cx="0" cy="72008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01" name="ZoneTexte 6200"/>
          <p:cNvSpPr txBox="1"/>
          <p:nvPr/>
        </p:nvSpPr>
        <p:spPr>
          <a:xfrm>
            <a:off x="6516215" y="5949280"/>
            <a:ext cx="158417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DZ" b="1" dirty="0" smtClean="0"/>
              <a:t>ـــــ منطقة 1</a:t>
            </a:r>
          </a:p>
          <a:p>
            <a:pPr algn="r" rtl="1"/>
            <a:r>
              <a:rPr lang="ar-DZ" b="1" dirty="0" smtClean="0"/>
              <a:t>         :</a:t>
            </a:r>
          </a:p>
          <a:p>
            <a:pPr algn="r" rtl="1"/>
            <a:r>
              <a:rPr lang="ar-DZ" b="1" dirty="0" smtClean="0"/>
              <a:t>ـــــ منطقة </a:t>
            </a:r>
            <a:r>
              <a:rPr lang="en-US" b="1" dirty="0"/>
              <a:t>n</a:t>
            </a:r>
            <a:r>
              <a:rPr lang="ar-DZ" b="1" dirty="0" smtClean="0"/>
              <a:t> </a:t>
            </a:r>
            <a:endParaRPr lang="fr-FR" b="1" dirty="0"/>
          </a:p>
        </p:txBody>
      </p:sp>
      <p:pic>
        <p:nvPicPr>
          <p:cNvPr id="6206" name="Picture 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642319" y="5949280"/>
            <a:ext cx="1633537" cy="1042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3768430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-10344" y="0"/>
            <a:ext cx="9118848" cy="6858000"/>
          </a:xfrm>
          <a:solidFill>
            <a:schemeClr val="accent2">
              <a:lumMod val="40000"/>
              <a:lumOff val="60000"/>
              <a:alpha val="14000"/>
            </a:schemeClr>
          </a:solidFill>
        </p:spPr>
        <p:txBody>
          <a:bodyPr>
            <a:normAutofit fontScale="25000" lnSpcReduction="20000"/>
          </a:bodyPr>
          <a:lstStyle/>
          <a:p>
            <a:pPr algn="r" rtl="1">
              <a:lnSpc>
                <a:spcPct val="17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ar-DZ" sz="96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1. </a:t>
            </a:r>
            <a:r>
              <a:rPr lang="ar-DZ" sz="11200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هل بإمكاننا </a:t>
            </a:r>
            <a:r>
              <a:rPr lang="ar-DZ" sz="11200" b="1" dirty="0" smtClean="0">
                <a:solidFill>
                  <a:srgbClr val="0070C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البيع بنفس الكيفية </a:t>
            </a:r>
            <a:r>
              <a:rPr lang="ar-DZ" sz="11200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في الخارج لمنتجات المؤسسة التي تم صنعها للأسواق الأصلية؟</a:t>
            </a:r>
            <a:endParaRPr lang="fr-FR" sz="11200" dirty="0" smtClean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pPr algn="r" rtl="1">
              <a:lnSpc>
                <a:spcPct val="17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ar-DZ" sz="11200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2. إلى أي مدى يكون العكس ملائما، بمعنى </a:t>
            </a:r>
            <a:r>
              <a:rPr lang="ar-DZ" sz="11200" dirty="0" smtClean="0">
                <a:solidFill>
                  <a:srgbClr val="0070C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تبني اتجاه معاكس والتكييف حالة بحالة</a:t>
            </a:r>
            <a:r>
              <a:rPr lang="en-US" sz="11200" dirty="0" smtClean="0">
                <a:solidFill>
                  <a:srgbClr val="0070C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  <a:r>
              <a:rPr lang="ar-DZ" sz="11200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(كل سوق تصدير على حدى) للمنتجات  وسياساتها التسويقية؟ </a:t>
            </a:r>
          </a:p>
          <a:p>
            <a:pPr algn="r" rtl="1">
              <a:lnSpc>
                <a:spcPct val="17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ar-DZ" sz="11200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3. هل يستحسن عكس ذلك </a:t>
            </a:r>
            <a:r>
              <a:rPr lang="ar-DZ" sz="11200" dirty="0" smtClean="0">
                <a:solidFill>
                  <a:srgbClr val="0070C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بتبني خط وسط </a:t>
            </a:r>
            <a:r>
              <a:rPr lang="ar-DZ" sz="11200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بتنميط التصنيع، ولكن مع تكييف المنتجات محليا؟ </a:t>
            </a:r>
            <a:endParaRPr lang="fr-FR" sz="11200" dirty="0" smtClean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pPr algn="r" rtl="1">
              <a:lnSpc>
                <a:spcPct val="17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ar-DZ" sz="11200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4. هل من مصلحتك </a:t>
            </a:r>
            <a:r>
              <a:rPr lang="ar-DZ" sz="11200" b="1" dirty="0" smtClean="0">
                <a:solidFill>
                  <a:srgbClr val="0070C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التجديد</a:t>
            </a:r>
            <a:r>
              <a:rPr lang="ar-DZ" sz="112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  <a:r>
              <a:rPr lang="ar-DZ" sz="11200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في اطار المفاهيم من نوع </a:t>
            </a:r>
            <a:r>
              <a:rPr lang="ar-DZ" sz="11200" dirty="0" smtClean="0">
                <a:solidFill>
                  <a:srgbClr val="0070C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”</a:t>
            </a:r>
            <a:r>
              <a:rPr lang="ar-DZ" sz="11200" b="1" dirty="0" smtClean="0">
                <a:solidFill>
                  <a:srgbClr val="0070C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صيغة  عالمية</a:t>
            </a:r>
            <a:r>
              <a:rPr lang="ar-DZ" sz="11200" dirty="0" smtClean="0">
                <a:solidFill>
                  <a:srgbClr val="0070C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“؟</a:t>
            </a:r>
          </a:p>
          <a:p>
            <a:pPr marL="0" indent="0" algn="r" rtl="1">
              <a:lnSpc>
                <a:spcPct val="170000"/>
              </a:lnSpc>
              <a:buNone/>
            </a:pPr>
            <a:r>
              <a:rPr lang="ar-DZ" sz="11200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من خلال هذه التساؤلات، يمكن استخلاص وجود ثلاث مفاهيم تعتبر كخيارات استراتيجية أساسية في التسويق الدولي وهي: </a:t>
            </a:r>
          </a:p>
          <a:p>
            <a:pPr algn="r" rtl="1">
              <a:lnSpc>
                <a:spcPct val="170000"/>
              </a:lnSpc>
              <a:spcBef>
                <a:spcPts val="0"/>
              </a:spcBef>
              <a:buNone/>
            </a:pPr>
            <a:r>
              <a:rPr lang="ar-DZ" sz="9600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-</a:t>
            </a:r>
            <a:r>
              <a:rPr lang="ar-DZ" sz="96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  </a:t>
            </a:r>
            <a:r>
              <a:rPr lang="ar-DZ" sz="11200" b="1" dirty="0" smtClean="0">
                <a:solidFill>
                  <a:srgbClr val="0070C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التسويق المكيف</a:t>
            </a:r>
            <a:r>
              <a:rPr lang="en-US" sz="11200" b="1" dirty="0" smtClean="0">
                <a:solidFill>
                  <a:srgbClr val="0070C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  <a:r>
              <a:rPr lang="ar-DZ" sz="9600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(</a:t>
            </a:r>
            <a:r>
              <a:rPr lang="en-US" sz="9600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Le </a:t>
            </a:r>
            <a:r>
              <a:rPr lang="en-US" sz="9600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marketing </a:t>
            </a:r>
            <a:r>
              <a:rPr lang="en-US" sz="9600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adaptati</a:t>
            </a:r>
            <a:r>
              <a:rPr lang="en-US" sz="9600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f</a:t>
            </a:r>
            <a:r>
              <a:rPr lang="ar-DZ" sz="9600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)</a:t>
            </a:r>
            <a:r>
              <a:rPr lang="en-US" sz="9600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  <a:r>
              <a:rPr lang="ar-DZ" sz="9600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؛</a:t>
            </a:r>
          </a:p>
          <a:p>
            <a:pPr algn="r" rtl="1">
              <a:lnSpc>
                <a:spcPct val="170000"/>
              </a:lnSpc>
              <a:spcBef>
                <a:spcPts val="0"/>
              </a:spcBef>
              <a:buFontTx/>
              <a:buChar char="-"/>
            </a:pPr>
            <a:r>
              <a:rPr lang="ar-DZ" sz="11200" b="1" dirty="0" smtClean="0">
                <a:solidFill>
                  <a:srgbClr val="0070C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التسويق </a:t>
            </a:r>
            <a:r>
              <a:rPr lang="ar-DZ" sz="11200" b="1" dirty="0" err="1" smtClean="0">
                <a:solidFill>
                  <a:srgbClr val="0070C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المنط</a:t>
            </a:r>
            <a:r>
              <a:rPr lang="ar-DZ" sz="11200" b="1" dirty="0" smtClean="0">
                <a:solidFill>
                  <a:srgbClr val="0070C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  <a:r>
              <a:rPr lang="ar-DZ" sz="9600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(</a:t>
            </a:r>
            <a:r>
              <a:rPr lang="en-US" sz="9600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le marketing </a:t>
            </a:r>
            <a:r>
              <a:rPr lang="en-US" sz="9600" dirty="0" err="1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standardis</a:t>
            </a:r>
            <a:r>
              <a:rPr lang="fr-FR" sz="9600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é</a:t>
            </a:r>
            <a:r>
              <a:rPr lang="en-US" sz="9600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  <a:r>
              <a:rPr lang="ar-DZ" sz="9600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)؛</a:t>
            </a:r>
          </a:p>
          <a:p>
            <a:pPr algn="r" rtl="1">
              <a:lnSpc>
                <a:spcPct val="170000"/>
              </a:lnSpc>
              <a:buFontTx/>
              <a:buChar char="-"/>
            </a:pPr>
            <a:r>
              <a:rPr lang="ar-DZ" sz="11200" b="1" dirty="0" smtClean="0">
                <a:solidFill>
                  <a:srgbClr val="0070C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التسويق </a:t>
            </a:r>
            <a:r>
              <a:rPr lang="ar-DZ" sz="11200" b="1" dirty="0" err="1" smtClean="0">
                <a:solidFill>
                  <a:srgbClr val="0070C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المنمط</a:t>
            </a:r>
            <a:r>
              <a:rPr lang="ar-DZ" sz="11200" b="1" dirty="0" smtClean="0">
                <a:solidFill>
                  <a:srgbClr val="0070C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 المكيف </a:t>
            </a:r>
            <a:r>
              <a:rPr lang="ar-DZ" sz="9600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(</a:t>
            </a:r>
            <a:r>
              <a:rPr lang="en-US" sz="9600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le marketing </a:t>
            </a:r>
            <a:r>
              <a:rPr lang="en-US" sz="9600" dirty="0" err="1">
                <a:latin typeface="Traditional Arabic" panose="02020603050405020304" pitchFamily="18" charset="-78"/>
                <a:cs typeface="Traditional Arabic" panose="02020603050405020304" pitchFamily="18" charset="-78"/>
              </a:rPr>
              <a:t>standardisé</a:t>
            </a:r>
            <a:r>
              <a:rPr lang="en-US" sz="9600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  <a:r>
              <a:rPr lang="en-US" sz="9600" dirty="0" err="1">
                <a:latin typeface="Traditional Arabic" panose="02020603050405020304" pitchFamily="18" charset="-78"/>
                <a:cs typeface="Traditional Arabic" panose="02020603050405020304" pitchFamily="18" charset="-78"/>
              </a:rPr>
              <a:t>adapté</a:t>
            </a:r>
            <a:r>
              <a:rPr lang="ar-DZ" sz="9600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).</a:t>
            </a:r>
            <a:r>
              <a:rPr lang="en-US" sz="96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  <a:endParaRPr lang="ar-DZ" sz="9600" b="1" dirty="0" smtClean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pPr algn="ctr">
              <a:buNone/>
            </a:pPr>
            <a:r>
              <a:rPr lang="ar-DZ" dirty="0" smtClean="0"/>
              <a:t> </a:t>
            </a:r>
            <a:endParaRPr lang="ar-DZ" dirty="0"/>
          </a:p>
          <a:p>
            <a:pPr algn="r">
              <a:buNone/>
            </a:pPr>
            <a:endParaRPr lang="fr-F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6512" y="73069"/>
            <a:ext cx="8999984" cy="6740307"/>
          </a:xfrm>
          <a:prstGeom prst="rect">
            <a:avLst/>
          </a:prstGeom>
          <a:solidFill>
            <a:schemeClr val="accent2">
              <a:lumMod val="40000"/>
              <a:lumOff val="60000"/>
              <a:alpha val="34000"/>
            </a:schemeClr>
          </a:solidFill>
        </p:spPr>
        <p:txBody>
          <a:bodyPr wrap="square">
            <a:spAutoFit/>
          </a:bodyPr>
          <a:lstStyle/>
          <a:p>
            <a:pPr algn="ctr"/>
            <a:endParaRPr lang="en-US" sz="3200" b="1" dirty="0">
              <a:solidFill>
                <a:srgbClr val="FF0000"/>
              </a:solidFill>
            </a:endParaRPr>
          </a:p>
          <a:p>
            <a:pPr algn="ctr"/>
            <a:endParaRPr lang="en-US" sz="3200" b="1" dirty="0">
              <a:solidFill>
                <a:srgbClr val="FF0000"/>
              </a:solidFill>
            </a:endParaRPr>
          </a:p>
          <a:p>
            <a:pPr algn="ctr"/>
            <a:endParaRPr lang="en-US" sz="3200" b="1" dirty="0">
              <a:solidFill>
                <a:srgbClr val="FF0000"/>
              </a:solidFill>
            </a:endParaRPr>
          </a:p>
          <a:p>
            <a:r>
              <a:rPr lang="ar-DZ" sz="2400" b="1" dirty="0" smtClean="0"/>
              <a:t>                                </a:t>
            </a:r>
            <a:endParaRPr lang="fr-FR" sz="2400" dirty="0" smtClean="0"/>
          </a:p>
          <a:p>
            <a:endParaRPr lang="fr-FR" sz="2400" dirty="0"/>
          </a:p>
          <a:p>
            <a:endParaRPr lang="fr-FR" sz="2400" b="1" dirty="0"/>
          </a:p>
          <a:p>
            <a:r>
              <a:rPr lang="fr-FR" sz="2400" b="1" dirty="0"/>
              <a:t>                                                </a:t>
            </a:r>
            <a:endParaRPr lang="ar-DZ" sz="2400" b="1" dirty="0" smtClean="0"/>
          </a:p>
          <a:p>
            <a:r>
              <a:rPr lang="ar-DZ" sz="2400" b="1" dirty="0"/>
              <a:t> </a:t>
            </a:r>
            <a:r>
              <a:rPr lang="ar-DZ" sz="2400" b="1" dirty="0" smtClean="0"/>
              <a:t>                                 </a:t>
            </a:r>
            <a:endParaRPr lang="fr-FR" sz="2400" b="1" dirty="0" smtClean="0"/>
          </a:p>
          <a:p>
            <a:endParaRPr lang="fr-FR" sz="2400" b="1" dirty="0"/>
          </a:p>
          <a:p>
            <a:r>
              <a:rPr lang="ar-DZ" sz="2400" b="1" dirty="0" smtClean="0"/>
              <a:t>   </a:t>
            </a:r>
          </a:p>
          <a:p>
            <a:r>
              <a:rPr lang="ar-DZ" sz="2400" b="1" dirty="0"/>
              <a:t> </a:t>
            </a:r>
            <a:r>
              <a:rPr lang="ar-DZ" sz="2400" b="1" dirty="0" smtClean="0"/>
              <a:t>                                          </a:t>
            </a:r>
          </a:p>
          <a:p>
            <a:endParaRPr lang="ar-DZ" sz="2400" b="1" dirty="0"/>
          </a:p>
          <a:p>
            <a:r>
              <a:rPr lang="ar-DZ" sz="2400" b="1" dirty="0" smtClean="0"/>
              <a:t>                                     </a:t>
            </a:r>
            <a:endParaRPr lang="fr-FR" sz="2400" b="1" dirty="0"/>
          </a:p>
          <a:p>
            <a:endParaRPr lang="ar-DZ" sz="2400" b="1" dirty="0"/>
          </a:p>
          <a:p>
            <a:r>
              <a:rPr lang="fr-FR" sz="2400" b="1" dirty="0" smtClean="0"/>
              <a:t> </a:t>
            </a:r>
            <a:endParaRPr lang="fr-FR" sz="2400" b="1" dirty="0"/>
          </a:p>
          <a:p>
            <a:r>
              <a:rPr lang="fr-FR" sz="2400" b="1" dirty="0"/>
              <a:t>                                      </a:t>
            </a:r>
            <a:endParaRPr lang="ar-DZ" sz="2400" b="1" dirty="0" smtClean="0"/>
          </a:p>
          <a:p>
            <a:r>
              <a:rPr lang="fr-FR" sz="2400" dirty="0" smtClean="0"/>
              <a:t>      </a:t>
            </a:r>
            <a:endParaRPr lang="ar-DZ" sz="3200" b="1" dirty="0">
              <a:solidFill>
                <a:srgbClr val="FF0000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07504" y="694150"/>
            <a:ext cx="2088232" cy="1078666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2000" b="1" dirty="0" smtClean="0"/>
              <a:t>التكييــــــف</a:t>
            </a:r>
          </a:p>
          <a:p>
            <a:pPr algn="ctr"/>
            <a:r>
              <a:rPr lang="en-US" sz="2000" b="1" dirty="0" smtClean="0"/>
              <a:t>Adaptation</a:t>
            </a:r>
            <a:endParaRPr lang="fr-FR" sz="2000" b="1" dirty="0"/>
          </a:p>
        </p:txBody>
      </p:sp>
      <p:sp>
        <p:nvSpPr>
          <p:cNvPr id="9" name="Rectangle 8"/>
          <p:cNvSpPr/>
          <p:nvPr/>
        </p:nvSpPr>
        <p:spPr>
          <a:xfrm>
            <a:off x="2411760" y="692696"/>
            <a:ext cx="3528392" cy="1080120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2000" b="1" dirty="0"/>
              <a:t>ا</a:t>
            </a:r>
            <a:r>
              <a:rPr lang="ar-DZ" sz="2000" b="1" dirty="0" smtClean="0"/>
              <a:t>لتنميط </a:t>
            </a:r>
            <a:r>
              <a:rPr lang="ar-DZ" sz="2000" b="1" dirty="0"/>
              <a:t>المكيف</a:t>
            </a:r>
            <a:endParaRPr lang="fr-FR" sz="2000" b="1" dirty="0"/>
          </a:p>
          <a:p>
            <a:pPr algn="ctr"/>
            <a:r>
              <a:rPr lang="en-US" sz="2000" b="1" dirty="0" smtClean="0"/>
              <a:t>Standardisation adapt</a:t>
            </a:r>
            <a:r>
              <a:rPr lang="ar-DZ" sz="2000" b="1" dirty="0" smtClean="0"/>
              <a:t>é</a:t>
            </a:r>
            <a:r>
              <a:rPr lang="en-US" sz="2000" b="1" dirty="0" smtClean="0"/>
              <a:t>e</a:t>
            </a:r>
            <a:endParaRPr lang="ar-DZ" sz="2000" b="1" dirty="0" smtClean="0"/>
          </a:p>
        </p:txBody>
      </p:sp>
      <p:sp>
        <p:nvSpPr>
          <p:cNvPr id="10" name="Rectangle 9"/>
          <p:cNvSpPr/>
          <p:nvPr/>
        </p:nvSpPr>
        <p:spPr>
          <a:xfrm>
            <a:off x="6084168" y="692696"/>
            <a:ext cx="2987824" cy="1080120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2000" b="1" dirty="0" smtClean="0"/>
              <a:t>التنميط أو التوحيد</a:t>
            </a:r>
            <a:endParaRPr lang="en-US" sz="2000" b="1" dirty="0" smtClean="0"/>
          </a:p>
          <a:p>
            <a:pPr algn="ctr"/>
            <a:r>
              <a:rPr lang="en-US" sz="1600" b="1" dirty="0" smtClean="0"/>
              <a:t>Standardisation (</a:t>
            </a:r>
            <a:r>
              <a:rPr lang="en-US" sz="1600" b="1" dirty="0" err="1" smtClean="0"/>
              <a:t>unifor</a:t>
            </a:r>
            <a:r>
              <a:rPr lang="fr-FR" sz="1600" b="1" dirty="0" err="1" smtClean="0"/>
              <a:t>misation</a:t>
            </a:r>
            <a:r>
              <a:rPr lang="fr-FR" sz="1600" dirty="0"/>
              <a:t>)</a:t>
            </a:r>
            <a:endParaRPr lang="fr-FR" sz="1600" dirty="0" smtClean="0"/>
          </a:p>
        </p:txBody>
      </p:sp>
      <p:cxnSp>
        <p:nvCxnSpPr>
          <p:cNvPr id="12" name="Connecteur droit 11"/>
          <p:cNvCxnSpPr/>
          <p:nvPr/>
        </p:nvCxnSpPr>
        <p:spPr>
          <a:xfrm>
            <a:off x="2339752" y="2420888"/>
            <a:ext cx="0" cy="4437112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cteur droit 13"/>
          <p:cNvCxnSpPr/>
          <p:nvPr/>
        </p:nvCxnSpPr>
        <p:spPr>
          <a:xfrm>
            <a:off x="6300192" y="2204864"/>
            <a:ext cx="0" cy="4653136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necteur droit avec flèche 19"/>
          <p:cNvCxnSpPr/>
          <p:nvPr/>
        </p:nvCxnSpPr>
        <p:spPr>
          <a:xfrm>
            <a:off x="1115616" y="2636912"/>
            <a:ext cx="0" cy="494764"/>
          </a:xfrm>
          <a:prstGeom prst="straightConnector1">
            <a:avLst/>
          </a:prstGeom>
          <a:ln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necteur droit avec flèche 21"/>
          <p:cNvCxnSpPr/>
          <p:nvPr/>
        </p:nvCxnSpPr>
        <p:spPr>
          <a:xfrm>
            <a:off x="1187624" y="3933056"/>
            <a:ext cx="0" cy="468052"/>
          </a:xfrm>
          <a:prstGeom prst="straightConnector1">
            <a:avLst/>
          </a:prstGeom>
          <a:ln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necteur droit avec flèche 22"/>
          <p:cNvCxnSpPr/>
          <p:nvPr/>
        </p:nvCxnSpPr>
        <p:spPr>
          <a:xfrm>
            <a:off x="1187624" y="5229200"/>
            <a:ext cx="0" cy="360040"/>
          </a:xfrm>
          <a:prstGeom prst="straightConnector1">
            <a:avLst/>
          </a:prstGeom>
          <a:ln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necteur droit avec flèche 23"/>
          <p:cNvCxnSpPr/>
          <p:nvPr/>
        </p:nvCxnSpPr>
        <p:spPr>
          <a:xfrm flipH="1">
            <a:off x="5436096" y="2708920"/>
            <a:ext cx="1" cy="288032"/>
          </a:xfrm>
          <a:prstGeom prst="straightConnector1">
            <a:avLst/>
          </a:prstGeom>
          <a:ln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necteur droit avec flèche 24"/>
          <p:cNvCxnSpPr/>
          <p:nvPr/>
        </p:nvCxnSpPr>
        <p:spPr>
          <a:xfrm>
            <a:off x="3527884" y="2708920"/>
            <a:ext cx="0" cy="288032"/>
          </a:xfrm>
          <a:prstGeom prst="straightConnector1">
            <a:avLst/>
          </a:prstGeom>
          <a:ln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Connecteur droit avec flèche 29"/>
          <p:cNvCxnSpPr/>
          <p:nvPr/>
        </p:nvCxnSpPr>
        <p:spPr>
          <a:xfrm>
            <a:off x="3491880" y="3789040"/>
            <a:ext cx="0" cy="306034"/>
          </a:xfrm>
          <a:prstGeom prst="straightConnector1">
            <a:avLst/>
          </a:prstGeom>
          <a:ln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Connecteur droit avec flèche 30"/>
          <p:cNvCxnSpPr/>
          <p:nvPr/>
        </p:nvCxnSpPr>
        <p:spPr>
          <a:xfrm>
            <a:off x="7668344" y="3753036"/>
            <a:ext cx="0" cy="684076"/>
          </a:xfrm>
          <a:prstGeom prst="straightConnector1">
            <a:avLst/>
          </a:prstGeom>
          <a:ln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Connecteur droit avec flèche 31"/>
          <p:cNvCxnSpPr/>
          <p:nvPr/>
        </p:nvCxnSpPr>
        <p:spPr>
          <a:xfrm flipH="1">
            <a:off x="5436096" y="3789040"/>
            <a:ext cx="17380" cy="306034"/>
          </a:xfrm>
          <a:prstGeom prst="straightConnector1">
            <a:avLst/>
          </a:prstGeom>
          <a:ln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Connecteur droit avec flèche 39"/>
          <p:cNvCxnSpPr/>
          <p:nvPr/>
        </p:nvCxnSpPr>
        <p:spPr>
          <a:xfrm flipH="1">
            <a:off x="3365866" y="5661248"/>
            <a:ext cx="342038" cy="288032"/>
          </a:xfrm>
          <a:prstGeom prst="straightConnector1">
            <a:avLst/>
          </a:prstGeom>
          <a:ln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Connecteur droit avec flèche 40"/>
          <p:cNvCxnSpPr/>
          <p:nvPr/>
        </p:nvCxnSpPr>
        <p:spPr>
          <a:xfrm>
            <a:off x="5093435" y="5661248"/>
            <a:ext cx="414669" cy="216024"/>
          </a:xfrm>
          <a:prstGeom prst="straightConnector1">
            <a:avLst/>
          </a:prstGeom>
          <a:ln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ZoneTexte 2"/>
          <p:cNvSpPr txBox="1"/>
          <p:nvPr/>
        </p:nvSpPr>
        <p:spPr>
          <a:xfrm>
            <a:off x="35496" y="1939479"/>
            <a:ext cx="230425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b="1" dirty="0" smtClean="0"/>
              <a:t>Modifier/</a:t>
            </a:r>
            <a:r>
              <a:rPr lang="fr-FR" sz="2200" b="1" dirty="0" smtClean="0"/>
              <a:t>adapter </a:t>
            </a:r>
            <a:r>
              <a:rPr lang="ar-DZ" sz="2200" b="1" dirty="0">
                <a:solidFill>
                  <a:srgbClr val="0070C0"/>
                </a:solidFill>
              </a:rPr>
              <a:t>عـــدّل/كيّـــف</a:t>
            </a:r>
            <a:endParaRPr lang="fr-FR" sz="2200" b="1" dirty="0">
              <a:solidFill>
                <a:srgbClr val="0070C0"/>
              </a:solidFill>
            </a:endParaRPr>
          </a:p>
        </p:txBody>
      </p:sp>
      <p:sp>
        <p:nvSpPr>
          <p:cNvPr id="13" name="ZoneTexte 12"/>
          <p:cNvSpPr txBox="1"/>
          <p:nvPr/>
        </p:nvSpPr>
        <p:spPr>
          <a:xfrm>
            <a:off x="313521" y="3140968"/>
            <a:ext cx="166619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200" b="1" dirty="0" smtClean="0"/>
              <a:t>totale</a:t>
            </a:r>
            <a:r>
              <a:rPr lang="fr-FR" sz="2200" b="1" dirty="0"/>
              <a:t>ment </a:t>
            </a:r>
          </a:p>
          <a:p>
            <a:pPr algn="ctr"/>
            <a:r>
              <a:rPr lang="ar-DZ" sz="2200" b="1" dirty="0" smtClean="0">
                <a:solidFill>
                  <a:srgbClr val="0070C0"/>
                </a:solidFill>
              </a:rPr>
              <a:t>بشكــل كــلي</a:t>
            </a:r>
            <a:endParaRPr lang="fr-FR" sz="2200" b="1" dirty="0">
              <a:solidFill>
                <a:srgbClr val="0070C0"/>
              </a:solidFill>
            </a:endParaRPr>
          </a:p>
        </p:txBody>
      </p:sp>
      <p:sp>
        <p:nvSpPr>
          <p:cNvPr id="19" name="ZoneTexte 18"/>
          <p:cNvSpPr txBox="1"/>
          <p:nvPr/>
        </p:nvSpPr>
        <p:spPr>
          <a:xfrm>
            <a:off x="35496" y="4438853"/>
            <a:ext cx="223224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200" b="1" dirty="0" smtClean="0"/>
              <a:t>marché/marché</a:t>
            </a:r>
            <a:r>
              <a:rPr lang="ar-DZ" sz="2200" b="1" dirty="0" smtClean="0">
                <a:solidFill>
                  <a:srgbClr val="0070C0"/>
                </a:solidFill>
              </a:rPr>
              <a:t>ســوق/ســوق</a:t>
            </a:r>
            <a:endParaRPr lang="fr-FR" sz="2200" dirty="0">
              <a:solidFill>
                <a:srgbClr val="0070C0"/>
              </a:solidFill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35496" y="5428381"/>
            <a:ext cx="2286001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/>
            <a:r>
              <a:rPr lang="fr-FR" sz="2100" b="1" dirty="0">
                <a:solidFill>
                  <a:prstClr val="black"/>
                </a:solidFill>
              </a:rPr>
              <a:t>couverture du</a:t>
            </a:r>
          </a:p>
          <a:p>
            <a:pPr lvl="0" algn="ctr"/>
            <a:r>
              <a:rPr lang="fr-FR" sz="2100" b="1" dirty="0">
                <a:solidFill>
                  <a:prstClr val="black"/>
                </a:solidFill>
              </a:rPr>
              <a:t>Segment </a:t>
            </a:r>
            <a:r>
              <a:rPr lang="fr-FR" sz="2100" b="1" dirty="0" smtClean="0">
                <a:solidFill>
                  <a:prstClr val="black"/>
                </a:solidFill>
              </a:rPr>
              <a:t>majeur</a:t>
            </a:r>
            <a:endParaRPr lang="ar-DZ" sz="2100" b="1" dirty="0" smtClean="0">
              <a:solidFill>
                <a:prstClr val="black"/>
              </a:solidFill>
            </a:endParaRPr>
          </a:p>
          <a:p>
            <a:pPr lvl="0" algn="ctr"/>
            <a:r>
              <a:rPr lang="ar-DZ" sz="2100" b="1" dirty="0" smtClean="0">
                <a:solidFill>
                  <a:srgbClr val="0070C0"/>
                </a:solidFill>
              </a:rPr>
              <a:t>تغطية الجزء السوقي الواعد</a:t>
            </a:r>
            <a:r>
              <a:rPr lang="ar-DZ" sz="2100" b="1" dirty="0" smtClean="0">
                <a:solidFill>
                  <a:prstClr val="black"/>
                </a:solidFill>
              </a:rPr>
              <a:t> </a:t>
            </a:r>
            <a:r>
              <a:rPr lang="fr-FR" sz="2100" b="1" dirty="0" smtClean="0">
                <a:solidFill>
                  <a:prstClr val="black"/>
                </a:solidFill>
              </a:rPr>
              <a:t> </a:t>
            </a:r>
            <a:endParaRPr lang="fr-FR" sz="2100" dirty="0"/>
          </a:p>
        </p:txBody>
      </p:sp>
      <p:sp>
        <p:nvSpPr>
          <p:cNvPr id="29" name="ZoneTexte 28"/>
          <p:cNvSpPr txBox="1"/>
          <p:nvPr/>
        </p:nvSpPr>
        <p:spPr>
          <a:xfrm>
            <a:off x="4283968" y="1929025"/>
            <a:ext cx="212548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200" b="1" dirty="0"/>
              <a:t>agir </a:t>
            </a:r>
            <a:endParaRPr lang="fr-FR" sz="2200" dirty="0"/>
          </a:p>
          <a:p>
            <a:pPr algn="ctr"/>
            <a:r>
              <a:rPr lang="ar-DZ" sz="2200" dirty="0" smtClean="0">
                <a:solidFill>
                  <a:srgbClr val="0070C0"/>
                </a:solidFill>
              </a:rPr>
              <a:t>تصرف أو استجب</a:t>
            </a:r>
            <a:endParaRPr lang="fr-FR" sz="2200" dirty="0">
              <a:solidFill>
                <a:srgbClr val="0070C0"/>
              </a:solidFill>
            </a:endParaRPr>
          </a:p>
        </p:txBody>
      </p:sp>
      <p:sp>
        <p:nvSpPr>
          <p:cNvPr id="36" name="ZoneTexte 35"/>
          <p:cNvSpPr txBox="1"/>
          <p:nvPr/>
        </p:nvSpPr>
        <p:spPr>
          <a:xfrm>
            <a:off x="6553466" y="1838434"/>
            <a:ext cx="2194998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200" b="1" dirty="0" smtClean="0"/>
              <a:t>universaliser un</a:t>
            </a:r>
            <a:r>
              <a:rPr lang="ar-DZ" sz="2200" b="1" dirty="0" smtClean="0"/>
              <a:t> </a:t>
            </a:r>
            <a:r>
              <a:rPr lang="fr-FR" sz="2200" b="1" dirty="0" smtClean="0"/>
              <a:t>concept</a:t>
            </a:r>
            <a:endParaRPr lang="fr-FR" sz="2200" b="1" dirty="0"/>
          </a:p>
          <a:p>
            <a:pPr algn="ctr"/>
            <a:r>
              <a:rPr lang="fr-FR" sz="2200" b="1" dirty="0"/>
              <a:t>ex: </a:t>
            </a:r>
            <a:r>
              <a:rPr lang="fr-FR" sz="2200" b="1" dirty="0" err="1"/>
              <a:t>windows</a:t>
            </a:r>
            <a:r>
              <a:rPr lang="fr-FR" sz="2200" b="1" dirty="0"/>
              <a:t> </a:t>
            </a:r>
            <a:endParaRPr lang="ar-DZ" sz="2200" b="1" dirty="0" smtClean="0"/>
          </a:p>
          <a:p>
            <a:pPr algn="ctr">
              <a:spcBef>
                <a:spcPts val="1200"/>
              </a:spcBef>
            </a:pPr>
            <a:r>
              <a:rPr lang="ar-DZ" sz="2200" b="1" dirty="0" smtClean="0">
                <a:solidFill>
                  <a:srgbClr val="0070C0"/>
                </a:solidFill>
              </a:rPr>
              <a:t>توحيد المفهوم</a:t>
            </a:r>
            <a:endParaRPr lang="ar-DZ" sz="2200" b="1" dirty="0">
              <a:solidFill>
                <a:srgbClr val="0070C0"/>
              </a:solidFill>
            </a:endParaRPr>
          </a:p>
        </p:txBody>
      </p:sp>
      <p:sp>
        <p:nvSpPr>
          <p:cNvPr id="38" name="ZoneTexte 37"/>
          <p:cNvSpPr txBox="1"/>
          <p:nvPr/>
        </p:nvSpPr>
        <p:spPr>
          <a:xfrm>
            <a:off x="6445963" y="4535249"/>
            <a:ext cx="2518525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200" b="1" dirty="0"/>
              <a:t>optimiser sa diffusion planétaire</a:t>
            </a:r>
          </a:p>
          <a:p>
            <a:endParaRPr lang="ar-DZ" dirty="0" smtClean="0"/>
          </a:p>
          <a:p>
            <a:pPr algn="ctr"/>
            <a:r>
              <a:rPr lang="ar-DZ" sz="2400" dirty="0" smtClean="0">
                <a:solidFill>
                  <a:srgbClr val="0070C0"/>
                </a:solidFill>
              </a:rPr>
              <a:t>تحقيق الانتشار الكوني أو العالمي</a:t>
            </a:r>
          </a:p>
          <a:p>
            <a:endParaRPr lang="fr-FR" dirty="0"/>
          </a:p>
        </p:txBody>
      </p:sp>
      <p:sp>
        <p:nvSpPr>
          <p:cNvPr id="44" name="ZoneTexte 43"/>
          <p:cNvSpPr txBox="1"/>
          <p:nvPr/>
        </p:nvSpPr>
        <p:spPr>
          <a:xfrm>
            <a:off x="2267744" y="1970256"/>
            <a:ext cx="252028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 smtClean="0"/>
              <a:t>Réfléchir </a:t>
            </a:r>
            <a:r>
              <a:rPr lang="fr-FR" sz="2000" b="1" dirty="0"/>
              <a:t>et observer</a:t>
            </a:r>
            <a:endParaRPr lang="fr-FR" sz="2000" dirty="0"/>
          </a:p>
          <a:p>
            <a:pPr algn="r"/>
            <a:r>
              <a:rPr lang="ar-DZ" sz="2200" dirty="0" smtClean="0"/>
              <a:t>          </a:t>
            </a:r>
            <a:r>
              <a:rPr lang="ar-DZ" sz="2200" dirty="0" smtClean="0">
                <a:solidFill>
                  <a:srgbClr val="0070C0"/>
                </a:solidFill>
              </a:rPr>
              <a:t>فكّر ولاحظ   </a:t>
            </a:r>
            <a:endParaRPr lang="fr-FR" sz="2200" dirty="0">
              <a:solidFill>
                <a:srgbClr val="0070C0"/>
              </a:solidFill>
            </a:endParaRPr>
          </a:p>
        </p:txBody>
      </p:sp>
      <p:sp>
        <p:nvSpPr>
          <p:cNvPr id="46" name="ZoneTexte 45"/>
          <p:cNvSpPr txBox="1"/>
          <p:nvPr/>
        </p:nvSpPr>
        <p:spPr>
          <a:xfrm>
            <a:off x="2411760" y="2996952"/>
            <a:ext cx="2016224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200" b="1" dirty="0"/>
              <a:t>globalement</a:t>
            </a:r>
            <a:endParaRPr lang="ar-DZ" sz="2200" dirty="0" smtClean="0"/>
          </a:p>
          <a:p>
            <a:pPr algn="ctr"/>
            <a:r>
              <a:rPr lang="ar-DZ" sz="2400" b="1" dirty="0" smtClean="0">
                <a:solidFill>
                  <a:srgbClr val="0070C0"/>
                </a:solidFill>
              </a:rPr>
              <a:t>بشكل شمولي</a:t>
            </a:r>
            <a:endParaRPr lang="fr-FR" sz="2400" b="1" dirty="0">
              <a:solidFill>
                <a:srgbClr val="0070C0"/>
              </a:solidFill>
            </a:endParaRPr>
          </a:p>
        </p:txBody>
      </p:sp>
      <p:sp>
        <p:nvSpPr>
          <p:cNvPr id="49" name="ZoneTexte 48"/>
          <p:cNvSpPr txBox="1"/>
          <p:nvPr/>
        </p:nvSpPr>
        <p:spPr>
          <a:xfrm>
            <a:off x="2434619" y="4077072"/>
            <a:ext cx="2209389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200" b="1" dirty="0"/>
              <a:t>par zone cible </a:t>
            </a:r>
            <a:endParaRPr lang="ar-DZ" sz="2200" dirty="0" smtClean="0"/>
          </a:p>
          <a:p>
            <a:r>
              <a:rPr lang="ar-DZ" sz="2400" b="1" dirty="0" smtClean="0">
                <a:solidFill>
                  <a:srgbClr val="0070C0"/>
                </a:solidFill>
              </a:rPr>
              <a:t>حسب منطقة السوق</a:t>
            </a:r>
            <a:endParaRPr lang="fr-FR" sz="2400" b="1" dirty="0">
              <a:solidFill>
                <a:srgbClr val="0070C0"/>
              </a:solidFill>
            </a:endParaRPr>
          </a:p>
        </p:txBody>
      </p:sp>
      <p:sp>
        <p:nvSpPr>
          <p:cNvPr id="51" name="ZoneTexte 50"/>
          <p:cNvSpPr txBox="1"/>
          <p:nvPr/>
        </p:nvSpPr>
        <p:spPr>
          <a:xfrm>
            <a:off x="4670388" y="2996952"/>
            <a:ext cx="16298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200" b="1" dirty="0" smtClean="0"/>
              <a:t>localement</a:t>
            </a:r>
            <a:endParaRPr lang="ar-DZ" sz="2200" dirty="0" smtClean="0"/>
          </a:p>
          <a:p>
            <a:pPr algn="ctr"/>
            <a:r>
              <a:rPr lang="ar-DZ" sz="2400" b="1" dirty="0" smtClean="0">
                <a:solidFill>
                  <a:srgbClr val="0070C0"/>
                </a:solidFill>
              </a:rPr>
              <a:t>محليا</a:t>
            </a:r>
            <a:endParaRPr lang="fr-FR" sz="2400" b="1" dirty="0">
              <a:solidFill>
                <a:srgbClr val="0070C0"/>
              </a:solidFill>
            </a:endParaRPr>
          </a:p>
        </p:txBody>
      </p:sp>
      <p:sp>
        <p:nvSpPr>
          <p:cNvPr id="54" name="ZoneTexte 53"/>
          <p:cNvSpPr txBox="1"/>
          <p:nvPr/>
        </p:nvSpPr>
        <p:spPr>
          <a:xfrm>
            <a:off x="2771800" y="4941168"/>
            <a:ext cx="316835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b="1" dirty="0">
                <a:solidFill>
                  <a:srgbClr val="00B0F0"/>
                </a:solidFill>
              </a:rPr>
              <a:t>G</a:t>
            </a:r>
            <a:r>
              <a:rPr lang="fr-FR" sz="2200" b="1" dirty="0" smtClean="0">
                <a:solidFill>
                  <a:srgbClr val="00B0F0"/>
                </a:solidFill>
              </a:rPr>
              <a:t>localisation</a:t>
            </a:r>
            <a:endParaRPr lang="fr-FR" sz="2200" b="1" dirty="0">
              <a:solidFill>
                <a:srgbClr val="00B0F0"/>
              </a:solidFill>
            </a:endParaRPr>
          </a:p>
          <a:p>
            <a:pPr algn="ctr"/>
            <a:r>
              <a:rPr lang="fr-FR" sz="2200" b="1" dirty="0" err="1" smtClean="0">
                <a:solidFill>
                  <a:srgbClr val="00B0F0"/>
                </a:solidFill>
              </a:rPr>
              <a:t>think</a:t>
            </a:r>
            <a:r>
              <a:rPr lang="fr-FR" sz="2200" b="1" dirty="0" smtClean="0">
                <a:solidFill>
                  <a:srgbClr val="00B0F0"/>
                </a:solidFill>
              </a:rPr>
              <a:t> </a:t>
            </a:r>
            <a:r>
              <a:rPr lang="fr-FR" sz="2200" b="1" dirty="0">
                <a:solidFill>
                  <a:srgbClr val="00B0F0"/>
                </a:solidFill>
              </a:rPr>
              <a:t>global/ </a:t>
            </a:r>
            <a:r>
              <a:rPr lang="fr-FR" sz="2200" b="1" dirty="0" err="1">
                <a:solidFill>
                  <a:srgbClr val="00B0F0"/>
                </a:solidFill>
              </a:rPr>
              <a:t>act</a:t>
            </a:r>
            <a:r>
              <a:rPr lang="fr-FR" sz="2200" b="1" dirty="0">
                <a:solidFill>
                  <a:srgbClr val="00B0F0"/>
                </a:solidFill>
              </a:rPr>
              <a:t> local </a:t>
            </a:r>
            <a:endParaRPr lang="fr-FR" sz="2200" dirty="0">
              <a:solidFill>
                <a:srgbClr val="00B0F0"/>
              </a:solidFill>
            </a:endParaRPr>
          </a:p>
        </p:txBody>
      </p:sp>
      <p:sp>
        <p:nvSpPr>
          <p:cNvPr id="56" name="ZoneTexte 55"/>
          <p:cNvSpPr txBox="1"/>
          <p:nvPr/>
        </p:nvSpPr>
        <p:spPr>
          <a:xfrm>
            <a:off x="4644008" y="4077072"/>
            <a:ext cx="1728192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200" b="1" dirty="0"/>
              <a:t>par marché</a:t>
            </a:r>
            <a:endParaRPr lang="ar-DZ" sz="2200" dirty="0" smtClean="0"/>
          </a:p>
          <a:p>
            <a:r>
              <a:rPr lang="ar-DZ" sz="2400" dirty="0" smtClean="0">
                <a:solidFill>
                  <a:srgbClr val="0070C0"/>
                </a:solidFill>
              </a:rPr>
              <a:t>حسب السوق</a:t>
            </a:r>
            <a:endParaRPr lang="fr-FR" sz="2400" dirty="0">
              <a:solidFill>
                <a:srgbClr val="0070C0"/>
              </a:solidFill>
            </a:endParaRPr>
          </a:p>
        </p:txBody>
      </p:sp>
      <p:sp>
        <p:nvSpPr>
          <p:cNvPr id="63" name="ZoneTexte 62"/>
          <p:cNvSpPr txBox="1"/>
          <p:nvPr/>
        </p:nvSpPr>
        <p:spPr>
          <a:xfrm>
            <a:off x="179512" y="85507"/>
            <a:ext cx="8820472" cy="461665"/>
          </a:xfrm>
          <a:prstGeom prst="rect">
            <a:avLst/>
          </a:prstGeom>
          <a:solidFill>
            <a:srgbClr val="FF66CC">
              <a:alpha val="12000"/>
            </a:srgbClr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00B050"/>
                </a:solidFill>
              </a:rPr>
              <a:t>Les </a:t>
            </a:r>
            <a:r>
              <a:rPr lang="en-US" sz="2400" b="1" dirty="0">
                <a:solidFill>
                  <a:srgbClr val="00B050"/>
                </a:solidFill>
              </a:rPr>
              <a:t>trois </a:t>
            </a:r>
            <a:r>
              <a:rPr lang="en-US" sz="2400" b="1" dirty="0" smtClean="0">
                <a:solidFill>
                  <a:srgbClr val="00B050"/>
                </a:solidFill>
              </a:rPr>
              <a:t>concepts </a:t>
            </a:r>
            <a:r>
              <a:rPr lang="en-US" sz="2400" b="1" dirty="0" err="1" smtClean="0">
                <a:solidFill>
                  <a:srgbClr val="00B050"/>
                </a:solidFill>
              </a:rPr>
              <a:t>stratégiques</a:t>
            </a:r>
            <a:r>
              <a:rPr lang="en-US" sz="2400" b="1" dirty="0" smtClean="0">
                <a:solidFill>
                  <a:srgbClr val="00B050"/>
                </a:solidFill>
              </a:rPr>
              <a:t> de </a:t>
            </a:r>
            <a:r>
              <a:rPr lang="en-US" sz="2400" b="1" dirty="0">
                <a:solidFill>
                  <a:srgbClr val="00B050"/>
                </a:solidFill>
              </a:rPr>
              <a:t>base du</a:t>
            </a:r>
            <a:r>
              <a:rPr lang="ar-DZ" sz="2400" b="1" dirty="0">
                <a:solidFill>
                  <a:srgbClr val="00B050"/>
                </a:solidFill>
              </a:rPr>
              <a:t> </a:t>
            </a:r>
            <a:r>
              <a:rPr lang="en-US" sz="2400" b="1" dirty="0">
                <a:solidFill>
                  <a:srgbClr val="00B050"/>
                </a:solidFill>
              </a:rPr>
              <a:t>marketing </a:t>
            </a:r>
            <a:r>
              <a:rPr lang="en-US" sz="2400" b="1" dirty="0" smtClean="0">
                <a:solidFill>
                  <a:srgbClr val="00B050"/>
                </a:solidFill>
              </a:rPr>
              <a:t>international</a:t>
            </a:r>
            <a:endParaRPr lang="fr-FR" dirty="0"/>
          </a:p>
        </p:txBody>
      </p:sp>
      <p:sp>
        <p:nvSpPr>
          <p:cNvPr id="65" name="ZoneTexte 64"/>
          <p:cNvSpPr txBox="1"/>
          <p:nvPr/>
        </p:nvSpPr>
        <p:spPr>
          <a:xfrm>
            <a:off x="2447764" y="5805264"/>
            <a:ext cx="176419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200" b="1" dirty="0" smtClean="0">
                <a:solidFill>
                  <a:srgbClr val="0070C0"/>
                </a:solidFill>
              </a:rPr>
              <a:t>st</a:t>
            </a:r>
            <a:r>
              <a:rPr lang="fr-FR" sz="2200" b="1" dirty="0">
                <a:solidFill>
                  <a:srgbClr val="0070C0"/>
                </a:solidFill>
              </a:rPr>
              <a:t>. de zone </a:t>
            </a:r>
            <a:endParaRPr lang="fr-FR" sz="2200" b="1" dirty="0" smtClean="0">
              <a:solidFill>
                <a:srgbClr val="0070C0"/>
              </a:solidFill>
            </a:endParaRPr>
          </a:p>
          <a:p>
            <a:pPr algn="ctr"/>
            <a:r>
              <a:rPr lang="fr-FR" sz="2200" b="1" dirty="0" smtClean="0"/>
              <a:t>Direction </a:t>
            </a:r>
            <a:r>
              <a:rPr lang="fr-FR" sz="2200" b="1" dirty="0"/>
              <a:t>Europe </a:t>
            </a:r>
            <a:endParaRPr lang="fr-FR" sz="2200" dirty="0"/>
          </a:p>
        </p:txBody>
      </p:sp>
      <p:sp>
        <p:nvSpPr>
          <p:cNvPr id="67" name="ZoneTexte 66"/>
          <p:cNvSpPr txBox="1"/>
          <p:nvPr/>
        </p:nvSpPr>
        <p:spPr>
          <a:xfrm>
            <a:off x="4139952" y="5777388"/>
            <a:ext cx="226949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200" b="1" dirty="0">
                <a:solidFill>
                  <a:srgbClr val="0070C0"/>
                </a:solidFill>
              </a:rPr>
              <a:t>D</a:t>
            </a:r>
            <a:r>
              <a:rPr lang="fr-FR" sz="2200" b="1" dirty="0" smtClean="0">
                <a:solidFill>
                  <a:srgbClr val="0070C0"/>
                </a:solidFill>
              </a:rPr>
              <a:t>éclinaison </a:t>
            </a:r>
            <a:r>
              <a:rPr lang="fr-FR" sz="2200" b="1" dirty="0">
                <a:solidFill>
                  <a:srgbClr val="0070C0"/>
                </a:solidFill>
              </a:rPr>
              <a:t>local</a:t>
            </a:r>
          </a:p>
          <a:p>
            <a:pPr algn="ctr"/>
            <a:r>
              <a:rPr lang="fr-FR" sz="2200" b="1" dirty="0" smtClean="0"/>
              <a:t>Ex: Filiale</a:t>
            </a:r>
          </a:p>
          <a:p>
            <a:pPr algn="ctr"/>
            <a:r>
              <a:rPr lang="fr-FR" sz="2200" b="1" dirty="0" smtClean="0"/>
              <a:t> allemande</a:t>
            </a:r>
            <a:endParaRPr lang="fr-FR" dirty="0"/>
          </a:p>
        </p:txBody>
      </p:sp>
      <p:sp>
        <p:nvSpPr>
          <p:cNvPr id="77" name="Accolade fermante 76"/>
          <p:cNvSpPr/>
          <p:nvPr/>
        </p:nvSpPr>
        <p:spPr>
          <a:xfrm rot="16200000" flipH="1">
            <a:off x="4195101" y="3754798"/>
            <a:ext cx="195120" cy="2321635"/>
          </a:xfrm>
          <a:prstGeom prst="rightBrace">
            <a:avLst>
              <a:gd name="adj1" fmla="val 8333"/>
              <a:gd name="adj2" fmla="val 51365"/>
            </a:avLst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72008" y="72008"/>
            <a:ext cx="8964488" cy="6669360"/>
          </a:xfrm>
        </p:spPr>
        <p:txBody>
          <a:bodyPr>
            <a:normAutofit fontScale="25000" lnSpcReduction="20000"/>
          </a:bodyPr>
          <a:lstStyle/>
          <a:p>
            <a:pPr marL="0" indent="0" algn="just" rtl="1">
              <a:lnSpc>
                <a:spcPct val="170000"/>
              </a:lnSpc>
              <a:spcBef>
                <a:spcPts val="0"/>
              </a:spcBef>
              <a:buNone/>
            </a:pPr>
            <a:r>
              <a:rPr lang="ar-DZ" sz="5900" b="1" dirty="0">
                <a:solidFill>
                  <a:srgbClr val="00B05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  <a:r>
              <a:rPr lang="ar-DZ" sz="5900" b="1" dirty="0" smtClean="0">
                <a:solidFill>
                  <a:srgbClr val="00B05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                                                           </a:t>
            </a:r>
            <a:r>
              <a:rPr lang="ar-DZ" sz="11200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تلتزم </a:t>
            </a:r>
            <a:r>
              <a:rPr lang="ar-DZ" sz="11200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المؤسسة التي تمارس نشاطات تسويقية على المستوى الدولي ب</a:t>
            </a:r>
            <a:r>
              <a:rPr lang="ar-DZ" sz="11200" b="1" dirty="0">
                <a:solidFill>
                  <a:srgbClr val="0070C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سياسة تسويقية خاصة بكل سوق على  </a:t>
            </a:r>
            <a:r>
              <a:rPr lang="ar-DZ" sz="11200" b="1" dirty="0" smtClean="0">
                <a:solidFill>
                  <a:srgbClr val="0070C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حدى</a:t>
            </a:r>
            <a:r>
              <a:rPr lang="ar-DZ" sz="11200" b="1" dirty="0">
                <a:solidFill>
                  <a:srgbClr val="0070C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، وتختلف </a:t>
            </a:r>
            <a:r>
              <a:rPr lang="ar-DZ" sz="11200" b="1" dirty="0" smtClean="0">
                <a:solidFill>
                  <a:srgbClr val="0070C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القرارات بالنسبة لجميع </a:t>
            </a:r>
            <a:r>
              <a:rPr lang="ar-DZ" sz="11200" b="1" dirty="0">
                <a:solidFill>
                  <a:srgbClr val="0070C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عناصر المزيج التسويقي</a:t>
            </a:r>
            <a:r>
              <a:rPr lang="ar-DZ" sz="11200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. </a:t>
            </a:r>
            <a:r>
              <a:rPr lang="ar-DZ" sz="11200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فالتكييف </a:t>
            </a:r>
            <a:r>
              <a:rPr lang="ar-DZ" sz="11200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يتم بشكل منسق في كل سوق نرغب في التصدير إليه.</a:t>
            </a:r>
          </a:p>
          <a:p>
            <a:pPr marL="0" indent="0" algn="just" rtl="1">
              <a:lnSpc>
                <a:spcPct val="170000"/>
              </a:lnSpc>
              <a:spcBef>
                <a:spcPts val="0"/>
              </a:spcBef>
              <a:buNone/>
            </a:pPr>
            <a:r>
              <a:rPr lang="ar-DZ" sz="11200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                                                  كثيرة </a:t>
            </a:r>
            <a:r>
              <a:rPr lang="ar-DZ" sz="11200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نذكر منها:</a:t>
            </a:r>
          </a:p>
          <a:p>
            <a:pPr marL="0" indent="0" algn="just" rtl="1">
              <a:lnSpc>
                <a:spcPct val="170000"/>
              </a:lnSpc>
              <a:spcBef>
                <a:spcPts val="0"/>
              </a:spcBef>
              <a:buNone/>
            </a:pPr>
            <a:r>
              <a:rPr lang="ar-DZ" sz="11200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- </a:t>
            </a:r>
            <a:r>
              <a:rPr lang="ar-DZ" sz="11200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عندما </a:t>
            </a:r>
            <a:r>
              <a:rPr lang="ar-DZ" sz="10400" b="1" dirty="0">
                <a:solidFill>
                  <a:srgbClr val="0070C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تكون الشهرة الدولية ضعيفة </a:t>
            </a:r>
            <a:r>
              <a:rPr lang="ar-DZ" sz="11200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وتجد نفسها في موضع ضعف </a:t>
            </a:r>
            <a:r>
              <a:rPr lang="ar-DZ" sz="11200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تجاري مثل المؤسسة المبتدئة؛</a:t>
            </a:r>
            <a:endParaRPr lang="ar-DZ" sz="11200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pPr marL="0" indent="0" algn="just" rtl="1">
              <a:lnSpc>
                <a:spcPct val="170000"/>
              </a:lnSpc>
              <a:spcBef>
                <a:spcPts val="0"/>
              </a:spcBef>
              <a:buNone/>
            </a:pPr>
            <a:r>
              <a:rPr lang="ar-DZ" sz="11200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- عندما </a:t>
            </a:r>
            <a:r>
              <a:rPr lang="ar-DZ" sz="10400" b="1" dirty="0">
                <a:solidFill>
                  <a:srgbClr val="0070C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تعمل المؤسسة في الوظائف أو الميادين العادية </a:t>
            </a:r>
            <a:r>
              <a:rPr lang="ar-DZ" sz="11200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وتلقى </a:t>
            </a:r>
            <a:r>
              <a:rPr lang="ar-DZ" sz="11200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منافسة مثل الأغذية والملابس؛</a:t>
            </a:r>
            <a:endParaRPr lang="ar-DZ" sz="11200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pPr marL="0" indent="0" algn="just" rtl="1">
              <a:lnSpc>
                <a:spcPct val="170000"/>
              </a:lnSpc>
              <a:spcBef>
                <a:spcPts val="0"/>
              </a:spcBef>
              <a:buNone/>
            </a:pPr>
            <a:r>
              <a:rPr lang="ar-DZ" sz="11200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- عندما </a:t>
            </a:r>
            <a:r>
              <a:rPr lang="ar-DZ" sz="10400" b="1" dirty="0">
                <a:solidFill>
                  <a:srgbClr val="0070C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تختار في استراتيجياتها التخصص وتجد نفسها مضطرة </a:t>
            </a:r>
            <a:r>
              <a:rPr lang="ar-DZ" sz="10400" b="1" dirty="0" smtClean="0">
                <a:solidFill>
                  <a:srgbClr val="0070C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للتكيف </a:t>
            </a:r>
            <a:r>
              <a:rPr lang="ar-DZ" sz="11200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مثل التخصّص </a:t>
            </a:r>
            <a:r>
              <a:rPr lang="ar-DZ" sz="11200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في الديكور </a:t>
            </a:r>
            <a:r>
              <a:rPr lang="ar-DZ" sz="11200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الذي يفرض التكيّف مع مختلف الثقافات وامتدادها التاريخي وتراثها الحضاري؛</a:t>
            </a:r>
            <a:endParaRPr lang="ar-DZ" sz="11200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pPr algn="just" rtl="1">
              <a:lnSpc>
                <a:spcPct val="170000"/>
              </a:lnSpc>
              <a:spcBef>
                <a:spcPts val="0"/>
              </a:spcBef>
              <a:buFontTx/>
              <a:buChar char="-"/>
            </a:pPr>
            <a:r>
              <a:rPr lang="ar-DZ" sz="11200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عندما </a:t>
            </a:r>
            <a:r>
              <a:rPr lang="ar-DZ" sz="10400" b="1" dirty="0" smtClean="0">
                <a:solidFill>
                  <a:srgbClr val="0070C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تفرض الأعراف والتقاليد المهنية والخصوصيات الصناعية التكيّف </a:t>
            </a:r>
            <a:r>
              <a:rPr lang="ar-DZ" sz="11200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مثل احترام ملف النفقات الذي يصدر من الهيئة العارضة للصفقات المتعلقة بالبناء والأشغال العمومية.</a:t>
            </a:r>
          </a:p>
          <a:p>
            <a:pPr algn="just" rtl="1">
              <a:lnSpc>
                <a:spcPct val="170000"/>
              </a:lnSpc>
              <a:spcBef>
                <a:spcPts val="0"/>
              </a:spcBef>
              <a:buFontTx/>
              <a:buChar char="-"/>
            </a:pPr>
            <a:endParaRPr lang="ar-DZ" sz="11200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6300192" y="138698"/>
            <a:ext cx="2664296" cy="553998"/>
          </a:xfrm>
          <a:prstGeom prst="rect">
            <a:avLst/>
          </a:prstGeom>
          <a:solidFill>
            <a:srgbClr val="00B050">
              <a:alpha val="59000"/>
            </a:srgbClr>
          </a:solidFill>
        </p:spPr>
        <p:txBody>
          <a:bodyPr wrap="square" rtlCol="0">
            <a:spAutoFit/>
          </a:bodyPr>
          <a:lstStyle/>
          <a:p>
            <a:pPr algn="r" rtl="1"/>
            <a:r>
              <a:rPr lang="fr-FR" sz="30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1</a:t>
            </a:r>
            <a:r>
              <a:rPr lang="ar-DZ" sz="30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.التسويـــق المكيّـــف</a:t>
            </a:r>
            <a:r>
              <a:rPr lang="ar-DZ" sz="30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: </a:t>
            </a:r>
            <a:endParaRPr lang="fr-FR" sz="3000" dirty="0"/>
          </a:p>
        </p:txBody>
      </p:sp>
      <p:sp>
        <p:nvSpPr>
          <p:cNvPr id="6" name="ZoneTexte 5"/>
          <p:cNvSpPr txBox="1"/>
          <p:nvPr/>
        </p:nvSpPr>
        <p:spPr>
          <a:xfrm>
            <a:off x="4572000" y="2132856"/>
            <a:ext cx="4385492" cy="523220"/>
          </a:xfrm>
          <a:prstGeom prst="rect">
            <a:avLst/>
          </a:prstGeom>
          <a:solidFill>
            <a:srgbClr val="FF66CC">
              <a:alpha val="15000"/>
            </a:srgbClr>
          </a:solidFill>
        </p:spPr>
        <p:txBody>
          <a:bodyPr wrap="square" rtlCol="0">
            <a:spAutoFit/>
          </a:bodyPr>
          <a:lstStyle/>
          <a:p>
            <a:pPr algn="r"/>
            <a:r>
              <a:rPr lang="ar-DZ" sz="2800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ا</a:t>
            </a:r>
            <a:r>
              <a:rPr lang="ar-DZ" sz="28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لأسباب </a:t>
            </a:r>
            <a:r>
              <a:rPr lang="ar-DZ" sz="28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التي تبرر تكييف سياسات المزيج</a:t>
            </a:r>
            <a:r>
              <a:rPr lang="ar-DZ" sz="28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:</a:t>
            </a:r>
            <a:endParaRPr lang="fr-FR" sz="2800" b="1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23528" y="144016"/>
            <a:ext cx="8640960" cy="6597352"/>
          </a:xfrm>
        </p:spPr>
        <p:txBody>
          <a:bodyPr>
            <a:noAutofit/>
          </a:bodyPr>
          <a:lstStyle/>
          <a:p>
            <a:pPr marL="0" indent="0" algn="just" rtl="1">
              <a:lnSpc>
                <a:spcPct val="150000"/>
              </a:lnSpc>
              <a:spcAft>
                <a:spcPts val="1200"/>
              </a:spcAft>
              <a:buNone/>
            </a:pPr>
            <a:r>
              <a:rPr lang="ar-DZ" sz="2800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- عندما </a:t>
            </a:r>
            <a:r>
              <a:rPr lang="ar-DZ" sz="2700" b="1" dirty="0">
                <a:solidFill>
                  <a:srgbClr val="0070C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تكون المعايير </a:t>
            </a:r>
            <a:r>
              <a:rPr lang="ar-DZ" sz="2700" b="1" dirty="0" smtClean="0">
                <a:solidFill>
                  <a:srgbClr val="0070C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التقنية المفروضة لها </a:t>
            </a:r>
            <a:r>
              <a:rPr lang="ar-DZ" sz="2700" b="1" dirty="0">
                <a:solidFill>
                  <a:srgbClr val="0070C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آثار </a:t>
            </a:r>
            <a:r>
              <a:rPr lang="ar-DZ" sz="2700" b="1" dirty="0" smtClean="0">
                <a:solidFill>
                  <a:srgbClr val="0070C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تكييفية؛ </a:t>
            </a:r>
            <a:r>
              <a:rPr lang="ar-DZ" sz="2800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خاصّة </a:t>
            </a:r>
            <a:r>
              <a:rPr lang="ar-DZ" sz="2800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فيما يتعلق بمباشرة استخدام التكنولوجيا أو ظروف التخزين مع احترام هذه </a:t>
            </a:r>
            <a:r>
              <a:rPr lang="ar-DZ" sz="2800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المعايير، وتأثير ذلك على جميع عناصر المزيج التسويقي في سوق معين. </a:t>
            </a:r>
            <a:endParaRPr lang="ar-DZ" sz="2800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pPr marL="0" indent="0" algn="just" rtl="1">
              <a:lnSpc>
                <a:spcPct val="150000"/>
              </a:lnSpc>
              <a:spcBef>
                <a:spcPts val="600"/>
              </a:spcBef>
              <a:buNone/>
              <a:tabLst>
                <a:tab pos="722313" algn="l"/>
              </a:tabLst>
            </a:pPr>
            <a:r>
              <a:rPr lang="ar-DZ" sz="2800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	         ولكن بالمقابل، </a:t>
            </a:r>
            <a:r>
              <a:rPr lang="ar-DZ" sz="2700" b="1" dirty="0">
                <a:solidFill>
                  <a:srgbClr val="0070C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نجد مؤسسات أخرى غير مضطرة للتكييف ما دام أن المشترين الأجانب يبحثون عن منتجاتها الأصلية بنفس الشكل وتباع بنفس الطريقة </a:t>
            </a:r>
            <a:r>
              <a:rPr lang="ar-DZ" sz="2800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التي يصل إلى المستهلكين المحليين مثل قيام المرأة اليابانية التي تزور فرنسا بشراء مناديل لها ولعائلتها رغم أنه بإمكانهن شراء نفس المنتج من سوقهن مباشرة. </a:t>
            </a:r>
            <a:endParaRPr lang="ar-DZ" sz="2800" dirty="0" smtClean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pPr marL="0" indent="0" algn="just" rtl="1">
              <a:lnSpc>
                <a:spcPct val="150000"/>
              </a:lnSpc>
              <a:spcBef>
                <a:spcPts val="600"/>
              </a:spcBef>
              <a:buNone/>
              <a:tabLst>
                <a:tab pos="722313" algn="l"/>
              </a:tabLst>
            </a:pPr>
            <a:r>
              <a:rPr lang="ar-DZ" sz="2800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ويتعلق </a:t>
            </a:r>
            <a:r>
              <a:rPr lang="ar-DZ" sz="2800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الأمر بتلك </a:t>
            </a:r>
            <a:r>
              <a:rPr lang="ar-DZ" sz="2700" b="1" dirty="0">
                <a:solidFill>
                  <a:srgbClr val="0070C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المؤسسات العارضة للمنتجات الرمزية أو الكمالية وتجد نفسها أمام فرصة التنميط</a:t>
            </a:r>
            <a:r>
              <a:rPr lang="ar-DZ" sz="2700" b="1" dirty="0" smtClean="0">
                <a:solidFill>
                  <a:srgbClr val="0070C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.</a:t>
            </a:r>
            <a:endParaRPr lang="ar-DZ" sz="2700" b="1" dirty="0">
              <a:solidFill>
                <a:srgbClr val="0070C0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496" y="0"/>
            <a:ext cx="9108504" cy="6858000"/>
          </a:xfrm>
        </p:spPr>
        <p:txBody>
          <a:bodyPr>
            <a:normAutofit fontScale="25000" lnSpcReduction="20000"/>
          </a:bodyPr>
          <a:lstStyle/>
          <a:p>
            <a:pPr marL="0" indent="0" algn="r" rtl="1">
              <a:lnSpc>
                <a:spcPct val="170000"/>
              </a:lnSpc>
              <a:spcBef>
                <a:spcPts val="0"/>
              </a:spcBef>
              <a:buNone/>
            </a:pPr>
            <a:r>
              <a:rPr lang="ar-DZ" sz="9600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                                  </a:t>
            </a:r>
            <a:r>
              <a:rPr lang="ar-DZ" sz="11200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يعني </a:t>
            </a:r>
            <a:r>
              <a:rPr lang="ar-DZ" sz="11200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هذا الخيار </a:t>
            </a:r>
            <a:r>
              <a:rPr lang="ar-DZ" sz="10400" b="1" dirty="0">
                <a:solidFill>
                  <a:srgbClr val="0070C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تسويق المؤسسة للمنتج أو الخدمة بنفس </a:t>
            </a:r>
            <a:r>
              <a:rPr lang="ar-DZ" sz="10400" b="1" dirty="0" err="1">
                <a:solidFill>
                  <a:srgbClr val="0070C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التموقع</a:t>
            </a:r>
            <a:r>
              <a:rPr lang="ar-DZ" sz="10400" b="1" dirty="0">
                <a:solidFill>
                  <a:srgbClr val="0070C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 ونفس المزيج </a:t>
            </a:r>
            <a:r>
              <a:rPr lang="ar-DZ" sz="10400" b="1" dirty="0" smtClean="0">
                <a:solidFill>
                  <a:srgbClr val="0070C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التسويقي</a:t>
            </a:r>
            <a:r>
              <a:rPr lang="ar-DZ" sz="11200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؛ بمعنى </a:t>
            </a:r>
            <a:r>
              <a:rPr lang="ar-DZ" sz="10400" b="1" dirty="0">
                <a:solidFill>
                  <a:srgbClr val="0070C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توحيد برنامجها التسويقي في جميع أسواق </a:t>
            </a:r>
            <a:r>
              <a:rPr lang="ar-DZ" sz="10400" b="1" dirty="0" smtClean="0">
                <a:solidFill>
                  <a:srgbClr val="0070C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صادراتها</a:t>
            </a:r>
            <a:r>
              <a:rPr lang="ar-DZ" sz="11200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. </a:t>
            </a:r>
          </a:p>
          <a:p>
            <a:pPr marL="0" indent="0" algn="r" rtl="1">
              <a:lnSpc>
                <a:spcPct val="170000"/>
              </a:lnSpc>
              <a:spcBef>
                <a:spcPts val="0"/>
              </a:spcBef>
              <a:buNone/>
            </a:pPr>
            <a:r>
              <a:rPr lang="ar-DZ" sz="10400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ترتكز </a:t>
            </a:r>
            <a:r>
              <a:rPr lang="ar-DZ" sz="10400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هذه الاستراتيجية </a:t>
            </a:r>
            <a:r>
              <a:rPr lang="ar-DZ" sz="10400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على </a:t>
            </a:r>
            <a:r>
              <a:rPr lang="ar-DZ" sz="10400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النظرة المتجانسة أو الشمولية للأسواق </a:t>
            </a:r>
            <a:r>
              <a:rPr lang="ar-DZ" sz="10400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الدولية، وتطبق  من </a:t>
            </a:r>
            <a:r>
              <a:rPr lang="ar-DZ" sz="10400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طرف المؤسسة في الحالة التي يمثل فيها منتوجها أو خدمتها خاصية عالمية </a:t>
            </a:r>
            <a:r>
              <a:rPr lang="ar-DZ" sz="10400" b="1" dirty="0">
                <a:solidFill>
                  <a:srgbClr val="0070C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واستهلاكه غير مرتبط بالقيم الثقافية المحلية</a:t>
            </a:r>
            <a:r>
              <a:rPr lang="ar-DZ" sz="10400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.</a:t>
            </a:r>
          </a:p>
          <a:p>
            <a:pPr marL="0" indent="0" algn="r" rtl="1">
              <a:lnSpc>
                <a:spcPct val="170000"/>
              </a:lnSpc>
              <a:spcBef>
                <a:spcPts val="0"/>
              </a:spcBef>
              <a:buNone/>
            </a:pPr>
            <a:r>
              <a:rPr lang="ar-DZ" sz="11200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                          يخضع </a:t>
            </a:r>
            <a:r>
              <a:rPr lang="ar-DZ" sz="11200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هذا الخيار إلى شروط نعتبرها أساسية </a:t>
            </a:r>
            <a:r>
              <a:rPr lang="ar-DZ" sz="11200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لتبنيه وهي:</a:t>
            </a:r>
            <a:endParaRPr lang="ar-DZ" sz="11200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pPr marL="0" indent="0" algn="r" rtl="1">
              <a:lnSpc>
                <a:spcPct val="170000"/>
              </a:lnSpc>
              <a:spcBef>
                <a:spcPts val="0"/>
              </a:spcBef>
              <a:buNone/>
            </a:pPr>
            <a:r>
              <a:rPr lang="ar-DZ" sz="9600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- </a:t>
            </a:r>
            <a:r>
              <a:rPr lang="ar-DZ" sz="11200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أن </a:t>
            </a:r>
            <a:r>
              <a:rPr lang="ar-DZ" sz="10400" b="1" dirty="0">
                <a:solidFill>
                  <a:srgbClr val="0070C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يتميز الطلب بالتجانس نسبيا تجاه المنتجات أو الخدمات </a:t>
            </a:r>
            <a:r>
              <a:rPr lang="ar-DZ" sz="10400" b="1" dirty="0" smtClean="0">
                <a:solidFill>
                  <a:srgbClr val="0070C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المعروضة </a:t>
            </a:r>
            <a:r>
              <a:rPr lang="ar-DZ" sz="11200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مثل </a:t>
            </a:r>
            <a:r>
              <a:rPr lang="ar-DZ" sz="11200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المنتجات ذات </a:t>
            </a:r>
            <a:r>
              <a:rPr lang="ar-DZ" sz="11200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محتوى </a:t>
            </a:r>
            <a:r>
              <a:rPr lang="ar-DZ" sz="11200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تكنولوجي </a:t>
            </a:r>
            <a:r>
              <a:rPr lang="ar-DZ" sz="11200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عالي (التجهيزات الصناعية والطبية كتجهيز المخبر أو سرير الانعاش)؛ </a:t>
            </a:r>
            <a:endParaRPr lang="ar-DZ" sz="11200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pPr marL="0" indent="0" algn="r" rtl="1">
              <a:lnSpc>
                <a:spcPct val="170000"/>
              </a:lnSpc>
              <a:spcBef>
                <a:spcPts val="0"/>
              </a:spcBef>
              <a:buNone/>
            </a:pPr>
            <a:r>
              <a:rPr lang="ar-DZ" sz="11200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- </a:t>
            </a:r>
            <a:r>
              <a:rPr lang="ar-DZ" sz="10400" b="1" dirty="0" smtClean="0">
                <a:solidFill>
                  <a:srgbClr val="0070C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الاستفادة </a:t>
            </a:r>
            <a:r>
              <a:rPr lang="ar-DZ" sz="10400" b="1" dirty="0">
                <a:solidFill>
                  <a:srgbClr val="0070C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من الصورة الجيدة والمتجانسة للماركة التي تتمتع </a:t>
            </a:r>
            <a:r>
              <a:rPr lang="ar-DZ" sz="10400" b="1" dirty="0" err="1">
                <a:solidFill>
                  <a:srgbClr val="0070C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بتموقع</a:t>
            </a:r>
            <a:r>
              <a:rPr lang="ar-DZ" sz="10400" b="1" dirty="0">
                <a:solidFill>
                  <a:srgbClr val="0070C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 واضح </a:t>
            </a:r>
            <a:r>
              <a:rPr lang="ar-DZ" sz="10400" b="1" dirty="0" smtClean="0">
                <a:solidFill>
                  <a:srgbClr val="0070C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وبارز دوليا، حيث </a:t>
            </a:r>
            <a:r>
              <a:rPr lang="ar-DZ" sz="11200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تستجيب </a:t>
            </a:r>
            <a:r>
              <a:rPr lang="ar-DZ" sz="11200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لنفس الحاجات وتستهدف نفس الفئة الاستهلاكية مثل لوازم اللاعبين </a:t>
            </a:r>
            <a:r>
              <a:rPr lang="ar-DZ" sz="11200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المحترفين؛</a:t>
            </a:r>
            <a:endParaRPr lang="ar-DZ" sz="11200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pPr marL="0" indent="0" algn="r" rtl="1">
              <a:lnSpc>
                <a:spcPct val="120000"/>
              </a:lnSpc>
              <a:spcBef>
                <a:spcPts val="1200"/>
              </a:spcBef>
              <a:buNone/>
            </a:pPr>
            <a:r>
              <a:rPr lang="ar-DZ" sz="11200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- أن </a:t>
            </a:r>
            <a:r>
              <a:rPr lang="ar-DZ" sz="10400" b="1" dirty="0">
                <a:solidFill>
                  <a:srgbClr val="0070C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تكون في مركز قوة أمام الموزعين </a:t>
            </a:r>
            <a:r>
              <a:rPr lang="ar-DZ" sz="10400" b="1" dirty="0" smtClean="0">
                <a:solidFill>
                  <a:srgbClr val="0070C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والمستهلكين</a:t>
            </a:r>
            <a:r>
              <a:rPr lang="fr-FR" sz="10400" b="1" dirty="0" smtClean="0">
                <a:solidFill>
                  <a:srgbClr val="0070C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  <a:r>
              <a:rPr lang="ar-DZ" sz="11200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(</a:t>
            </a:r>
            <a:r>
              <a:rPr lang="ar-DZ" sz="11200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تميز المنتج والاستعداد للالتزام أمام زيادة الطلب الدولي)؛</a:t>
            </a:r>
          </a:p>
          <a:p>
            <a:pPr marL="0" indent="0" algn="r" rtl="1">
              <a:buNone/>
            </a:pPr>
            <a:endParaRPr lang="fr-FR" sz="11200" b="1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6444208" y="66690"/>
            <a:ext cx="2592288" cy="553998"/>
          </a:xfrm>
          <a:prstGeom prst="rect">
            <a:avLst/>
          </a:prstGeom>
          <a:solidFill>
            <a:srgbClr val="00B050">
              <a:alpha val="59000"/>
            </a:srgbClr>
          </a:solidFill>
        </p:spPr>
        <p:txBody>
          <a:bodyPr wrap="square" rtlCol="0">
            <a:spAutoFit/>
          </a:bodyPr>
          <a:lstStyle/>
          <a:p>
            <a:pPr algn="r" rtl="1"/>
            <a:r>
              <a:rPr lang="ar-DZ" sz="28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2</a:t>
            </a:r>
            <a:r>
              <a:rPr lang="ar-DZ" sz="30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. التسويـــق </a:t>
            </a:r>
            <a:r>
              <a:rPr lang="ar-DZ" sz="3000" b="1" dirty="0" err="1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المنمــــــط</a:t>
            </a:r>
            <a:r>
              <a:rPr lang="ar-DZ" sz="30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: </a:t>
            </a:r>
            <a:endParaRPr lang="fr-FR" sz="3000" b="1" dirty="0"/>
          </a:p>
        </p:txBody>
      </p:sp>
      <p:sp>
        <p:nvSpPr>
          <p:cNvPr id="6" name="ZoneTexte 5"/>
          <p:cNvSpPr txBox="1"/>
          <p:nvPr/>
        </p:nvSpPr>
        <p:spPr>
          <a:xfrm>
            <a:off x="6804248" y="2586970"/>
            <a:ext cx="2195736" cy="553998"/>
          </a:xfrm>
          <a:prstGeom prst="rect">
            <a:avLst/>
          </a:prstGeom>
          <a:solidFill>
            <a:srgbClr val="FF66CC">
              <a:alpha val="20000"/>
            </a:srgbClr>
          </a:solidFill>
        </p:spPr>
        <p:txBody>
          <a:bodyPr wrap="square" rtlCol="0">
            <a:spAutoFit/>
          </a:bodyPr>
          <a:lstStyle/>
          <a:p>
            <a:pPr algn="r" rtl="1"/>
            <a:r>
              <a:rPr lang="ar-DZ" sz="30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شـــــــروط التنميـــــــــط:</a:t>
            </a:r>
            <a:endParaRPr lang="fr-FR" sz="3000" b="1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-7753" y="58894"/>
            <a:ext cx="9036496" cy="6813376"/>
          </a:xfrm>
        </p:spPr>
        <p:txBody>
          <a:bodyPr>
            <a:normAutofit fontScale="92500"/>
          </a:bodyPr>
          <a:lstStyle/>
          <a:p>
            <a:pPr marL="0" indent="0" algn="r" rtl="1">
              <a:lnSpc>
                <a:spcPct val="150000"/>
              </a:lnSpc>
              <a:buNone/>
            </a:pPr>
            <a:r>
              <a:rPr lang="ar-DZ" sz="2800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- أن </a:t>
            </a:r>
            <a:r>
              <a:rPr lang="ar-DZ" sz="2800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يكون الخيار مرتبط </a:t>
            </a:r>
            <a:r>
              <a:rPr lang="ar-DZ" sz="2600" b="1" dirty="0" smtClean="0">
                <a:solidFill>
                  <a:srgbClr val="0070C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بالفعالية </a:t>
            </a:r>
            <a:r>
              <a:rPr lang="ar-DZ" sz="2600" b="1" dirty="0">
                <a:solidFill>
                  <a:srgbClr val="0070C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للمؤسسات في اقتراح العلاقة المثلى </a:t>
            </a:r>
            <a:r>
              <a:rPr lang="ar-DZ" sz="2600" b="1" dirty="0" smtClean="0">
                <a:solidFill>
                  <a:srgbClr val="0070C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جودة/سعر، </a:t>
            </a:r>
            <a:r>
              <a:rPr lang="ar-DZ" sz="26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في اطار التوجه نحو </a:t>
            </a:r>
            <a:r>
              <a:rPr lang="ar-DZ" sz="26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التفضيل العالمي </a:t>
            </a:r>
            <a:r>
              <a:rPr lang="ar-DZ" sz="26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للسلع ذات السعر المنخفض وجودة </a:t>
            </a:r>
            <a:r>
              <a:rPr lang="ar-DZ" sz="26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مقبولة</a:t>
            </a:r>
            <a:r>
              <a:rPr lang="ar-DZ" sz="2800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؛</a:t>
            </a:r>
            <a:endParaRPr lang="ar-DZ" sz="2800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pPr algn="r" rtl="1">
              <a:lnSpc>
                <a:spcPct val="150000"/>
              </a:lnSpc>
              <a:spcBef>
                <a:spcPts val="0"/>
              </a:spcBef>
              <a:buFontTx/>
              <a:buChar char="-"/>
            </a:pPr>
            <a:r>
              <a:rPr lang="ar-DZ" sz="2800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يجب </a:t>
            </a:r>
            <a:r>
              <a:rPr lang="ar-DZ" sz="2800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أن تكون </a:t>
            </a:r>
            <a:r>
              <a:rPr lang="ar-DZ" sz="2600" b="1" dirty="0">
                <a:solidFill>
                  <a:srgbClr val="0070C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الفئة المستهدفة خارج حدودها كاف لتبرير التنميط </a:t>
            </a:r>
            <a:r>
              <a:rPr lang="ar-DZ" sz="2800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بدون أن يشكل كبح لرغبات التمييز من جهة المستهلكين. </a:t>
            </a:r>
            <a:endParaRPr lang="ar-DZ" sz="2800" dirty="0" smtClean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pPr algn="r" rtl="1">
              <a:lnSpc>
                <a:spcPct val="160000"/>
              </a:lnSpc>
              <a:spcBef>
                <a:spcPts val="0"/>
              </a:spcBef>
              <a:buNone/>
            </a:pPr>
            <a:r>
              <a:rPr lang="ar-DZ" sz="2800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  <a:r>
              <a:rPr lang="ar-DZ" sz="2800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                                       </a:t>
            </a:r>
            <a:r>
              <a:rPr lang="ar-DZ" sz="2800" b="1" dirty="0" smtClean="0">
                <a:solidFill>
                  <a:srgbClr val="00B050"/>
                </a:solidFill>
                <a:latin typeface="Traditional Arabic" pitchFamily="18" charset="-78"/>
                <a:cs typeface="Traditional Arabic" pitchFamily="18" charset="-78"/>
              </a:rPr>
              <a:t>    </a:t>
            </a:r>
            <a:r>
              <a:rPr lang="ar-DZ" sz="2800" dirty="0" smtClean="0">
                <a:latin typeface="Traditional Arabic" pitchFamily="18" charset="-78"/>
                <a:cs typeface="Traditional Arabic" pitchFamily="18" charset="-78"/>
              </a:rPr>
              <a:t>تعرضّنا سابقا للشروط التي ينبغي أن تتوفر من أجل تبني</a:t>
            </a:r>
          </a:p>
          <a:p>
            <a:pPr marL="0" indent="0" algn="r" rtl="1">
              <a:lnSpc>
                <a:spcPct val="160000"/>
              </a:lnSpc>
              <a:spcBef>
                <a:spcPts val="0"/>
              </a:spcBef>
              <a:buNone/>
            </a:pPr>
            <a:r>
              <a:rPr lang="ar-DZ" sz="2800" dirty="0" smtClean="0">
                <a:latin typeface="Traditional Arabic" pitchFamily="18" charset="-78"/>
                <a:cs typeface="Traditional Arabic" pitchFamily="18" charset="-78"/>
              </a:rPr>
              <a:t>خيار التنميط، </a:t>
            </a:r>
            <a:r>
              <a:rPr lang="ar-DZ" sz="2600" b="1" dirty="0" smtClean="0">
                <a:solidFill>
                  <a:srgbClr val="0070C0"/>
                </a:solidFill>
                <a:latin typeface="Traditional Arabic" pitchFamily="18" charset="-78"/>
                <a:cs typeface="Traditional Arabic" pitchFamily="18" charset="-78"/>
              </a:rPr>
              <a:t>لأن هذه الوضعية مرغوبة من طرف معظم المؤسسات</a:t>
            </a:r>
            <a:r>
              <a:rPr lang="ar-DZ" sz="2800" dirty="0" smtClean="0">
                <a:latin typeface="Traditional Arabic" pitchFamily="18" charset="-78"/>
                <a:cs typeface="Traditional Arabic" pitchFamily="18" charset="-78"/>
              </a:rPr>
              <a:t> للاستفادة من اقتصاديات الحجم وبساطتها، ولكن تكون مناسبة في حالات محددة؛ أما بالنسبة للتكييف فإنه </a:t>
            </a:r>
            <a:r>
              <a:rPr lang="ar-DZ" sz="2600" b="1" dirty="0" smtClean="0">
                <a:solidFill>
                  <a:srgbClr val="0070C0"/>
                </a:solidFill>
                <a:latin typeface="Traditional Arabic" pitchFamily="18" charset="-78"/>
                <a:cs typeface="Traditional Arabic" pitchFamily="18" charset="-78"/>
              </a:rPr>
              <a:t>ضروري من أجل القبول </a:t>
            </a:r>
            <a:r>
              <a:rPr lang="ar-DZ" sz="3000" dirty="0">
                <a:latin typeface="Traditional Arabic" pitchFamily="18" charset="-78"/>
                <a:cs typeface="Traditional Arabic" pitchFamily="18" charset="-78"/>
              </a:rPr>
              <a:t>في الأسواق الأجنبية مع </a:t>
            </a:r>
            <a:r>
              <a:rPr lang="ar-DZ" sz="3000" dirty="0" smtClean="0">
                <a:latin typeface="Traditional Arabic" pitchFamily="18" charset="-78"/>
                <a:cs typeface="Traditional Arabic" pitchFamily="18" charset="-78"/>
              </a:rPr>
              <a:t>تحمّل </a:t>
            </a:r>
            <a:r>
              <a:rPr lang="ar-DZ" sz="3000" dirty="0">
                <a:latin typeface="Traditional Arabic" pitchFamily="18" charset="-78"/>
                <a:cs typeface="Traditional Arabic" pitchFamily="18" charset="-78"/>
              </a:rPr>
              <a:t>تكاليف </a:t>
            </a:r>
            <a:r>
              <a:rPr lang="ar-DZ" sz="3000" dirty="0" smtClean="0">
                <a:latin typeface="Traditional Arabic" pitchFamily="18" charset="-78"/>
                <a:cs typeface="Traditional Arabic" pitchFamily="18" charset="-78"/>
              </a:rPr>
              <a:t>إضافية </a:t>
            </a:r>
            <a:r>
              <a:rPr lang="ar-DZ" sz="2600" b="1" dirty="0" smtClean="0">
                <a:solidFill>
                  <a:srgbClr val="0070C0"/>
                </a:solidFill>
                <a:latin typeface="Traditional Arabic" pitchFamily="18" charset="-78"/>
                <a:cs typeface="Traditional Arabic" pitchFamily="18" charset="-78"/>
              </a:rPr>
              <a:t>(</a:t>
            </a:r>
            <a:r>
              <a:rPr lang="en-US" sz="2600" b="1" dirty="0" smtClean="0">
                <a:solidFill>
                  <a:srgbClr val="0070C0"/>
                </a:solidFill>
                <a:latin typeface="Traditional Arabic" pitchFamily="18" charset="-78"/>
                <a:cs typeface="Traditional Arabic" pitchFamily="18" charset="-78"/>
              </a:rPr>
              <a:t>s</a:t>
            </a:r>
            <a:r>
              <a:rPr lang="fr-FR" sz="2600" b="1" dirty="0" smtClean="0">
                <a:solidFill>
                  <a:srgbClr val="0070C0"/>
                </a:solidFill>
                <a:latin typeface="Traditional Arabic" pitchFamily="18" charset="-78"/>
                <a:cs typeface="Traditional Arabic" pitchFamily="18" charset="-78"/>
              </a:rPr>
              <a:t>’adapter pour être accepté</a:t>
            </a:r>
            <a:r>
              <a:rPr lang="ar-DZ" sz="2600" b="1" dirty="0" smtClean="0">
                <a:solidFill>
                  <a:srgbClr val="0070C0"/>
                </a:solidFill>
                <a:latin typeface="Traditional Arabic" pitchFamily="18" charset="-78"/>
                <a:cs typeface="Traditional Arabic" pitchFamily="18" charset="-78"/>
              </a:rPr>
              <a:t>)</a:t>
            </a:r>
            <a:r>
              <a:rPr lang="ar-DZ" sz="2800" dirty="0" smtClean="0">
                <a:latin typeface="Traditional Arabic" pitchFamily="18" charset="-78"/>
                <a:cs typeface="Traditional Arabic" pitchFamily="18" charset="-78"/>
              </a:rPr>
              <a:t>، لذلك تعرّضنا للأسباب التي تبرّر خيار التكييف لاستغلال الفرص التسويقية المعروضة دوليا.                                      </a:t>
            </a:r>
          </a:p>
          <a:p>
            <a:pPr algn="r">
              <a:buNone/>
            </a:pPr>
            <a:r>
              <a:rPr lang="ar-DZ" dirty="0" smtClean="0"/>
              <a:t> </a:t>
            </a:r>
            <a:endParaRPr lang="fr-FR" dirty="0"/>
          </a:p>
        </p:txBody>
      </p:sp>
      <p:sp>
        <p:nvSpPr>
          <p:cNvPr id="4" name="ZoneTexte 3"/>
          <p:cNvSpPr txBox="1"/>
          <p:nvPr/>
        </p:nvSpPr>
        <p:spPr>
          <a:xfrm>
            <a:off x="5364088" y="2564904"/>
            <a:ext cx="3600400" cy="553998"/>
          </a:xfrm>
          <a:prstGeom prst="rect">
            <a:avLst/>
          </a:prstGeom>
          <a:solidFill>
            <a:srgbClr val="FF66CC">
              <a:alpha val="32000"/>
            </a:srgbClr>
          </a:solidFill>
        </p:spPr>
        <p:txBody>
          <a:bodyPr wrap="square" rtlCol="0">
            <a:spAutoFit/>
          </a:bodyPr>
          <a:lstStyle/>
          <a:p>
            <a:pPr algn="r"/>
            <a:r>
              <a:rPr lang="ar-DZ" sz="3000" b="1" dirty="0" smtClean="0">
                <a:latin typeface="Traditional Arabic" pitchFamily="18" charset="-78"/>
                <a:cs typeface="Traditional Arabic" pitchFamily="18" charset="-78"/>
              </a:rPr>
              <a:t>مزايا </a:t>
            </a:r>
            <a:r>
              <a:rPr lang="ar-DZ" sz="3000" b="1" dirty="0">
                <a:latin typeface="Traditional Arabic" pitchFamily="18" charset="-78"/>
                <a:cs typeface="Traditional Arabic" pitchFamily="18" charset="-78"/>
              </a:rPr>
              <a:t>كل من التكييف والتنميط </a:t>
            </a:r>
            <a:r>
              <a:rPr lang="ar-DZ" sz="3000" b="1" dirty="0" smtClean="0">
                <a:latin typeface="Traditional Arabic" pitchFamily="18" charset="-78"/>
                <a:cs typeface="Traditional Arabic" pitchFamily="18" charset="-78"/>
              </a:rPr>
              <a:t>:</a:t>
            </a:r>
            <a:endParaRPr lang="fr-FR" sz="3000" dirty="0"/>
          </a:p>
        </p:txBody>
      </p:sp>
      <p:cxnSp>
        <p:nvCxnSpPr>
          <p:cNvPr id="5" name="Connecteur droit avec flèche 4"/>
          <p:cNvCxnSpPr>
            <a:stCxn id="8" idx="3"/>
          </p:cNvCxnSpPr>
          <p:nvPr/>
        </p:nvCxnSpPr>
        <p:spPr>
          <a:xfrm>
            <a:off x="1979712" y="6220763"/>
            <a:ext cx="5040560" cy="16550"/>
          </a:xfrm>
          <a:prstGeom prst="straightConnector1">
            <a:avLst/>
          </a:prstGeom>
          <a:ln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ZoneTexte 7"/>
          <p:cNvSpPr txBox="1"/>
          <p:nvPr/>
        </p:nvSpPr>
        <p:spPr>
          <a:xfrm>
            <a:off x="35496" y="5805264"/>
            <a:ext cx="1944216" cy="830997"/>
          </a:xfrm>
          <a:prstGeom prst="rect">
            <a:avLst/>
          </a:prstGeom>
          <a:solidFill>
            <a:srgbClr val="7030A0">
              <a:alpha val="18000"/>
            </a:srgbClr>
          </a:solidFill>
        </p:spPr>
        <p:txBody>
          <a:bodyPr wrap="square" rtlCol="0">
            <a:spAutoFit/>
          </a:bodyPr>
          <a:lstStyle/>
          <a:p>
            <a:pPr algn="ctr"/>
            <a:r>
              <a:rPr lang="ar-DZ" sz="2400" b="1" dirty="0" smtClean="0">
                <a:solidFill>
                  <a:srgbClr val="0070C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التكييف ضروري من أجل القبول</a:t>
            </a:r>
            <a:endParaRPr lang="fr-FR" sz="2400" b="1" dirty="0">
              <a:solidFill>
                <a:srgbClr val="0070C0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10" name="ZoneTexte 9"/>
          <p:cNvSpPr txBox="1"/>
          <p:nvPr/>
        </p:nvSpPr>
        <p:spPr>
          <a:xfrm>
            <a:off x="7020272" y="5805264"/>
            <a:ext cx="2088232" cy="907941"/>
          </a:xfrm>
          <a:prstGeom prst="rect">
            <a:avLst/>
          </a:prstGeom>
          <a:solidFill>
            <a:srgbClr val="7030A0">
              <a:alpha val="17000"/>
            </a:srgbClr>
          </a:solidFill>
        </p:spPr>
        <p:txBody>
          <a:bodyPr wrap="square" rtlCol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ar-DZ" sz="2400" b="1" dirty="0" smtClean="0">
                <a:solidFill>
                  <a:srgbClr val="0070C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التنميط مرغوب لعدم </a:t>
            </a:r>
          </a:p>
          <a:p>
            <a:pPr algn="ctr">
              <a:spcAft>
                <a:spcPts val="1800"/>
              </a:spcAft>
            </a:pPr>
            <a:r>
              <a:rPr lang="ar-DZ" sz="2400" b="1" dirty="0" smtClean="0">
                <a:solidFill>
                  <a:srgbClr val="0070C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تحمّل تكاليف إضافية</a:t>
            </a:r>
            <a:endParaRPr lang="fr-FR" sz="2400" b="1" dirty="0">
              <a:solidFill>
                <a:srgbClr val="0070C0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18" name="ZoneTexte 17"/>
          <p:cNvSpPr txBox="1"/>
          <p:nvPr/>
        </p:nvSpPr>
        <p:spPr>
          <a:xfrm>
            <a:off x="2411760" y="5733256"/>
            <a:ext cx="3672408" cy="430887"/>
          </a:xfrm>
          <a:prstGeom prst="rect">
            <a:avLst/>
          </a:prstGeom>
          <a:solidFill>
            <a:srgbClr val="00B0F0">
              <a:alpha val="20000"/>
            </a:srgbClr>
          </a:solidFill>
        </p:spPr>
        <p:txBody>
          <a:bodyPr wrap="square" rtlCol="0">
            <a:spAutoFit/>
          </a:bodyPr>
          <a:lstStyle/>
          <a:p>
            <a:pPr algn="ctr"/>
            <a:r>
              <a:rPr lang="ar-DZ" sz="2200" b="1" dirty="0" smtClean="0">
                <a:solidFill>
                  <a:srgbClr val="0070C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مزايا التنميط تعكس فتصبح عيوب التكييف</a:t>
            </a:r>
            <a:endParaRPr lang="fr-FR" sz="2200" b="1" dirty="0">
              <a:solidFill>
                <a:srgbClr val="0070C0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20" name="ZoneTexte 19"/>
          <p:cNvSpPr txBox="1"/>
          <p:nvPr/>
        </p:nvSpPr>
        <p:spPr>
          <a:xfrm>
            <a:off x="2771800" y="6310481"/>
            <a:ext cx="2880320" cy="430887"/>
          </a:xfrm>
          <a:prstGeom prst="rect">
            <a:avLst/>
          </a:prstGeom>
          <a:solidFill>
            <a:srgbClr val="00B0F0">
              <a:alpha val="22000"/>
            </a:srgbClr>
          </a:solidFill>
        </p:spPr>
        <p:txBody>
          <a:bodyPr wrap="square" rtlCol="0">
            <a:spAutoFit/>
          </a:bodyPr>
          <a:lstStyle/>
          <a:p>
            <a:pPr algn="r" rtl="1"/>
            <a:r>
              <a:rPr lang="ar-DZ" sz="2200" b="1" dirty="0" smtClean="0">
                <a:solidFill>
                  <a:srgbClr val="0070C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عيوب التنميط </a:t>
            </a:r>
            <a:r>
              <a:rPr lang="ar-DZ" sz="2200" b="1" dirty="0">
                <a:solidFill>
                  <a:srgbClr val="0070C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= </a:t>
            </a:r>
            <a:r>
              <a:rPr lang="ar-DZ" sz="2200" b="1" dirty="0" smtClean="0">
                <a:solidFill>
                  <a:srgbClr val="0070C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مزايا التكييف</a:t>
            </a:r>
            <a:endParaRPr lang="ar-DZ" sz="2200" b="1" dirty="0">
              <a:solidFill>
                <a:srgbClr val="0070C0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au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71639854"/>
              </p:ext>
            </p:extLst>
          </p:nvPr>
        </p:nvGraphicFramePr>
        <p:xfrm>
          <a:off x="107504" y="116632"/>
          <a:ext cx="8964488" cy="6812280"/>
        </p:xfrm>
        <a:graphic>
          <a:graphicData uri="http://schemas.openxmlformats.org/drawingml/2006/table">
            <a:tbl>
              <a:tblPr/>
              <a:tblGrid>
                <a:gridCol w="4482244"/>
                <a:gridCol w="4482244"/>
              </a:tblGrid>
              <a:tr h="704236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ar-DZ" sz="2800" b="1" dirty="0" smtClean="0">
                          <a:solidFill>
                            <a:schemeClr val="tx1"/>
                          </a:solidFill>
                          <a:latin typeface="Traditional Arabic" pitchFamily="18" charset="-78"/>
                          <a:cs typeface="Traditional Arabic" pitchFamily="18" charset="-78"/>
                        </a:rPr>
                        <a:t>عيــــوب التكييـــــف</a:t>
                      </a:r>
                      <a:endParaRPr lang="fr-FR" sz="2800" b="1" dirty="0">
                        <a:solidFill>
                          <a:schemeClr val="tx1"/>
                        </a:solidFill>
                        <a:latin typeface="Traditional Arabic" pitchFamily="18" charset="-78"/>
                        <a:cs typeface="Traditional Arabic" pitchFamily="18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ar-DZ" sz="2800" b="1" dirty="0" smtClean="0">
                          <a:solidFill>
                            <a:schemeClr val="tx1"/>
                          </a:solidFill>
                          <a:latin typeface="Traditional Arabic" pitchFamily="18" charset="-78"/>
                          <a:cs typeface="Traditional Arabic" pitchFamily="18" charset="-78"/>
                        </a:rPr>
                        <a:t>مـــزايـــا</a:t>
                      </a:r>
                      <a:r>
                        <a:rPr lang="ar-DZ" sz="2800" b="1" baseline="0" dirty="0" smtClean="0">
                          <a:solidFill>
                            <a:schemeClr val="tx1"/>
                          </a:solidFill>
                          <a:latin typeface="Traditional Arabic" pitchFamily="18" charset="-78"/>
                          <a:cs typeface="Traditional Arabic" pitchFamily="18" charset="-78"/>
                        </a:rPr>
                        <a:t> التكييـــف</a:t>
                      </a:r>
                      <a:endParaRPr lang="fr-FR" sz="2800" b="1" dirty="0">
                        <a:solidFill>
                          <a:schemeClr val="tx1"/>
                        </a:solidFill>
                        <a:latin typeface="Traditional Arabic" pitchFamily="18" charset="-78"/>
                        <a:cs typeface="Traditional Arabic" pitchFamily="18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04236">
                <a:tc>
                  <a:txBody>
                    <a:bodyPr/>
                    <a:lstStyle/>
                    <a:p>
                      <a:pPr algn="r" rtl="1">
                        <a:lnSpc>
                          <a:spcPct val="150000"/>
                        </a:lnSpc>
                      </a:pPr>
                      <a:r>
                        <a:rPr lang="ar-DZ" sz="2600" b="1" dirty="0" smtClean="0"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-</a:t>
                      </a:r>
                      <a:r>
                        <a:rPr lang="ar-DZ" sz="2600" dirty="0" smtClean="0"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 </a:t>
                      </a:r>
                      <a:r>
                        <a:rPr lang="ar-DZ" sz="2600" b="1" dirty="0" smtClean="0">
                          <a:solidFill>
                            <a:srgbClr val="0070C0"/>
                          </a:solidFill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ارتفاع تكلفة التكييف على مختلف المستويات ( </a:t>
                      </a:r>
                      <a:r>
                        <a:rPr lang="ar-DZ" sz="2600" dirty="0" smtClean="0"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التموين والإنتاج والتسويق)؛</a:t>
                      </a:r>
                    </a:p>
                    <a:p>
                      <a:pPr algn="r" rtl="1">
                        <a:lnSpc>
                          <a:spcPct val="150000"/>
                        </a:lnSpc>
                      </a:pPr>
                      <a:r>
                        <a:rPr lang="ar-DZ" sz="2600" b="1" dirty="0" smtClean="0"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-</a:t>
                      </a:r>
                      <a:r>
                        <a:rPr lang="ar-DZ" sz="2600" dirty="0" smtClean="0"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 </a:t>
                      </a:r>
                      <a:r>
                        <a:rPr lang="ar-DZ" sz="2600" b="1" dirty="0" smtClean="0">
                          <a:solidFill>
                            <a:srgbClr val="0070C0"/>
                          </a:solidFill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اتساع السوق والقيام بالكثير من المهام التسويقية بشكل مضاعف أو مكرر (</a:t>
                      </a:r>
                      <a:r>
                        <a:rPr lang="ar-DZ" sz="2600" dirty="0" smtClean="0"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من الدراسات والبحوث إلى غاية اعداد السياسات في كل سوق وتنفيذها)؛ </a:t>
                      </a:r>
                    </a:p>
                    <a:p>
                      <a:pPr algn="r" rtl="1">
                        <a:lnSpc>
                          <a:spcPct val="150000"/>
                        </a:lnSpc>
                      </a:pPr>
                      <a:r>
                        <a:rPr lang="ar-DZ" sz="2600" b="1" dirty="0" smtClean="0"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-</a:t>
                      </a:r>
                      <a:r>
                        <a:rPr lang="ar-DZ" sz="2600" dirty="0" smtClean="0"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 </a:t>
                      </a:r>
                      <a:r>
                        <a:rPr lang="ar-DZ" sz="2600" b="1" dirty="0" smtClean="0">
                          <a:solidFill>
                            <a:srgbClr val="0070C0"/>
                          </a:solidFill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تعقّد الاجراءات أو القرارات التسويقية وصعوبة الرقابة على الجودة والأداء التنظيمي. </a:t>
                      </a:r>
                    </a:p>
                    <a:p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50000"/>
                        </a:lnSpc>
                      </a:pPr>
                      <a:r>
                        <a:rPr lang="ar-DZ" sz="2800" dirty="0" smtClean="0"/>
                        <a:t>-</a:t>
                      </a:r>
                      <a:r>
                        <a:rPr lang="ar-DZ" dirty="0" smtClean="0"/>
                        <a:t> </a:t>
                      </a:r>
                      <a:r>
                        <a:rPr lang="ar-DZ" sz="2600" b="1" dirty="0" smtClean="0">
                          <a:solidFill>
                            <a:srgbClr val="0070C0"/>
                          </a:solidFill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امكانية الوصول إلى أكبر حصة سوقية دوليا </a:t>
                      </a:r>
                      <a:r>
                        <a:rPr lang="ar-DZ" sz="2600" dirty="0" smtClean="0"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باقتراح عرض يتوافق مع الثقافات المحلية والقيود التنظيمية؛</a:t>
                      </a:r>
                    </a:p>
                    <a:p>
                      <a:pPr algn="r" rtl="1">
                        <a:lnSpc>
                          <a:spcPct val="150000"/>
                        </a:lnSpc>
                      </a:pPr>
                      <a:r>
                        <a:rPr lang="ar-DZ" sz="2600" b="1" dirty="0" smtClean="0"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-</a:t>
                      </a:r>
                      <a:r>
                        <a:rPr lang="ar-DZ" sz="2600" dirty="0" smtClean="0"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 </a:t>
                      </a:r>
                      <a:r>
                        <a:rPr lang="ar-DZ" sz="2600" b="1" dirty="0" smtClean="0">
                          <a:solidFill>
                            <a:srgbClr val="0070C0"/>
                          </a:solidFill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المرونة في التعامل مع الأسعار </a:t>
                      </a:r>
                      <a:r>
                        <a:rPr lang="ar-DZ" sz="2600" dirty="0" smtClean="0"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(الرسوم والضرائب في مختلف الأسواق ”أسعار التحويل“ </a:t>
                      </a:r>
                      <a:r>
                        <a:rPr lang="ar-DZ" sz="2600" b="1" dirty="0" smtClean="0">
                          <a:solidFill>
                            <a:srgbClr val="0070C0"/>
                          </a:solidFill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والمرونة في التعامل مع القدرات الشرائية </a:t>
                      </a:r>
                      <a:r>
                        <a:rPr lang="ar-DZ" sz="2600" dirty="0" smtClean="0"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الحقيقية بين البلدان)؛</a:t>
                      </a:r>
                    </a:p>
                    <a:p>
                      <a:pPr algn="r" rtl="1">
                        <a:lnSpc>
                          <a:spcPct val="150000"/>
                        </a:lnSpc>
                      </a:pPr>
                      <a:r>
                        <a:rPr lang="ar-DZ" sz="2600" b="1" dirty="0" smtClean="0"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-</a:t>
                      </a:r>
                      <a:r>
                        <a:rPr lang="ar-DZ" sz="2600" dirty="0" smtClean="0"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 </a:t>
                      </a:r>
                      <a:r>
                        <a:rPr lang="ar-DZ" sz="2600" b="1" dirty="0" smtClean="0">
                          <a:solidFill>
                            <a:srgbClr val="0070C0"/>
                          </a:solidFill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المرونة في الانتاج </a:t>
                      </a:r>
                      <a:r>
                        <a:rPr lang="ar-DZ" sz="2600" dirty="0" smtClean="0"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(بالتكيف مع الحاجات والرغبات كما ونوعا.</a:t>
                      </a:r>
                    </a:p>
                    <a:p>
                      <a:pPr algn="r" rtl="1">
                        <a:lnSpc>
                          <a:spcPct val="150000"/>
                        </a:lnSpc>
                      </a:pPr>
                      <a:r>
                        <a:rPr lang="ar-DZ" sz="2600" b="1" dirty="0" smtClean="0"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-</a:t>
                      </a:r>
                      <a:r>
                        <a:rPr lang="ar-DZ" sz="2600" dirty="0" smtClean="0"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 </a:t>
                      </a:r>
                      <a:r>
                        <a:rPr lang="ar-DZ" sz="2600" b="1" dirty="0" smtClean="0">
                          <a:solidFill>
                            <a:srgbClr val="0070C0"/>
                          </a:solidFill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اعطاء أفضل هوية محلية للمنتج</a:t>
                      </a:r>
                      <a:r>
                        <a:rPr lang="ar-DZ" sz="2600" dirty="0" smtClean="0"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.</a:t>
                      </a:r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1208160223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Nuances de gris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16346</TotalTime>
  <Words>2235</Words>
  <Application>Microsoft Office PowerPoint</Application>
  <PresentationFormat>Affichage à l'écran (4:3)</PresentationFormat>
  <Paragraphs>271</Paragraphs>
  <Slides>23</Slides>
  <Notes>3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23</vt:i4>
      </vt:variant>
    </vt:vector>
  </HeadingPairs>
  <TitlesOfParts>
    <vt:vector size="24" baseType="lpstr">
      <vt:lpstr>Thème Office</vt:lpstr>
      <vt:lpstr>المحور الرابع: استراتيجيات التسويق الدولي</vt:lpstr>
      <vt:lpstr>Diapositive 2</vt:lpstr>
      <vt:lpstr>Diapositive 3</vt:lpstr>
      <vt:lpstr>Diapositive 4</vt:lpstr>
      <vt:lpstr>Diapositive 5</vt:lpstr>
      <vt:lpstr>Diapositive 6</vt:lpstr>
      <vt:lpstr>Diapositive 7</vt:lpstr>
      <vt:lpstr>Diapositive 8</vt:lpstr>
      <vt:lpstr>Diapositive 9</vt:lpstr>
      <vt:lpstr>Diapositive 10</vt:lpstr>
      <vt:lpstr>Diapositive 11</vt:lpstr>
      <vt:lpstr>Diapositive 12</vt:lpstr>
      <vt:lpstr>Diapositive 13</vt:lpstr>
      <vt:lpstr>Diapositive 14</vt:lpstr>
      <vt:lpstr>Diapositive 15</vt:lpstr>
      <vt:lpstr>Diapositive 16</vt:lpstr>
      <vt:lpstr>Diapositive 17</vt:lpstr>
      <vt:lpstr>Diapositive 18</vt:lpstr>
      <vt:lpstr>Diapositive 19</vt:lpstr>
      <vt:lpstr>Diapositive 20</vt:lpstr>
      <vt:lpstr>Diapositive 21</vt:lpstr>
      <vt:lpstr>2- التنظيــــم الجغـــــرافي:</vt:lpstr>
      <vt:lpstr>Diapositive 23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Aris</dc:creator>
  <cp:lastModifiedBy>Aris-Tasnim</cp:lastModifiedBy>
  <cp:revision>192</cp:revision>
  <dcterms:created xsi:type="dcterms:W3CDTF">2014-11-24T20:36:06Z</dcterms:created>
  <dcterms:modified xsi:type="dcterms:W3CDTF">2023-04-09T08:57:26Z</dcterms:modified>
</cp:coreProperties>
</file>