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70" r:id="rId4"/>
    <p:sldId id="271" r:id="rId5"/>
    <p:sldId id="266" r:id="rId6"/>
    <p:sldId id="26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9231" autoAdjust="0"/>
  </p:normalViewPr>
  <p:slideViewPr>
    <p:cSldViewPr>
      <p:cViewPr>
        <p:scale>
          <a:sx n="49" d="100"/>
          <a:sy n="49" d="100"/>
        </p:scale>
        <p:origin x="-1890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33EA8-C0C8-4FD3-9C60-2F8F8337C2A8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EC9D9-6F29-4B5A-A1CA-378810CB1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56B82-4353-420F-A4DB-901D55FB00D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C19D1-F5AC-40C0-9A49-2CDBF21A36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6" y="214290"/>
            <a:ext cx="8858280" cy="6286544"/>
          </a:xfrm>
        </p:spPr>
        <p:txBody>
          <a:bodyPr>
            <a:noAutofit/>
          </a:bodyPr>
          <a:lstStyle/>
          <a:p>
            <a:pPr rtl="1">
              <a:lnSpc>
                <a:spcPct val="150000"/>
              </a:lnSpc>
            </a:pPr>
            <a:r>
              <a:rPr lang="ar-DZ" sz="3600" b="1" dirty="0" smtClean="0">
                <a:solidFill>
                  <a:schemeClr val="accent6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التجزئة الإستراتيجية </a:t>
            </a:r>
            <a:r>
              <a:rPr lang="ar-DZ" sz="3600" b="1" dirty="0" smtClean="0">
                <a:solidFill>
                  <a:schemeClr val="accent6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وتجزئة </a:t>
            </a:r>
            <a:r>
              <a:rPr lang="ar-DZ" sz="3600" b="1" dirty="0" smtClean="0">
                <a:solidFill>
                  <a:schemeClr val="accent6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السوق</a:t>
            </a:r>
            <a:endParaRPr lang="fr-FR" sz="3600" b="1" dirty="0" smtClean="0">
              <a:solidFill>
                <a:schemeClr val="accent6">
                  <a:lumMod val="50000"/>
                </a:schemeClr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150000"/>
              </a:lnSpc>
              <a:spcBef>
                <a:spcPts val="1200"/>
              </a:spcBef>
            </a:pPr>
            <a:r>
              <a:rPr lang="ar-DZ" sz="30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يجب التمييز بين نوعين من التجزئة كمصطلحين: التجزئة الإستراتيجية والتجزئة السوقية،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000" b="1" u="sng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فالأول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يتم على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مستوى شق العرض أي </a:t>
            </a:r>
            <a:r>
              <a:rPr lang="ar-DZ" sz="3000" b="1" dirty="0" smtClean="0">
                <a:solidFill>
                  <a:schemeClr val="accent2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أنشطة المنظمة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؛ </a:t>
            </a:r>
          </a:p>
          <a:p>
            <a:pPr algn="r" rtl="1">
              <a:lnSpc>
                <a:spcPct val="150000"/>
              </a:lnSpc>
              <a:spcBef>
                <a:spcPts val="1200"/>
              </a:spcBef>
            </a:pPr>
            <a:r>
              <a:rPr lang="ar-DZ" sz="3000" b="1" u="sng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والثاني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يكون على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أساس شق الطلب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أي الاهتمام </a:t>
            </a:r>
            <a:r>
              <a:rPr lang="ar-DZ" sz="3000" b="1" dirty="0" smtClean="0">
                <a:solidFill>
                  <a:schemeClr val="accent2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بتقسيم المستهلكين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المحتملين إلى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مجموعات مختلفة.</a:t>
            </a:r>
          </a:p>
          <a:p>
            <a:pPr algn="r" rtl="1">
              <a:lnSpc>
                <a:spcPct val="150000"/>
              </a:lnSpc>
              <a:spcBef>
                <a:spcPts val="1200"/>
              </a:spcBef>
            </a:pP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التقسيم الاستراتيجي يناسب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المنظمة عندما تكون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نشاطاتها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متعددة وتقوم بخدمة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أسواق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مختلفة مما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يؤدي إلى مواجهة منافسين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مختلفين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حسب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القطاعات أو وحدات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الأعمال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التي 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تشتغل </a:t>
            </a:r>
            <a:r>
              <a:rPr lang="ar-DZ" sz="3000" b="1" dirty="0" err="1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بها</a:t>
            </a:r>
            <a:r>
              <a:rPr lang="ar-DZ" sz="3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،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1438" y="214314"/>
            <a:ext cx="8929718" cy="6429396"/>
          </a:xfrm>
        </p:spPr>
        <p:txBody>
          <a:bodyPr>
            <a:normAutofit fontScale="25000" lnSpcReduction="20000"/>
          </a:bodyPr>
          <a:lstStyle/>
          <a:p>
            <a:pPr marL="0" indent="0" algn="r" rtl="1">
              <a:lnSpc>
                <a:spcPct val="170000"/>
              </a:lnSpc>
              <a:buNone/>
            </a:pPr>
            <a:r>
              <a:rPr lang="fr-FR" sz="3800" dirty="0" smtClean="0">
                <a:latin typeface="Simplified Arabic" pitchFamily="18" charset="-78"/>
                <a:cs typeface="Simplified Arabic" pitchFamily="18" charset="-78"/>
              </a:rPr>
              <a:t>    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تمثل التجزئة الاستراتيجية أهم الخطوات وأصعبها في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إعداد الإستراتيجية وتسبق التجزئة السوقية،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تختلف عن التجزئة</a:t>
            </a:r>
            <a:r>
              <a:rPr lang="fr-FR" sz="11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 السوقية  حيث أن هذه الأخيرة </a:t>
            </a:r>
            <a:r>
              <a:rPr lang="ar-DZ" sz="11200" b="1" u="sng" dirty="0" smtClean="0">
                <a:latin typeface="Traditional Arabic" pitchFamily="18" charset="-78"/>
                <a:cs typeface="Traditional Arabic" pitchFamily="18" charset="-78"/>
              </a:rPr>
              <a:t>تهدف إلى </a:t>
            </a:r>
            <a:r>
              <a:rPr lang="ar-DZ" sz="112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تقسيم المشترين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إلى مجموعات متجانسة م</a:t>
            </a:r>
            <a:r>
              <a:rPr lang="ar-DZ" sz="11200" b="1" u="sng" dirty="0" smtClean="0">
                <a:latin typeface="Traditional Arabic" pitchFamily="18" charset="-78"/>
                <a:cs typeface="Traditional Arabic" pitchFamily="18" charset="-78"/>
              </a:rPr>
              <a:t>ن حيث الحاجات والعادات الشرائية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،...   </a:t>
            </a:r>
            <a:endParaRPr lang="fr-FR" sz="11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r" rtl="1">
              <a:lnSpc>
                <a:spcPct val="170000"/>
              </a:lnSpc>
              <a:spcBef>
                <a:spcPts val="1200"/>
              </a:spcBef>
              <a:buNone/>
            </a:pP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  أما التجزئة الاستراتيجية فهي </a:t>
            </a:r>
            <a:r>
              <a:rPr lang="ar-DZ" sz="1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تهدف إلى </a:t>
            </a:r>
            <a:r>
              <a:rPr lang="ar-DZ" sz="112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تقسيم أنشطة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المؤسسة إلى مجموعات متجانسة من حيث  </a:t>
            </a:r>
            <a:r>
              <a:rPr lang="ar-DZ" sz="11200" b="1" u="sng" dirty="0" smtClean="0">
                <a:latin typeface="Traditional Arabic" pitchFamily="18" charset="-78"/>
                <a:cs typeface="Traditional Arabic" pitchFamily="18" charset="-78"/>
              </a:rPr>
              <a:t>التكنولوجيا المستعملة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  <a:r>
              <a:rPr lang="ar-DZ" sz="11200" b="1" u="sng" dirty="0" smtClean="0">
                <a:latin typeface="Traditional Arabic" pitchFamily="18" charset="-78"/>
                <a:cs typeface="Traditional Arabic" pitchFamily="18" charset="-78"/>
              </a:rPr>
              <a:t>الأسواق المستهدفة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11200" b="1" u="sng" dirty="0" smtClean="0">
                <a:latin typeface="Traditional Arabic" pitchFamily="18" charset="-78"/>
                <a:cs typeface="Traditional Arabic" pitchFamily="18" charset="-78"/>
              </a:rPr>
              <a:t>المنافسين 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(أي أنشطة تخضع لنفس عوامل النجاح).</a:t>
            </a:r>
          </a:p>
          <a:p>
            <a:pPr marL="0" indent="0" algn="r" rtl="1">
              <a:lnSpc>
                <a:spcPct val="170000"/>
              </a:lnSpc>
              <a:spcBef>
                <a:spcPts val="1200"/>
              </a:spcBef>
              <a:buNone/>
            </a:pP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   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فيعرف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التقسيم الاستراتيجي على أنه </a:t>
            </a:r>
            <a:r>
              <a:rPr lang="ar-DZ" sz="11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تقسيم المنظمة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إلى ميادين أنشطة إستراتيجية (وحدات أعمال </a:t>
            </a:r>
            <a:r>
              <a:rPr lang="ar-DZ" sz="11200" b="1" dirty="0" smtClean="0">
                <a:latin typeface="Traditional Arabic" pitchFamily="18" charset="-78"/>
                <a:cs typeface="Traditional Arabic" pitchFamily="18" charset="-78"/>
              </a:rPr>
              <a:t>إستراتيجية).</a:t>
            </a:r>
            <a:endParaRPr lang="ar-DZ" sz="8800" dirty="0" smtClean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928670"/>
            <a:ext cx="8715436" cy="570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>
            <a:off x="285720" y="357166"/>
            <a:ext cx="835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3200" b="1" dirty="0" smtClean="0">
                <a:solidFill>
                  <a:schemeClr val="accent6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الفرق بين التجزئة السوقية والتجزئة الإستراتيجية</a:t>
            </a:r>
            <a:endParaRPr lang="fr-FR" sz="3200" b="1" dirty="0">
              <a:solidFill>
                <a:schemeClr val="accent6">
                  <a:lumMod val="50000"/>
                </a:schemeClr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5720" y="332702"/>
            <a:ext cx="857256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spcBef>
                <a:spcPts val="1200"/>
              </a:spcBef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فالتقسيم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الاستراتيجي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يركز على تحليل كفاءة المنظمة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(أي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تكون في مركز تنافسي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للتقسيم) بالبحث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عن القطاعات أو مجالات النشاط المناسبة والتي يجب أن تخصص لها الموارد المالية والبشرية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والاستثمارات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والهياكل، وهذا بغرض خلق ميزة تنافسية لوحدات نشاطها. </a:t>
            </a:r>
            <a:endParaRPr lang="ar-DZ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150000"/>
              </a:lnSpc>
              <a:spcBef>
                <a:spcPts val="1200"/>
              </a:spcBef>
            </a:pP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عندما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يتم تحديد 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ميادين النشاط، يجب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تحليلها وتقييمها 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بشكل مستمر من أجل معرفة إن كان يجب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تطويرها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الاحتفاظ </a:t>
            </a:r>
            <a:r>
              <a:rPr lang="ar-DZ" sz="2800" b="1" dirty="0" err="1" smtClean="0">
                <a:latin typeface="Traditional Arabic" pitchFamily="18" charset="-78"/>
                <a:cs typeface="Traditional Arabic" pitchFamily="18" charset="-78"/>
              </a:rPr>
              <a:t>بها</a:t>
            </a:r>
            <a:r>
              <a:rPr lang="ar-DZ" sz="2800" dirty="0" smtClean="0">
                <a:latin typeface="Traditional Arabic" pitchFamily="18" charset="-78"/>
                <a:cs typeface="Traditional Arabic" pitchFamily="18" charset="-78"/>
              </a:rPr>
              <a:t> واستغلالها أو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التخلي عنها.</a:t>
            </a:r>
            <a:endParaRPr lang="ar-DZ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150000"/>
              </a:lnSpc>
              <a:spcBef>
                <a:spcPts val="1200"/>
              </a:spcBef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وتقسيم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المنظمة إلى وحدات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إستراتيجية يمكن تسييرها بشكل مستقل تخصيص أو سحب الموارد في كل منها دون التأثير في أنشطة أخرى، وتحديد لكل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منها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إستراتيجيتها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التنافسية هو هدف التقسيم الاستراتيجي الذي يسبق تقسيم السوق،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352928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Le macro-segment </a:t>
            </a:r>
            <a:r>
              <a:rPr lang="fr-FR" dirty="0" smtClean="0"/>
              <a:t>représente </a:t>
            </a:r>
            <a:r>
              <a:rPr lang="fr-FR" b="1" dirty="0" smtClean="0"/>
              <a:t>des gammes </a:t>
            </a:r>
            <a:r>
              <a:rPr lang="fr-FR" dirty="0" smtClean="0"/>
              <a:t>de produits dans la </a:t>
            </a:r>
            <a:r>
              <a:rPr lang="fr-FR" b="1" dirty="0" smtClean="0"/>
              <a:t>même fonction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Ex:</a:t>
            </a:r>
          </a:p>
          <a:p>
            <a:pPr>
              <a:buNone/>
            </a:pPr>
            <a:r>
              <a:rPr lang="fr-FR" dirty="0" smtClean="0"/>
              <a:t> -cuisson des aliments(</a:t>
            </a:r>
            <a:r>
              <a:rPr lang="fr-FR" dirty="0" err="1" smtClean="0"/>
              <a:t>rotissoires</a:t>
            </a:r>
            <a:r>
              <a:rPr lang="fr-FR" dirty="0" smtClean="0"/>
              <a:t>/ micro-ondes/ </a:t>
            </a:r>
          </a:p>
          <a:p>
            <a:pPr>
              <a:buNone/>
            </a:pPr>
            <a:r>
              <a:rPr lang="fr-FR" dirty="0" smtClean="0"/>
              <a:t>mini-fours/friteuses,…</a:t>
            </a:r>
          </a:p>
          <a:p>
            <a:pPr>
              <a:buNone/>
            </a:pPr>
            <a:r>
              <a:rPr lang="fr-FR" dirty="0" smtClean="0"/>
              <a:t> - transformation des aliments(robots/batteurs/</a:t>
            </a:r>
          </a:p>
          <a:p>
            <a:pPr>
              <a:buNone/>
            </a:pPr>
            <a:r>
              <a:rPr lang="fr-FR" dirty="0" smtClean="0"/>
              <a:t>mixeurs,…</a:t>
            </a:r>
          </a:p>
          <a:p>
            <a:pPr>
              <a:buNone/>
            </a:pPr>
            <a:r>
              <a:rPr lang="fr-FR" dirty="0" smtClean="0"/>
              <a:t>- restauration/besoin de sécurité de la maison 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Le créneau </a:t>
            </a:r>
            <a:r>
              <a:rPr lang="fr-FR" dirty="0" smtClean="0"/>
              <a:t>représente </a:t>
            </a:r>
            <a:r>
              <a:rPr lang="fr-FR" b="1" dirty="0" smtClean="0"/>
              <a:t>une gamme </a:t>
            </a:r>
            <a:r>
              <a:rPr lang="fr-FR" dirty="0" smtClean="0"/>
              <a:t>de produits(fonction dérivée)</a:t>
            </a:r>
          </a:p>
          <a:p>
            <a:pPr>
              <a:buNone/>
            </a:pPr>
            <a:r>
              <a:rPr lang="en-US" dirty="0" smtClean="0"/>
              <a:t>Ex </a:t>
            </a:r>
            <a:r>
              <a:rPr lang="en-US" dirty="0" err="1" smtClean="0"/>
              <a:t>sur</a:t>
            </a:r>
            <a:r>
              <a:rPr lang="en-US" dirty="0" smtClean="0"/>
              <a:t>  l</a:t>
            </a:r>
            <a:r>
              <a:rPr lang="ar-DZ" dirty="0" err="1" smtClean="0"/>
              <a:t>’</a:t>
            </a:r>
            <a:r>
              <a:rPr lang="fr-FR" dirty="0" smtClean="0"/>
              <a:t>offre </a:t>
            </a:r>
            <a:r>
              <a:rPr lang="en-US" dirty="0" smtClean="0"/>
              <a:t>des </a:t>
            </a:r>
            <a:r>
              <a:rPr lang="en-US" dirty="0" err="1" smtClean="0"/>
              <a:t>portails</a:t>
            </a:r>
            <a:r>
              <a:rPr lang="en-US" dirty="0" smtClean="0"/>
              <a:t> en </a:t>
            </a:r>
            <a:r>
              <a:rPr lang="en-US" dirty="0" err="1" smtClean="0"/>
              <a:t>fer</a:t>
            </a:r>
            <a:r>
              <a:rPr lang="en-US" dirty="0" smtClean="0"/>
              <a:t> et/</a:t>
            </a:r>
            <a:r>
              <a:rPr lang="en-US" dirty="0" err="1" smtClean="0"/>
              <a:t>ou</a:t>
            </a:r>
            <a:r>
              <a:rPr lang="en-US" dirty="0" smtClean="0"/>
              <a:t> de grillages/sys </a:t>
            </a:r>
            <a:r>
              <a:rPr lang="en-US" dirty="0" err="1" smtClean="0"/>
              <a:t>alarmes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Ex sur la restauration: repas de petit déjeuner(la gamme offerte)/repas de déjeuner/ gouter/ diner.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340</Words>
  <Application>Microsoft Office PowerPoint</Application>
  <PresentationFormat>Affichage à l'écran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Company>Aït Smaïl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IDIR Abdelhakim</dc:creator>
  <cp:lastModifiedBy>Aris-Tasnim</cp:lastModifiedBy>
  <cp:revision>95</cp:revision>
  <dcterms:created xsi:type="dcterms:W3CDTF">2013-11-27T23:05:41Z</dcterms:created>
  <dcterms:modified xsi:type="dcterms:W3CDTF">2022-03-22T05:03:15Z</dcterms:modified>
</cp:coreProperties>
</file>