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58" r:id="rId3"/>
    <p:sldId id="259" r:id="rId4"/>
    <p:sldId id="276" r:id="rId5"/>
    <p:sldId id="275" r:id="rId6"/>
    <p:sldId id="260" r:id="rId7"/>
    <p:sldId id="261" r:id="rId8"/>
    <p:sldId id="274" r:id="rId9"/>
    <p:sldId id="262" r:id="rId10"/>
    <p:sldId id="263" r:id="rId11"/>
    <p:sldId id="264" r:id="rId12"/>
    <p:sldId id="265" r:id="rId13"/>
    <p:sldId id="266" r:id="rId14"/>
    <p:sldId id="267" r:id="rId15"/>
    <p:sldId id="268" r:id="rId16"/>
    <p:sldId id="269" r:id="rId17"/>
    <p:sldId id="271" r:id="rId18"/>
    <p:sldId id="273" r:id="rId19"/>
    <p:sldId id="278" r:id="rId20"/>
    <p:sldId id="272" r:id="rId21"/>
    <p:sldId id="277"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0769" autoAdjust="0"/>
  </p:normalViewPr>
  <p:slideViewPr>
    <p:cSldViewPr>
      <p:cViewPr>
        <p:scale>
          <a:sx n="80" d="100"/>
          <a:sy n="80" d="100"/>
        </p:scale>
        <p:origin x="-37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2323BC-FDF1-48A9-AE4D-06DF487312AE}" type="datetimeFigureOut">
              <a:rPr lang="fr-FR" smtClean="0"/>
              <a:pPr/>
              <a:t>31/10/2021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8F1C80-7543-4745-BAB9-102774EBC5C1}" type="slidenum">
              <a:rPr lang="fr-FR" smtClean="0"/>
              <a:pPr/>
              <a:t>‹N°›</a:t>
            </a:fld>
            <a:endParaRPr lang="fr-FR"/>
          </a:p>
        </p:txBody>
      </p:sp>
    </p:spTree>
    <p:extLst>
      <p:ext uri="{BB962C8B-B14F-4D97-AF65-F5344CB8AC3E}">
        <p14:creationId xmlns:p14="http://schemas.microsoft.com/office/powerpoint/2010/main" val="141583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C8F1C80-7543-4745-BAB9-102774EBC5C1}" type="slidenum">
              <a:rPr lang="fr-FR" smtClean="0"/>
              <a:pPr/>
              <a:t>12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C8F1C80-7543-4745-BAB9-102774EBC5C1}" type="slidenum">
              <a:rPr lang="fr-FR" smtClean="0"/>
              <a:pPr/>
              <a:t>16</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C8F1C80-7543-4745-BAB9-102774EBC5C1}" type="slidenum">
              <a:rPr lang="fr-FR" smtClean="0"/>
              <a:pPr/>
              <a:t>17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C5EC44E-CF79-4900-AEE6-87A7ADD8D721}" type="datetimeFigureOut">
              <a:rPr lang="fr-FR" smtClean="0"/>
              <a:pPr/>
              <a:t>31/10/2021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B3F806-DD89-478C-9B1A-EEE3C577CF0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C5EC44E-CF79-4900-AEE6-87A7ADD8D721}" type="datetimeFigureOut">
              <a:rPr lang="fr-FR" smtClean="0"/>
              <a:pPr/>
              <a:t>31/10/2021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B3F806-DD89-478C-9B1A-EEE3C577CF0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C5EC44E-CF79-4900-AEE6-87A7ADD8D721}" type="datetimeFigureOut">
              <a:rPr lang="fr-FR" smtClean="0"/>
              <a:pPr/>
              <a:t>31/10/2021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B3F806-DD89-478C-9B1A-EEE3C577CF0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C5EC44E-CF79-4900-AEE6-87A7ADD8D721}" type="datetimeFigureOut">
              <a:rPr lang="fr-FR" smtClean="0"/>
              <a:pPr/>
              <a:t>31/10/2021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B3F806-DD89-478C-9B1A-EEE3C577CF0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C5EC44E-CF79-4900-AEE6-87A7ADD8D721}" type="datetimeFigureOut">
              <a:rPr lang="fr-FR" smtClean="0"/>
              <a:pPr/>
              <a:t>31/10/2021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B3F806-DD89-478C-9B1A-EEE3C577CF0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C5EC44E-CF79-4900-AEE6-87A7ADD8D721}" type="datetimeFigureOut">
              <a:rPr lang="fr-FR" smtClean="0"/>
              <a:pPr/>
              <a:t>31/10/2021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B3F806-DD89-478C-9B1A-EEE3C577CF0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C5EC44E-CF79-4900-AEE6-87A7ADD8D721}" type="datetimeFigureOut">
              <a:rPr lang="fr-FR" smtClean="0"/>
              <a:pPr/>
              <a:t>31/10/2021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B3F806-DD89-478C-9B1A-EEE3C577CF0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C5EC44E-CF79-4900-AEE6-87A7ADD8D721}" type="datetimeFigureOut">
              <a:rPr lang="fr-FR" smtClean="0"/>
              <a:pPr/>
              <a:t>31/10/2021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B3F806-DD89-478C-9B1A-EEE3C577CF0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C5EC44E-CF79-4900-AEE6-87A7ADD8D721}" type="datetimeFigureOut">
              <a:rPr lang="fr-FR" smtClean="0"/>
              <a:pPr/>
              <a:t>31/10/2021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B3F806-DD89-478C-9B1A-EEE3C577CF0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C5EC44E-CF79-4900-AEE6-87A7ADD8D721}" type="datetimeFigureOut">
              <a:rPr lang="fr-FR" smtClean="0"/>
              <a:pPr/>
              <a:t>31/10/2021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B3F806-DD89-478C-9B1A-EEE3C577CF0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C5EC44E-CF79-4900-AEE6-87A7ADD8D721}" type="datetimeFigureOut">
              <a:rPr lang="fr-FR" smtClean="0"/>
              <a:pPr/>
              <a:t>31/10/2021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B3F806-DD89-478C-9B1A-EEE3C577CF0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5EC44E-CF79-4900-AEE6-87A7ADD8D721}" type="datetimeFigureOut">
              <a:rPr lang="fr-FR" smtClean="0"/>
              <a:pPr/>
              <a:t>31/10/2021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B3F806-DD89-478C-9B1A-EEE3C577CF0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689"/>
            <a:ext cx="8229600" cy="1143000"/>
          </a:xfrm>
        </p:spPr>
        <p:txBody>
          <a:bodyPr/>
          <a:lstStyle/>
          <a:p>
            <a:r>
              <a:rPr lang="ar-DZ" b="1" dirty="0" smtClean="0">
                <a:solidFill>
                  <a:srgbClr val="FF0000"/>
                </a:solidFill>
              </a:rPr>
              <a:t>أسس التسويق الاستراتيجي</a:t>
            </a:r>
            <a:endParaRPr lang="fr-FR" b="1" dirty="0">
              <a:solidFill>
                <a:srgbClr val="FF0000"/>
              </a:solidFill>
            </a:endParaRPr>
          </a:p>
        </p:txBody>
      </p:sp>
      <p:sp>
        <p:nvSpPr>
          <p:cNvPr id="3" name="Espace réservé du contenu 2"/>
          <p:cNvSpPr>
            <a:spLocks noGrp="1"/>
          </p:cNvSpPr>
          <p:nvPr>
            <p:ph idx="1"/>
          </p:nvPr>
        </p:nvSpPr>
        <p:spPr>
          <a:xfrm>
            <a:off x="0" y="1124744"/>
            <a:ext cx="9144000" cy="5733256"/>
          </a:xfrm>
        </p:spPr>
        <p:txBody>
          <a:bodyPr>
            <a:normAutofit fontScale="92500" lnSpcReduction="20000"/>
          </a:bodyPr>
          <a:lstStyle/>
          <a:p>
            <a:pPr algn="r">
              <a:lnSpc>
                <a:spcPct val="150000"/>
              </a:lnSpc>
              <a:buNone/>
            </a:pPr>
            <a:r>
              <a:rPr lang="ar-DZ" dirty="0" smtClean="0"/>
              <a:t>1</a:t>
            </a:r>
            <a:r>
              <a:rPr lang="ar-DZ" dirty="0" smtClean="0">
                <a:solidFill>
                  <a:srgbClr val="0070C0"/>
                </a:solidFill>
              </a:rPr>
              <a:t>- تحديد الرؤيا والمهمة والأهداف</a:t>
            </a:r>
          </a:p>
          <a:p>
            <a:pPr algn="r">
              <a:lnSpc>
                <a:spcPct val="150000"/>
              </a:lnSpc>
              <a:buNone/>
            </a:pPr>
            <a:r>
              <a:rPr lang="ar-DZ" dirty="0" smtClean="0"/>
              <a:t>     يمكن التعبير عن النوايا الاستراتيجية (مرتكزات الاستراتيجية) بمختلف المفاهيم: القيم، الرؤية، المهمة أو الرسالة والأهداف ، حيث أن التصريحات التي تقدمها المنظمة تؤكد على الخصوص </a:t>
            </a:r>
            <a:r>
              <a:rPr lang="ar-DZ" dirty="0" smtClean="0">
                <a:solidFill>
                  <a:srgbClr val="00B0F0"/>
                </a:solidFill>
              </a:rPr>
              <a:t>القيم الأساسية التي تتبناها كمبادئ</a:t>
            </a:r>
            <a:r>
              <a:rPr lang="ar-DZ" dirty="0" smtClean="0"/>
              <a:t> ترتكز عليها.</a:t>
            </a:r>
          </a:p>
          <a:p>
            <a:pPr algn="r">
              <a:lnSpc>
                <a:spcPct val="150000"/>
              </a:lnSpc>
              <a:buNone/>
            </a:pPr>
            <a:r>
              <a:rPr lang="ar-DZ" dirty="0" smtClean="0"/>
              <a:t>مثلا: منظمات خدمات طب الاستعجالات أو الحماية المدنية ملتزمة كأولوية بإنقاذ حياة الأشخاص، وهو ما يمنعهم من حركات الاضراب المحتمل في حالة الضرورة (لأن ذلك يتعارض مع القيمة الانسانية التي يرتكز عليها هذا النشاط (سبب وجودها). </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4016" y="188640"/>
            <a:ext cx="8892480" cy="6525344"/>
          </a:xfrm>
        </p:spPr>
        <p:txBody>
          <a:bodyPr>
            <a:normAutofit fontScale="92500"/>
          </a:bodyPr>
          <a:lstStyle/>
          <a:p>
            <a:pPr algn="r" rtl="1">
              <a:lnSpc>
                <a:spcPct val="150000"/>
              </a:lnSpc>
              <a:buNone/>
            </a:pPr>
            <a:r>
              <a:rPr lang="ar-DZ" dirty="0" smtClean="0"/>
              <a:t>2- </a:t>
            </a:r>
            <a:r>
              <a:rPr lang="ar-DZ" sz="3000" dirty="0" smtClean="0"/>
              <a:t>من الأفضل </a:t>
            </a:r>
            <a:r>
              <a:rPr lang="ar-DZ" sz="3000" dirty="0"/>
              <a:t>أن </a:t>
            </a:r>
            <a:r>
              <a:rPr lang="ar-DZ" sz="3000" dirty="0" smtClean="0"/>
              <a:t>تميل بيانات المنظمة إلى أن تتكوّن من أربع جمل طويلة نوعا ما؛</a:t>
            </a:r>
          </a:p>
          <a:p>
            <a:pPr algn="r" rtl="1">
              <a:lnSpc>
                <a:spcPct val="150000"/>
              </a:lnSpc>
              <a:buNone/>
            </a:pPr>
            <a:r>
              <a:rPr lang="ar-DZ" sz="3000" dirty="0" smtClean="0"/>
              <a:t>3- أن لا يكون مبالغا فيه بشكل أكبر ممّا عليه الواقع عند تنفيذ الأنشطة؛</a:t>
            </a:r>
          </a:p>
          <a:p>
            <a:pPr algn="r" rtl="1">
              <a:lnSpc>
                <a:spcPct val="150000"/>
              </a:lnSpc>
              <a:buNone/>
            </a:pPr>
            <a:r>
              <a:rPr lang="ar-DZ" sz="3000" dirty="0" smtClean="0"/>
              <a:t>4- التأكّد من أن بيان المنظمة المكتوب يعود لها وليس لمنظمة  </a:t>
            </a:r>
            <a:r>
              <a:rPr lang="ar-DZ" sz="3000" dirty="0" smtClean="0"/>
              <a:t>أخرى </a:t>
            </a:r>
            <a:r>
              <a:rPr lang="ar-DZ" sz="3000" dirty="0" smtClean="0"/>
              <a:t>؛</a:t>
            </a:r>
          </a:p>
          <a:p>
            <a:pPr algn="r" rtl="1">
              <a:lnSpc>
                <a:spcPct val="150000"/>
              </a:lnSpc>
              <a:buNone/>
            </a:pPr>
            <a:r>
              <a:rPr lang="ar-DZ" sz="3000" dirty="0" smtClean="0"/>
              <a:t>5- فحص بيانات المهمة للمنظمات المنافسة ومحاولة الابتعاد عن نصوصها؛</a:t>
            </a:r>
          </a:p>
          <a:p>
            <a:pPr algn="r" rtl="1">
              <a:lnSpc>
                <a:spcPct val="150000"/>
              </a:lnSpc>
              <a:buNone/>
            </a:pPr>
            <a:r>
              <a:rPr lang="ar-DZ" sz="3000" dirty="0" smtClean="0"/>
              <a:t>6-  التأكد من أن بيان المهمة يؤمن بها ذوي العلاقة بالمنظمة (لا يتعارض معها)؛</a:t>
            </a:r>
          </a:p>
          <a:p>
            <a:pPr algn="r" rtl="1">
              <a:lnSpc>
                <a:spcPct val="150000"/>
              </a:lnSpc>
              <a:buNone/>
            </a:pPr>
            <a:r>
              <a:rPr lang="ar-DZ" sz="3000" dirty="0" smtClean="0"/>
              <a:t>7- استعمال لغة واضحة ومحدّدة، يفهمها العاملين بالشكل الذي يجعلهم </a:t>
            </a:r>
            <a:r>
              <a:rPr lang="ar-DZ" sz="3000" dirty="0" smtClean="0"/>
              <a:t>فعّالين </a:t>
            </a:r>
            <a:r>
              <a:rPr lang="ar-DZ" sz="3000" dirty="0" smtClean="0"/>
              <a:t>في تنفيذها.  </a:t>
            </a:r>
            <a:endParaRPr lang="fr-FR" sz="3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44016"/>
            <a:ext cx="8892480" cy="6597352"/>
          </a:xfrm>
        </p:spPr>
        <p:txBody>
          <a:bodyPr>
            <a:normAutofit fontScale="92500" lnSpcReduction="20000"/>
          </a:bodyPr>
          <a:lstStyle/>
          <a:p>
            <a:pPr algn="r" rtl="1">
              <a:lnSpc>
                <a:spcPct val="150000"/>
              </a:lnSpc>
              <a:buNone/>
            </a:pPr>
            <a:r>
              <a:rPr lang="ar-DZ" sz="2800" dirty="0" smtClean="0">
                <a:solidFill>
                  <a:srgbClr val="C00000"/>
                </a:solidFill>
              </a:rPr>
              <a:t>نموذج صياغة </a:t>
            </a:r>
            <a:r>
              <a:rPr lang="ar-DZ" sz="2800" dirty="0" err="1" smtClean="0">
                <a:solidFill>
                  <a:srgbClr val="C00000"/>
                </a:solidFill>
              </a:rPr>
              <a:t>الرسالة:</a:t>
            </a:r>
            <a:endParaRPr lang="ar-DZ" sz="2800" dirty="0" smtClean="0">
              <a:solidFill>
                <a:srgbClr val="C00000"/>
              </a:solidFill>
            </a:endParaRPr>
          </a:p>
          <a:p>
            <a:pPr algn="r" rtl="1">
              <a:lnSpc>
                <a:spcPct val="150000"/>
              </a:lnSpc>
              <a:buNone/>
            </a:pPr>
            <a:r>
              <a:rPr lang="ar-DZ" sz="2800" dirty="0" smtClean="0"/>
              <a:t>1- </a:t>
            </a:r>
            <a:r>
              <a:rPr lang="ar-DZ" sz="2800" dirty="0" smtClean="0">
                <a:solidFill>
                  <a:srgbClr val="0070C0"/>
                </a:solidFill>
              </a:rPr>
              <a:t>من نحن (الهوية)؟   </a:t>
            </a:r>
            <a:r>
              <a:rPr lang="ar-DZ" sz="2800" dirty="0" smtClean="0"/>
              <a:t>جامعة </a:t>
            </a:r>
            <a:r>
              <a:rPr lang="fr-FR" sz="2800" dirty="0" smtClean="0"/>
              <a:t>X</a:t>
            </a:r>
            <a:r>
              <a:rPr lang="ar-DZ" sz="2800" dirty="0" smtClean="0"/>
              <a:t> الخاصة؛ </a:t>
            </a:r>
          </a:p>
          <a:p>
            <a:pPr algn="r" rtl="1">
              <a:lnSpc>
                <a:spcPct val="150000"/>
              </a:lnSpc>
              <a:buNone/>
            </a:pPr>
            <a:r>
              <a:rPr lang="ar-DZ" sz="2800" dirty="0" smtClean="0"/>
              <a:t>2- </a:t>
            </a:r>
            <a:r>
              <a:rPr lang="ar-DZ" sz="2800" dirty="0" smtClean="0">
                <a:solidFill>
                  <a:srgbClr val="0070C0"/>
                </a:solidFill>
              </a:rPr>
              <a:t>ماذا نفعل ولمن؟ </a:t>
            </a:r>
            <a:r>
              <a:rPr lang="ar-DZ" sz="2800" dirty="0" smtClean="0"/>
              <a:t>ما هي القضايا التعليمية والتربوية والاجتماعية التي ترغب العمل فيها</a:t>
            </a:r>
          </a:p>
          <a:p>
            <a:pPr algn="r" rtl="1">
              <a:lnSpc>
                <a:spcPct val="150000"/>
              </a:lnSpc>
              <a:buNone/>
            </a:pPr>
            <a:r>
              <a:rPr lang="ar-DZ" sz="2800" dirty="0" smtClean="0"/>
              <a:t>-  إن الهدف الأساسي للجامعة رفد المجتمع بأفواج من الطلبة الخريجين المسلحين بالعلم والمعرفة النظرية والتطبيقية في التخصصات المختلفة التي تدعمها الجامعة؛ كذلك تعمل على تطوير الاطارات التعليمية بأحدث ما وصل إليه التقدم العلمي؛ اضافة إلى التواصل مع المجتمع لخدمة قضاياه المختلفة</a:t>
            </a:r>
          </a:p>
          <a:p>
            <a:pPr algn="r" rtl="1">
              <a:lnSpc>
                <a:spcPct val="150000"/>
              </a:lnSpc>
              <a:buNone/>
            </a:pPr>
            <a:r>
              <a:rPr lang="ar-DZ" sz="2800" dirty="0" smtClean="0"/>
              <a:t>:3- </a:t>
            </a:r>
            <a:r>
              <a:rPr lang="ar-DZ" sz="2800" dirty="0" smtClean="0">
                <a:solidFill>
                  <a:srgbClr val="0070C0"/>
                </a:solidFill>
              </a:rPr>
              <a:t>لماذا نفعل هذا؟ </a:t>
            </a:r>
            <a:r>
              <a:rPr lang="ar-DZ" sz="2800" dirty="0" smtClean="0"/>
              <a:t>(سبب الوجود): فلسفة وقيم الجامعة تؤكد على اعتبار الطلبة أحد أسس أي مجتمع ضمن ما يقدمه من مساهمات في التنمية الاقتصادية والاجتماعية بعد تخرجهم، لذلك علينا مساعدتهم لينظموا  لهذا الدور المهم في المجتمع وكيف يمكن خدمته في المستقبل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6632"/>
            <a:ext cx="8892480" cy="6597352"/>
          </a:xfrm>
        </p:spPr>
        <p:txBody>
          <a:bodyPr>
            <a:normAutofit fontScale="77500" lnSpcReduction="20000"/>
          </a:bodyPr>
          <a:lstStyle/>
          <a:p>
            <a:pPr marL="0" indent="0" algn="just" rtl="1">
              <a:buNone/>
            </a:pPr>
            <a:r>
              <a:rPr lang="ar-DZ" b="1" dirty="0" smtClean="0">
                <a:solidFill>
                  <a:srgbClr val="FF0000"/>
                </a:solidFill>
              </a:rPr>
              <a:t>1-3- تحديد الأهداف: </a:t>
            </a:r>
          </a:p>
          <a:p>
            <a:pPr marL="0" indent="0" algn="just" rtl="1">
              <a:lnSpc>
                <a:spcPct val="160000"/>
              </a:lnSpc>
              <a:buNone/>
            </a:pPr>
            <a:r>
              <a:rPr lang="ar-DZ" dirty="0" smtClean="0"/>
              <a:t>    </a:t>
            </a:r>
            <a:r>
              <a:rPr lang="ar-DZ" sz="2800" dirty="0" smtClean="0"/>
              <a:t> يعتبر </a:t>
            </a:r>
            <a:r>
              <a:rPr lang="ar-DZ" sz="2800" b="1" dirty="0" smtClean="0">
                <a:solidFill>
                  <a:srgbClr val="00B050"/>
                </a:solidFill>
              </a:rPr>
              <a:t>الأساس أو القاعدة لأي تخطيط</a:t>
            </a:r>
            <a:r>
              <a:rPr lang="ar-DZ" sz="2800" dirty="0" smtClean="0"/>
              <a:t>، ورسالة المنظمة تحتاج أن تتحول إلى أهداف تفصيلية لكل مستوى إداري، حيث يجب أن يكون </a:t>
            </a:r>
            <a:r>
              <a:rPr lang="ar-DZ" sz="2800" b="1" dirty="0" smtClean="0"/>
              <a:t>لكل مدير في مستوى معين أهداف يكون مسؤولا عن تحقيقها،</a:t>
            </a:r>
            <a:r>
              <a:rPr lang="ar-DZ" sz="2800" dirty="0" smtClean="0"/>
              <a:t> فهي تعتبر </a:t>
            </a:r>
            <a:r>
              <a:rPr lang="ar-DZ" sz="2800" b="1" dirty="0" smtClean="0">
                <a:solidFill>
                  <a:srgbClr val="00B050"/>
                </a:solidFill>
              </a:rPr>
              <a:t>معايير </a:t>
            </a:r>
            <a:r>
              <a:rPr lang="ar-DZ" sz="2800" b="1" dirty="0">
                <a:solidFill>
                  <a:srgbClr val="00B050"/>
                </a:solidFill>
              </a:rPr>
              <a:t>ل</a:t>
            </a:r>
            <a:r>
              <a:rPr lang="ar-DZ" sz="2800" b="1" dirty="0" smtClean="0">
                <a:solidFill>
                  <a:srgbClr val="00B050"/>
                </a:solidFill>
              </a:rPr>
              <a:t>قياس الأداء.</a:t>
            </a:r>
          </a:p>
          <a:p>
            <a:pPr marL="0" indent="0" algn="just" rtl="1">
              <a:lnSpc>
                <a:spcPct val="160000"/>
              </a:lnSpc>
              <a:buNone/>
            </a:pPr>
            <a:r>
              <a:rPr lang="ar-DZ" sz="2800" dirty="0" smtClean="0"/>
              <a:t>- تتمثل الأهداف في تأكيد النتائج التي يجب بلوغها في المستقبل سواء على مستوى المنظمة ككل أو ميادين النشاط الإستراتيجية</a:t>
            </a:r>
          </a:p>
          <a:p>
            <a:pPr marL="0" indent="0" algn="ctr" rtl="1">
              <a:lnSpc>
                <a:spcPct val="160000"/>
              </a:lnSpc>
              <a:buNone/>
            </a:pPr>
            <a:r>
              <a:rPr lang="en-US" sz="2800" b="1" dirty="0" smtClean="0"/>
              <a:t>The Goal of Google: Provide the Best Search Results</a:t>
            </a:r>
          </a:p>
          <a:p>
            <a:pPr marL="0" indent="0" algn="just" rtl="1">
              <a:lnSpc>
                <a:spcPct val="160000"/>
              </a:lnSpc>
              <a:buNone/>
            </a:pPr>
            <a:r>
              <a:rPr lang="ar-DZ" sz="2800" b="1" dirty="0" smtClean="0">
                <a:solidFill>
                  <a:srgbClr val="FF0000"/>
                </a:solidFill>
              </a:rPr>
              <a:t>أنواع الأهداف: </a:t>
            </a:r>
            <a:r>
              <a:rPr lang="ar-DZ" sz="2800" dirty="0" smtClean="0"/>
              <a:t>تكون مرتبطة بشكل وثيق بمهمة ورؤيا المنظمة وهي حسب </a:t>
            </a:r>
            <a:r>
              <a:rPr lang="fr-FR" sz="2800" b="1" dirty="0" err="1" smtClean="0"/>
              <a:t>Marler</a:t>
            </a:r>
            <a:r>
              <a:rPr lang="ar-DZ" sz="2800" b="1" dirty="0" smtClean="0"/>
              <a:t>:</a:t>
            </a:r>
            <a:endParaRPr lang="fr-FR" sz="2800" dirty="0"/>
          </a:p>
          <a:p>
            <a:pPr marL="0" indent="0" algn="just" rtl="1">
              <a:lnSpc>
                <a:spcPct val="160000"/>
              </a:lnSpc>
              <a:buNone/>
            </a:pPr>
            <a:r>
              <a:rPr lang="ar-DZ" sz="2800" dirty="0" smtClean="0"/>
              <a:t>- </a:t>
            </a:r>
            <a:r>
              <a:rPr lang="ar-DZ" sz="2800" b="1" dirty="0" smtClean="0">
                <a:solidFill>
                  <a:srgbClr val="00B0F0"/>
                </a:solidFill>
              </a:rPr>
              <a:t>الأهداف الاستراتيجية: </a:t>
            </a:r>
            <a:r>
              <a:rPr lang="ar-DZ" sz="2800" dirty="0" smtClean="0"/>
              <a:t>تدعم المهمة مباشرة، ويمكن أن تكون:</a:t>
            </a:r>
          </a:p>
          <a:p>
            <a:pPr marL="0" indent="0" algn="just" rtl="1">
              <a:lnSpc>
                <a:spcPct val="160000"/>
              </a:lnSpc>
              <a:buNone/>
            </a:pPr>
            <a:r>
              <a:rPr lang="ar-DZ" sz="2800" b="1" dirty="0" smtClean="0"/>
              <a:t>   </a:t>
            </a:r>
            <a:r>
              <a:rPr lang="ar-DZ" sz="2800" b="1" u="sng" dirty="0" smtClean="0"/>
              <a:t>عامة</a:t>
            </a:r>
            <a:r>
              <a:rPr lang="ar-DZ" sz="2800" dirty="0" smtClean="0"/>
              <a:t> (تتعلق بكامل المنظمة وتحدّد </a:t>
            </a:r>
            <a:r>
              <a:rPr lang="ar-DZ" sz="2800" dirty="0"/>
              <a:t>في قمة </a:t>
            </a:r>
            <a:r>
              <a:rPr lang="ar-DZ" sz="2800" dirty="0" smtClean="0"/>
              <a:t>المنظمة مثل وضع المنظمة في السوق؛ الربحية؛ نشاط الابداع؛ تخصيص </a:t>
            </a:r>
            <a:r>
              <a:rPr lang="ar-DZ" sz="2800" dirty="0"/>
              <a:t>ميزانية لزيادة </a:t>
            </a:r>
            <a:r>
              <a:rPr lang="ar-DZ" sz="2800" dirty="0" smtClean="0"/>
              <a:t>الإنتاج؛ </a:t>
            </a:r>
            <a:r>
              <a:rPr lang="ar-DZ" sz="2800" dirty="0"/>
              <a:t>التدريب </a:t>
            </a:r>
            <a:r>
              <a:rPr lang="ar-DZ" sz="2800" dirty="0" smtClean="0"/>
              <a:t>والتحفيز/المسؤولية الاجتماعية).</a:t>
            </a:r>
          </a:p>
          <a:p>
            <a:pPr marL="0" indent="0" algn="just" rtl="1">
              <a:lnSpc>
                <a:spcPct val="160000"/>
              </a:lnSpc>
              <a:buNone/>
            </a:pPr>
            <a:r>
              <a:rPr lang="ar-DZ" sz="2800" dirty="0" smtClean="0"/>
              <a:t>أو</a:t>
            </a:r>
            <a:r>
              <a:rPr lang="ar-DZ" sz="2800" b="1" dirty="0" smtClean="0"/>
              <a:t> </a:t>
            </a:r>
            <a:r>
              <a:rPr lang="ar-DZ" sz="2800" b="1" u="sng" dirty="0" smtClean="0"/>
              <a:t>خاصّة </a:t>
            </a:r>
            <a:r>
              <a:rPr lang="ar-DZ" sz="2800" dirty="0" smtClean="0"/>
              <a:t>تتعلق بميدان نشاط أو وظيفة محدّدة (الأهداف التسويقية</a:t>
            </a:r>
            <a:r>
              <a:rPr lang="ar-DZ" sz="2800" dirty="0"/>
              <a:t> </a:t>
            </a:r>
            <a:r>
              <a:rPr lang="ar-DZ" sz="2800" dirty="0" smtClean="0"/>
              <a:t>مثل الحصة السوقية التي ينبغي تحقيقها؛ اعادة </a:t>
            </a:r>
            <a:r>
              <a:rPr lang="ar-DZ" sz="2800" dirty="0" err="1" smtClean="0"/>
              <a:t>التموقع</a:t>
            </a:r>
            <a:r>
              <a:rPr lang="ar-DZ" sz="2800" dirty="0" smtClean="0"/>
              <a:t> أو الاستثمار في صورة الماركة).</a:t>
            </a:r>
            <a:endParaRPr lang="fr-FR" sz="2800"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6632"/>
            <a:ext cx="8928992" cy="6624736"/>
          </a:xfrm>
        </p:spPr>
        <p:txBody>
          <a:bodyPr>
            <a:normAutofit fontScale="47500" lnSpcReduction="20000"/>
          </a:bodyPr>
          <a:lstStyle/>
          <a:p>
            <a:pPr algn="r">
              <a:lnSpc>
                <a:spcPct val="170000"/>
              </a:lnSpc>
              <a:buNone/>
            </a:pPr>
            <a:r>
              <a:rPr lang="ar-DZ" sz="4200" b="1" dirty="0" smtClean="0">
                <a:solidFill>
                  <a:srgbClr val="00B0F0"/>
                </a:solidFill>
              </a:rPr>
              <a:t>- </a:t>
            </a:r>
            <a:r>
              <a:rPr lang="ar-DZ" sz="5100" b="1" dirty="0" smtClean="0">
                <a:solidFill>
                  <a:srgbClr val="00B0F0"/>
                </a:solidFill>
              </a:rPr>
              <a:t>الأهداف التكتيكية: </a:t>
            </a:r>
            <a:r>
              <a:rPr lang="ar-DZ" sz="5100" dirty="0" smtClean="0"/>
              <a:t>تأتي بعد الأهداف الاستراتيجية وترتبط بها مباشرة، تشير إلى مستويات الانجاز في مختلف الأقسام والتنظيمات في المنظمة؛</a:t>
            </a:r>
          </a:p>
          <a:p>
            <a:pPr algn="r">
              <a:lnSpc>
                <a:spcPct val="170000"/>
              </a:lnSpc>
              <a:buNone/>
            </a:pPr>
            <a:r>
              <a:rPr lang="ar-DZ" sz="5100" b="1" dirty="0" smtClean="0">
                <a:solidFill>
                  <a:srgbClr val="00B0F0"/>
                </a:solidFill>
              </a:rPr>
              <a:t>- الأهداف التشغيلية:</a:t>
            </a:r>
            <a:r>
              <a:rPr lang="ar-DZ" sz="5100" dirty="0" smtClean="0">
                <a:solidFill>
                  <a:srgbClr val="00B0F0"/>
                </a:solidFill>
              </a:rPr>
              <a:t>  </a:t>
            </a:r>
            <a:r>
              <a:rPr lang="ar-DZ" sz="5100" dirty="0" smtClean="0"/>
              <a:t>تتعلق بالمستوى الأدنى في المنظمة، وتخص مسؤولية المستخدمين. </a:t>
            </a:r>
          </a:p>
          <a:p>
            <a:pPr algn="r">
              <a:lnSpc>
                <a:spcPct val="170000"/>
              </a:lnSpc>
              <a:buNone/>
            </a:pPr>
            <a:r>
              <a:rPr lang="ar-DZ" sz="5100" dirty="0" smtClean="0"/>
              <a:t>نأخذ </a:t>
            </a:r>
            <a:r>
              <a:rPr lang="ar-DZ" sz="5100" b="1" dirty="0" smtClean="0">
                <a:solidFill>
                  <a:schemeClr val="accent2"/>
                </a:solidFill>
              </a:rPr>
              <a:t>بثلاث اعتبارات</a:t>
            </a:r>
            <a:r>
              <a:rPr lang="ar-DZ" sz="5100" b="1" dirty="0" smtClean="0"/>
              <a:t> </a:t>
            </a:r>
            <a:r>
              <a:rPr lang="ar-DZ" sz="5100" dirty="0" smtClean="0"/>
              <a:t>عند تحديد الأهداف وهي:</a:t>
            </a:r>
          </a:p>
          <a:p>
            <a:pPr algn="r">
              <a:lnSpc>
                <a:spcPct val="170000"/>
              </a:lnSpc>
              <a:buNone/>
            </a:pPr>
            <a:r>
              <a:rPr lang="ar-DZ" sz="5100" dirty="0" smtClean="0"/>
              <a:t>- </a:t>
            </a:r>
            <a:r>
              <a:rPr lang="ar-DZ" sz="5100" b="1" dirty="0" smtClean="0">
                <a:solidFill>
                  <a:srgbClr val="00B050"/>
                </a:solidFill>
              </a:rPr>
              <a:t>قياسها</a:t>
            </a:r>
            <a:r>
              <a:rPr lang="ar-DZ" sz="5100" dirty="0" smtClean="0">
                <a:solidFill>
                  <a:srgbClr val="00B050"/>
                </a:solidFill>
              </a:rPr>
              <a:t>: </a:t>
            </a:r>
            <a:r>
              <a:rPr lang="ar-DZ" sz="5100" dirty="0" smtClean="0"/>
              <a:t>بعض المؤلفون يؤكدون أن تحديد الأهداف لا يفيد المؤسسة إلا إذا كانت قابلة للقياس، وهنا تطرح مسألة </a:t>
            </a:r>
            <a:r>
              <a:rPr lang="ar-DZ" sz="5100" b="1" dirty="0" smtClean="0"/>
              <a:t>ملائمة ما يقاس وخطر انتقال حرص المسير</a:t>
            </a:r>
            <a:r>
              <a:rPr lang="ar-DZ" sz="5100" dirty="0" smtClean="0"/>
              <a:t> الذي لا يهتم بإدارة نشاطه بقدر السعي لتعظيم المؤشرات التي تعتمد للقياس.</a:t>
            </a:r>
          </a:p>
          <a:p>
            <a:pPr algn="r">
              <a:lnSpc>
                <a:spcPct val="170000"/>
              </a:lnSpc>
              <a:buNone/>
            </a:pPr>
            <a:r>
              <a:rPr lang="ar-DZ" sz="5100" dirty="0" smtClean="0"/>
              <a:t>- </a:t>
            </a:r>
            <a:r>
              <a:rPr lang="ar-DZ" sz="5100" b="1" dirty="0" smtClean="0">
                <a:solidFill>
                  <a:srgbClr val="00B050"/>
                </a:solidFill>
              </a:rPr>
              <a:t>دقتها: </a:t>
            </a:r>
            <a:r>
              <a:rPr lang="ar-DZ" sz="5100" dirty="0" smtClean="0"/>
              <a:t>إن دقة الأهداف ضروري عندما يكون الجميع حريص على التركيز ببعض النقاط الأساسية </a:t>
            </a:r>
            <a:r>
              <a:rPr lang="ar-DZ" sz="5100" b="1" dirty="0" smtClean="0">
                <a:solidFill>
                  <a:srgbClr val="00B0F0"/>
                </a:solidFill>
              </a:rPr>
              <a:t>كالحرص مثلا على البقاء </a:t>
            </a:r>
            <a:r>
              <a:rPr lang="ar-DZ" sz="5100" dirty="0" smtClean="0"/>
              <a:t>كرهان المؤسسة، حيث لا يوجد أي مجال للتهاون في الرقابة على تحقيق هذه الأهداف</a:t>
            </a:r>
            <a:r>
              <a:rPr lang="ar-DZ" sz="4200" dirty="0" smtClean="0"/>
              <a:t>.</a:t>
            </a:r>
          </a:p>
          <a:p>
            <a:pPr algn="r">
              <a:buNone/>
            </a:pPr>
            <a:r>
              <a:rPr lang="ar-DZ" dirty="0" smtClean="0"/>
              <a:t>    </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6632"/>
            <a:ext cx="8928992" cy="6597352"/>
          </a:xfrm>
        </p:spPr>
        <p:txBody>
          <a:bodyPr>
            <a:normAutofit/>
          </a:bodyPr>
          <a:lstStyle/>
          <a:p>
            <a:pPr algn="r">
              <a:lnSpc>
                <a:spcPct val="160000"/>
              </a:lnSpc>
              <a:buNone/>
            </a:pPr>
            <a:r>
              <a:rPr lang="ar-DZ" sz="2400" dirty="0" smtClean="0"/>
              <a:t>وفي الظروف الأخرى، عندما تبحث المؤسسة عن توحيد وانضمام جميع الفريق المسير يستحسن الرجوع إلى أهداف </a:t>
            </a:r>
            <a:r>
              <a:rPr lang="ar-DZ" sz="2400" b="1" dirty="0" smtClean="0">
                <a:solidFill>
                  <a:srgbClr val="00B0F0"/>
                </a:solidFill>
              </a:rPr>
              <a:t>أكثر نوعية</a:t>
            </a:r>
            <a:r>
              <a:rPr lang="ar-DZ" sz="2400" dirty="0" smtClean="0">
                <a:solidFill>
                  <a:srgbClr val="00B0F0"/>
                </a:solidFill>
              </a:rPr>
              <a:t>.</a:t>
            </a:r>
          </a:p>
          <a:p>
            <a:pPr marL="93663" indent="-93663" algn="r" rtl="1">
              <a:lnSpc>
                <a:spcPct val="160000"/>
              </a:lnSpc>
              <a:buFontTx/>
              <a:buChar char="-"/>
            </a:pPr>
            <a:r>
              <a:rPr lang="ar-DZ" sz="2400" b="1" dirty="0" smtClean="0">
                <a:solidFill>
                  <a:srgbClr val="00B0F0"/>
                </a:solidFill>
              </a:rPr>
              <a:t>الرقابة: </a:t>
            </a:r>
            <a:r>
              <a:rPr lang="ar-DZ" sz="2400" dirty="0" smtClean="0"/>
              <a:t>المشكلة التي نلقاها فيما يخص الأهداف، أن العديد من الأشخاص العاملين فى المنظمة وعلى الخصوص في قاعدة هرم السلطة لا يفهمون جيدا كيف يساهم نشاطهم اليومي في تحقيق الأهداف الطموحة التي تعرضها المديرية.</a:t>
            </a:r>
          </a:p>
          <a:p>
            <a:pPr algn="r" rtl="1">
              <a:lnSpc>
                <a:spcPct val="160000"/>
              </a:lnSpc>
              <a:buNone/>
            </a:pPr>
            <a:r>
              <a:rPr lang="ar-DZ" sz="2400" dirty="0" smtClean="0"/>
              <a:t>ومن أجل حلّ هذه المشكلة تحاول العديد من المنظمات وضع </a:t>
            </a:r>
            <a:r>
              <a:rPr lang="ar-DZ" sz="2400" b="1" dirty="0" smtClean="0">
                <a:solidFill>
                  <a:srgbClr val="00B0F0"/>
                </a:solidFill>
              </a:rPr>
              <a:t>أهداف متسلسلة أو </a:t>
            </a:r>
            <a:r>
              <a:rPr lang="ar-DZ" sz="2400" b="1" dirty="0">
                <a:solidFill>
                  <a:srgbClr val="00B0F0"/>
                </a:solidFill>
              </a:rPr>
              <a:t>متدرجة</a:t>
            </a:r>
            <a:endParaRPr lang="ar-DZ" sz="2400" b="1" dirty="0" smtClean="0">
              <a:solidFill>
                <a:srgbClr val="00B0F0"/>
              </a:solidFill>
            </a:endParaRPr>
          </a:p>
          <a:p>
            <a:pPr algn="r" rtl="1">
              <a:lnSpc>
                <a:spcPct val="160000"/>
              </a:lnSpc>
              <a:buNone/>
            </a:pPr>
            <a:r>
              <a:rPr lang="ar-DZ" sz="2400" dirty="0">
                <a:solidFill>
                  <a:srgbClr val="00B0F0"/>
                </a:solidFill>
              </a:rPr>
              <a:t>«</a:t>
            </a:r>
            <a:r>
              <a:rPr lang="fr-FR" sz="2400" b="1" dirty="0">
                <a:solidFill>
                  <a:srgbClr val="00B0F0"/>
                </a:solidFill>
              </a:rPr>
              <a:t>Une cascade d’objectifs </a:t>
            </a:r>
            <a:r>
              <a:rPr lang="ar-DZ" sz="2400" dirty="0">
                <a:solidFill>
                  <a:srgbClr val="00B0F0"/>
                </a:solidFill>
              </a:rPr>
              <a:t>»</a:t>
            </a:r>
            <a:r>
              <a:rPr lang="ar-DZ" sz="2400" b="1" dirty="0">
                <a:solidFill>
                  <a:srgbClr val="00B0F0"/>
                </a:solidFill>
              </a:rPr>
              <a:t> </a:t>
            </a:r>
            <a:r>
              <a:rPr lang="ar-DZ" sz="2400" dirty="0" smtClean="0"/>
              <a:t>بوضع مؤشرات ملائمة في كل مستوى من المستويات</a:t>
            </a:r>
            <a:endParaRPr lang="ar-DZ" sz="2400" b="1" dirty="0"/>
          </a:p>
          <a:p>
            <a:pPr algn="r" rtl="1">
              <a:lnSpc>
                <a:spcPct val="160000"/>
              </a:lnSpc>
              <a:buNone/>
            </a:pPr>
            <a:r>
              <a:rPr lang="ar-DZ" sz="2400" dirty="0" smtClean="0"/>
              <a:t>التي تحدّد فيها مسؤولية معينة وتصب في تلك الخاصة بالمستوى الموالي.</a:t>
            </a:r>
          </a:p>
          <a:p>
            <a:pPr marL="0" indent="0" algn="r" rtl="1">
              <a:lnSpc>
                <a:spcPct val="160000"/>
              </a:lnSpc>
              <a:buNone/>
            </a:pPr>
            <a:r>
              <a:rPr lang="ar-DZ" sz="2400" dirty="0" smtClean="0"/>
              <a:t>كما يجب </a:t>
            </a:r>
            <a:r>
              <a:rPr lang="ar-DZ" sz="2400" b="1" dirty="0" smtClean="0"/>
              <a:t>الترجيح</a:t>
            </a:r>
            <a:r>
              <a:rPr lang="ar-DZ" sz="2400" dirty="0" smtClean="0"/>
              <a:t> بين </a:t>
            </a:r>
            <a:r>
              <a:rPr lang="ar-DZ" sz="2400" b="1" dirty="0" smtClean="0"/>
              <a:t>دقة الأهداف </a:t>
            </a:r>
            <a:r>
              <a:rPr lang="ar-DZ" sz="2400" dirty="0" smtClean="0"/>
              <a:t>و</a:t>
            </a:r>
            <a:r>
              <a:rPr lang="ar-DZ" sz="2400" b="1" dirty="0" smtClean="0"/>
              <a:t>ضرورة ترك هامش عمل للأفراد </a:t>
            </a:r>
            <a:r>
              <a:rPr lang="ar-DZ" sz="2400" dirty="0" smtClean="0"/>
              <a:t>لأنه تم اثبات أن استعمال أهداف دقيقة جدا وأدوات قياس أكثر دقة يمكن أن يعيق الإبداع</a:t>
            </a:r>
            <a:endParaRPr lang="fr-FR"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88640"/>
            <a:ext cx="8712968" cy="6552728"/>
          </a:xfrm>
        </p:spPr>
        <p:txBody>
          <a:bodyPr>
            <a:noAutofit/>
          </a:bodyPr>
          <a:lstStyle/>
          <a:p>
            <a:pPr marL="93663" indent="-93663" algn="r" rtl="1">
              <a:lnSpc>
                <a:spcPct val="150000"/>
              </a:lnSpc>
              <a:spcBef>
                <a:spcPts val="1200"/>
              </a:spcBef>
              <a:buNone/>
            </a:pPr>
            <a:r>
              <a:rPr lang="ar-DZ" sz="2800" b="1" dirty="0" smtClean="0">
                <a:solidFill>
                  <a:srgbClr val="FF0000"/>
                </a:solidFill>
                <a:latin typeface="Traditional Arabic" panose="02020603050405020304" pitchFamily="18" charset="-78"/>
                <a:cs typeface="Traditional Arabic" panose="02020603050405020304" pitchFamily="18" charset="-78"/>
              </a:rPr>
              <a:t>القواعد </a:t>
            </a:r>
            <a:r>
              <a:rPr lang="ar-DZ" sz="2800" b="1" dirty="0" smtClean="0">
                <a:solidFill>
                  <a:srgbClr val="FF0000"/>
                </a:solidFill>
                <a:latin typeface="Traditional Arabic" panose="02020603050405020304" pitchFamily="18" charset="-78"/>
                <a:cs typeface="Traditional Arabic" panose="02020603050405020304" pitchFamily="18" charset="-78"/>
              </a:rPr>
              <a:t>البسيطة: </a:t>
            </a:r>
            <a:r>
              <a:rPr lang="ar-DZ" sz="2800" dirty="0" smtClean="0">
                <a:latin typeface="Traditional Arabic" panose="02020603050405020304" pitchFamily="18" charset="-78"/>
                <a:cs typeface="Traditional Arabic" panose="02020603050405020304" pitchFamily="18" charset="-78"/>
              </a:rPr>
              <a:t>يجب على المنظمات التي تتمتع بمستوى مرونة وإبداع عال أن يتميز مسيريها باعتماد القواعد البسيطة التي يبني على أساسها خياراته بترك بعض الحرية للعمل.</a:t>
            </a:r>
          </a:p>
          <a:p>
            <a:pPr marL="93663" indent="-93663" algn="r" rtl="1">
              <a:lnSpc>
                <a:spcPct val="150000"/>
              </a:lnSpc>
              <a:buNone/>
            </a:pPr>
            <a:r>
              <a:rPr lang="ar-DZ" sz="2800" dirty="0">
                <a:latin typeface="Traditional Arabic" panose="02020603050405020304" pitchFamily="18" charset="-78"/>
                <a:cs typeface="Traditional Arabic" panose="02020603050405020304" pitchFamily="18" charset="-78"/>
              </a:rPr>
              <a:t> وبدأت أعمال البحث في هذا </a:t>
            </a:r>
            <a:r>
              <a:rPr lang="ar-DZ" sz="2800" dirty="0" smtClean="0">
                <a:latin typeface="Traditional Arabic" panose="02020603050405020304" pitchFamily="18" charset="-78"/>
                <a:cs typeface="Traditional Arabic" panose="02020603050405020304" pitchFamily="18" charset="-78"/>
              </a:rPr>
              <a:t>الخصوص، وقامت </a:t>
            </a:r>
            <a:r>
              <a:rPr lang="ar-DZ" sz="2800" b="1" dirty="0" smtClean="0">
                <a:solidFill>
                  <a:srgbClr val="00B0F0"/>
                </a:solidFill>
                <a:latin typeface="Traditional Arabic" panose="02020603050405020304" pitchFamily="18" charset="-78"/>
                <a:cs typeface="Traditional Arabic" panose="02020603050405020304" pitchFamily="18" charset="-78"/>
              </a:rPr>
              <a:t>”</a:t>
            </a:r>
            <a:r>
              <a:rPr lang="fr-FR" sz="2800" b="1" dirty="0" smtClean="0">
                <a:solidFill>
                  <a:srgbClr val="00B0F0"/>
                </a:solidFill>
                <a:latin typeface="Traditional Arabic" panose="02020603050405020304" pitchFamily="18" charset="-78"/>
                <a:cs typeface="Traditional Arabic" panose="02020603050405020304" pitchFamily="18" charset="-78"/>
              </a:rPr>
              <a:t>Katherine </a:t>
            </a:r>
            <a:r>
              <a:rPr lang="fr-FR" sz="2800" b="1" dirty="0" err="1" smtClean="0">
                <a:solidFill>
                  <a:srgbClr val="00B0F0"/>
                </a:solidFill>
                <a:latin typeface="Traditional Arabic" panose="02020603050405020304" pitchFamily="18" charset="-78"/>
                <a:cs typeface="Traditional Arabic" panose="02020603050405020304" pitchFamily="18" charset="-78"/>
              </a:rPr>
              <a:t>Eisenhardt</a:t>
            </a:r>
            <a:r>
              <a:rPr lang="ar-DZ" sz="2800" b="1" dirty="0" smtClean="0">
                <a:solidFill>
                  <a:srgbClr val="00B0F0"/>
                </a:solidFill>
                <a:latin typeface="Traditional Arabic" panose="02020603050405020304" pitchFamily="18" charset="-78"/>
                <a:cs typeface="Traditional Arabic" panose="02020603050405020304" pitchFamily="18" charset="-78"/>
              </a:rPr>
              <a:t>“</a:t>
            </a:r>
            <a:r>
              <a:rPr lang="ar-DZ" sz="2800" dirty="0" smtClean="0">
                <a:latin typeface="Traditional Arabic" panose="02020603050405020304" pitchFamily="18" charset="-78"/>
                <a:cs typeface="Traditional Arabic" panose="02020603050405020304" pitchFamily="18" charset="-78"/>
              </a:rPr>
              <a:t> بإعداد طبيعة هذه القواعد.</a:t>
            </a:r>
          </a:p>
          <a:p>
            <a:pPr marL="93663" indent="-93663" algn="r" rtl="1">
              <a:lnSpc>
                <a:spcPct val="150000"/>
              </a:lnSpc>
              <a:spcBef>
                <a:spcPts val="1200"/>
              </a:spcBef>
              <a:buNone/>
            </a:pPr>
            <a:r>
              <a:rPr lang="ar-DZ" sz="2800" dirty="0" smtClean="0">
                <a:latin typeface="Traditional Arabic" panose="02020603050405020304" pitchFamily="18" charset="-78"/>
                <a:cs typeface="Traditional Arabic" panose="02020603050405020304" pitchFamily="18" charset="-78"/>
              </a:rPr>
              <a:t>والجدول الموالي يلخّص بعض هذه القواعد التي حدّدت في المنظمات التي تواجه محيط ذات ديناميكية ويعطي أمثلة عن القرارات السارية. وينصح عدم الاعتماد على قواعد كثيرة للحصول على بنية سلوكية منسجمة.</a:t>
            </a:r>
          </a:p>
          <a:p>
            <a:pPr marL="0" indent="0" algn="r" rtl="1">
              <a:lnSpc>
                <a:spcPct val="150000"/>
              </a:lnSpc>
              <a:buNone/>
            </a:pPr>
            <a:r>
              <a:rPr lang="ar-DZ" sz="2800" b="1" dirty="0" smtClean="0">
                <a:solidFill>
                  <a:srgbClr val="0070C0"/>
                </a:solidFill>
                <a:latin typeface="Traditional Arabic" panose="02020603050405020304" pitchFamily="18" charset="-78"/>
                <a:cs typeface="Traditional Arabic" panose="02020603050405020304" pitchFamily="18" charset="-78"/>
              </a:rPr>
              <a:t>إذن لانتهاز الفرص في أسواق متغيرة، تكون المرونة الاستراتيجية ضرورية مع اخضاعها إلى بعض القواعد البسيطة. </a:t>
            </a:r>
            <a:endParaRPr lang="fr-FR" sz="2800" b="1" dirty="0">
              <a:solidFill>
                <a:srgbClr val="0070C0"/>
              </a:solidFill>
              <a:latin typeface="Traditional Arabic" panose="02020603050405020304" pitchFamily="18" charset="-78"/>
              <a:cs typeface="Traditional Arabic" panose="02020603050405020304" pitchFamily="18"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extLst>
              <p:ext uri="{D42A27DB-BD31-4B8C-83A1-F6EECF244321}">
                <p14:modId xmlns:p14="http://schemas.microsoft.com/office/powerpoint/2010/main" val="1831524603"/>
              </p:ext>
            </p:extLst>
          </p:nvPr>
        </p:nvGraphicFramePr>
        <p:xfrm>
          <a:off x="179512" y="188640"/>
          <a:ext cx="8820472" cy="6492240"/>
        </p:xfrm>
        <a:graphic>
          <a:graphicData uri="http://schemas.openxmlformats.org/drawingml/2006/table">
            <a:tbl>
              <a:tblPr firstRow="1" bandRow="1">
                <a:tableStyleId>{5C22544A-7EE6-4342-B048-85BDC9FD1C3A}</a:tableStyleId>
              </a:tblPr>
              <a:tblGrid>
                <a:gridCol w="4827983"/>
                <a:gridCol w="2114896"/>
                <a:gridCol w="1877593"/>
              </a:tblGrid>
              <a:tr h="494226">
                <a:tc>
                  <a:txBody>
                    <a:bodyPr/>
                    <a:lstStyle/>
                    <a:p>
                      <a:pPr algn="ctr"/>
                      <a:r>
                        <a:rPr lang="ar-DZ" sz="2800" dirty="0" smtClean="0">
                          <a:solidFill>
                            <a:schemeClr val="tx1"/>
                          </a:solidFill>
                        </a:rPr>
                        <a:t>مثال</a:t>
                      </a:r>
                      <a:endParaRPr lang="fr-FR"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ar-DZ" sz="2800" dirty="0" err="1" smtClean="0"/>
                        <a:t>الد</a:t>
                      </a:r>
                      <a:r>
                        <a:rPr lang="ar-DZ" sz="2800" b="1" dirty="0" err="1" smtClean="0">
                          <a:solidFill>
                            <a:schemeClr val="tx1"/>
                          </a:solidFill>
                        </a:rPr>
                        <a:t>الدور</a:t>
                      </a:r>
                      <a:endParaRPr lang="fr-FR"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ar-DZ" sz="2800" dirty="0" smtClean="0">
                          <a:solidFill>
                            <a:schemeClr val="tx1"/>
                          </a:solidFill>
                        </a:rPr>
                        <a:t>النوع</a:t>
                      </a:r>
                      <a:endParaRPr lang="fr-FR"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47830">
                <a:tc>
                  <a:txBody>
                    <a:bodyPr/>
                    <a:lstStyle/>
                    <a:p>
                      <a:pPr algn="r" rtl="1"/>
                      <a:r>
                        <a:rPr lang="en-US" sz="2800" b="0" dirty="0" smtClean="0"/>
                        <a:t> Dell</a:t>
                      </a:r>
                      <a:r>
                        <a:rPr lang="ar-DZ" sz="2800" b="0" dirty="0" smtClean="0"/>
                        <a:t>تنظم باستهداف أجزاء</a:t>
                      </a:r>
                      <a:r>
                        <a:rPr lang="fr-FR" sz="2800" b="1" dirty="0" smtClean="0"/>
                        <a:t> </a:t>
                      </a:r>
                      <a:r>
                        <a:rPr lang="ar-DZ" sz="2800" b="0" dirty="0" smtClean="0"/>
                        <a:t>سوقية غير محدّدة بشكل واضح.</a:t>
                      </a:r>
                      <a:r>
                        <a:rPr lang="ar-DZ" sz="2800" b="0" baseline="0" dirty="0" smtClean="0"/>
                        <a:t> </a:t>
                      </a:r>
                      <a:r>
                        <a:rPr lang="ar-DZ" sz="2800" b="0" u="sng" baseline="0" dirty="0" smtClean="0"/>
                        <a:t>ا</a:t>
                      </a:r>
                      <a:r>
                        <a:rPr lang="ar-DZ" sz="2800" b="0" u="sng" baseline="0" dirty="0" smtClean="0">
                          <a:solidFill>
                            <a:srgbClr val="00B0F0"/>
                          </a:solidFill>
                        </a:rPr>
                        <a:t>لقاعدة</a:t>
                      </a:r>
                      <a:r>
                        <a:rPr lang="ar-DZ" sz="2800" b="0" baseline="0" dirty="0" smtClean="0"/>
                        <a:t>: تتضمن وجوب تقسيم أي نشاط إلى اثنين عندما يصل رقم أعماله مليار دولار</a:t>
                      </a:r>
                      <a:endParaRPr lang="fr-FR" sz="28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ar-DZ" sz="3200" dirty="0" smtClean="0"/>
                        <a:t>تحديد</a:t>
                      </a:r>
                      <a:r>
                        <a:rPr lang="ar-DZ" sz="3200" baseline="0" dirty="0" smtClean="0"/>
                        <a:t> خصوصية عمليات معينة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ar-DZ" sz="3200" dirty="0" smtClean="0"/>
                        <a:t>قواعد اتخاذ القرار</a:t>
                      </a:r>
                    </a:p>
                    <a:p>
                      <a:pPr algn="ctr"/>
                      <a:r>
                        <a:rPr lang="fr-FR" sz="3200" dirty="0" smtClean="0">
                          <a:solidFill>
                            <a:srgbClr val="00B0F0"/>
                          </a:solidFill>
                        </a:rPr>
                        <a:t>Règles de </a:t>
                      </a:r>
                      <a:r>
                        <a:rPr lang="fr-FR" sz="3200" dirty="0" err="1" smtClean="0">
                          <a:solidFill>
                            <a:srgbClr val="00B0F0"/>
                          </a:solidFill>
                        </a:rPr>
                        <a:t>decision</a:t>
                      </a:r>
                      <a:endParaRPr lang="fr-FR" sz="3200" dirty="0">
                        <a:solidFill>
                          <a:srgbClr val="00B0F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95688">
                <a:tc>
                  <a:txBody>
                    <a:bodyPr/>
                    <a:lstStyle/>
                    <a:p>
                      <a:pPr algn="r"/>
                      <a:r>
                        <a:rPr lang="en-US" sz="2800" dirty="0" smtClean="0"/>
                        <a:t> </a:t>
                      </a:r>
                      <a:r>
                        <a:rPr lang="ar-DZ" sz="2800" dirty="0" smtClean="0"/>
                        <a:t>قامت بإعداد </a:t>
                      </a:r>
                      <a:r>
                        <a:rPr lang="ar-DZ" sz="2800" dirty="0" smtClean="0">
                          <a:solidFill>
                            <a:srgbClr val="00B0F0"/>
                          </a:solidFill>
                        </a:rPr>
                        <a:t>قاعدة بسيطة </a:t>
                      </a:r>
                      <a:r>
                        <a:rPr lang="fr-FR" sz="2800" dirty="0" smtClean="0">
                          <a:solidFill>
                            <a:srgbClr val="00B0F0"/>
                          </a:solidFill>
                        </a:rPr>
                        <a:t> Miramax</a:t>
                      </a:r>
                      <a:endParaRPr lang="ar-DZ" sz="2800" dirty="0" smtClean="0">
                        <a:solidFill>
                          <a:srgbClr val="00B0F0"/>
                        </a:solidFill>
                      </a:endParaRPr>
                    </a:p>
                    <a:p>
                      <a:pPr algn="r"/>
                      <a:r>
                        <a:rPr lang="ar-DZ" sz="2800" dirty="0" smtClean="0">
                          <a:solidFill>
                            <a:schemeClr val="tx1"/>
                          </a:solidFill>
                        </a:rPr>
                        <a:t>لاختيار أي الأفلام تنتجها:</a:t>
                      </a:r>
                    </a:p>
                    <a:p>
                      <a:pPr algn="r"/>
                      <a:r>
                        <a:rPr lang="ar-DZ" sz="2800" dirty="0" err="1" smtClean="0">
                          <a:solidFill>
                            <a:schemeClr val="tx1"/>
                          </a:solidFill>
                        </a:rPr>
                        <a:t>1.</a:t>
                      </a:r>
                      <a:r>
                        <a:rPr lang="ar-DZ" sz="2800" dirty="0" smtClean="0">
                          <a:solidFill>
                            <a:schemeClr val="tx1"/>
                          </a:solidFill>
                        </a:rPr>
                        <a:t> كل فيلم يجب</a:t>
                      </a:r>
                      <a:r>
                        <a:rPr lang="ar-DZ" sz="2800" baseline="0" dirty="0" smtClean="0">
                          <a:solidFill>
                            <a:schemeClr val="tx1"/>
                          </a:solidFill>
                        </a:rPr>
                        <a:t> أن </a:t>
                      </a:r>
                      <a:r>
                        <a:rPr lang="ar-DZ" sz="2800" dirty="0" smtClean="0">
                          <a:solidFill>
                            <a:schemeClr val="tx1"/>
                          </a:solidFill>
                        </a:rPr>
                        <a:t>يركز على نوع معين من المشاعر</a:t>
                      </a:r>
                      <a:r>
                        <a:rPr lang="ar-DZ" sz="2800" baseline="0" dirty="0" smtClean="0">
                          <a:solidFill>
                            <a:schemeClr val="tx1"/>
                          </a:solidFill>
                        </a:rPr>
                        <a:t> </a:t>
                      </a:r>
                      <a:endParaRPr lang="ar-DZ" sz="2800" dirty="0" smtClean="0">
                        <a:solidFill>
                          <a:schemeClr val="tx1"/>
                        </a:solidFill>
                      </a:endParaRPr>
                    </a:p>
                    <a:p>
                      <a:pPr algn="r" rtl="1"/>
                      <a:r>
                        <a:rPr lang="ar-DZ" sz="2800" dirty="0" smtClean="0">
                          <a:solidFill>
                            <a:schemeClr val="tx1"/>
                          </a:solidFill>
                        </a:rPr>
                        <a:t>2- يجب أن تكون أحد</a:t>
                      </a:r>
                      <a:r>
                        <a:rPr lang="ar-DZ" sz="2800" baseline="0" dirty="0" smtClean="0">
                          <a:solidFill>
                            <a:schemeClr val="tx1"/>
                          </a:solidFill>
                        </a:rPr>
                        <a:t> الشخصيات الهامة في الفيلم جذابة (فاتنة) ولديه عيب أو أكثر</a:t>
                      </a:r>
                    </a:p>
                    <a:p>
                      <a:pPr algn="r"/>
                      <a:r>
                        <a:rPr lang="ar-DZ" sz="2800" baseline="0" dirty="0" err="1" smtClean="0">
                          <a:solidFill>
                            <a:schemeClr val="tx1"/>
                          </a:solidFill>
                        </a:rPr>
                        <a:t>3.</a:t>
                      </a:r>
                      <a:r>
                        <a:rPr lang="ar-DZ" sz="2800" baseline="0" dirty="0" smtClean="0">
                          <a:solidFill>
                            <a:schemeClr val="tx1"/>
                          </a:solidFill>
                        </a:rPr>
                        <a:t> تركيبة الفيلم واضحة لديها بداية، </a:t>
                      </a:r>
                    </a:p>
                    <a:p>
                      <a:pPr algn="r"/>
                      <a:r>
                        <a:rPr lang="ar-DZ" sz="2800" baseline="0" dirty="0" smtClean="0">
                          <a:solidFill>
                            <a:schemeClr val="tx1"/>
                          </a:solidFill>
                        </a:rPr>
                        <a:t>عرض ونهاية</a:t>
                      </a:r>
                    </a:p>
                    <a:p>
                      <a:pPr algn="r"/>
                      <a:r>
                        <a:rPr lang="ar-DZ" sz="2800" dirty="0" smtClean="0">
                          <a:solidFill>
                            <a:schemeClr val="tx1"/>
                          </a:solidFill>
                        </a:rPr>
                        <a:t>  </a:t>
                      </a:r>
                      <a:endParaRPr lang="fr-FR"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ar-DZ" sz="3200" dirty="0" smtClean="0"/>
                        <a:t>تسمح</a:t>
                      </a:r>
                      <a:r>
                        <a:rPr lang="ar-DZ" sz="3200" baseline="0" dirty="0" smtClean="0"/>
                        <a:t> باختيار الفرص التي ينبغي انتهازها</a:t>
                      </a:r>
                      <a:endParaRPr lang="fr-FR"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ar-DZ" sz="3200" dirty="0" smtClean="0"/>
                        <a:t>قواعد</a:t>
                      </a:r>
                      <a:r>
                        <a:rPr lang="ar-DZ" sz="3200" baseline="0" dirty="0" smtClean="0"/>
                        <a:t> الانتقاء </a:t>
                      </a:r>
                      <a:r>
                        <a:rPr lang="fr-FR" sz="3200" dirty="0" smtClean="0">
                          <a:solidFill>
                            <a:srgbClr val="00B0F0"/>
                          </a:solidFill>
                        </a:rPr>
                        <a:t>Règles de sélection</a:t>
                      </a:r>
                    </a:p>
                    <a:p>
                      <a:pPr algn="r"/>
                      <a:endParaRPr lang="ar-DZ" sz="3200" baseline="0" dirty="0" smtClean="0"/>
                    </a:p>
                    <a:p>
                      <a:pPr algn="r"/>
                      <a:endParaRPr lang="ar-DZ" sz="3200" baseline="0" dirty="0" smtClean="0"/>
                    </a:p>
                    <a:p>
                      <a:pPr algn="r"/>
                      <a:endParaRPr lang="fr-FR"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extLst>
              <p:ext uri="{D42A27DB-BD31-4B8C-83A1-F6EECF244321}">
                <p14:modId xmlns:p14="http://schemas.microsoft.com/office/powerpoint/2010/main" val="434457818"/>
              </p:ext>
            </p:extLst>
          </p:nvPr>
        </p:nvGraphicFramePr>
        <p:xfrm>
          <a:off x="107504" y="1"/>
          <a:ext cx="9036496" cy="6525344"/>
        </p:xfrm>
        <a:graphic>
          <a:graphicData uri="http://schemas.openxmlformats.org/drawingml/2006/table">
            <a:tbl>
              <a:tblPr firstRow="1" bandRow="1">
                <a:tableStyleId>{5C22544A-7EE6-4342-B048-85BDC9FD1C3A}</a:tableStyleId>
              </a:tblPr>
              <a:tblGrid>
                <a:gridCol w="4752528"/>
                <a:gridCol w="2232248"/>
                <a:gridCol w="2051720"/>
              </a:tblGrid>
              <a:tr h="2263631">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ar-DZ" sz="2800" b="0" dirty="0" smtClean="0">
                          <a:solidFill>
                            <a:schemeClr val="tx1"/>
                          </a:solidFill>
                        </a:rPr>
                        <a:t>: تستعمل </a:t>
                      </a:r>
                      <a:r>
                        <a:rPr lang="ar-DZ" sz="2800" b="0" dirty="0" smtClean="0">
                          <a:solidFill>
                            <a:srgbClr val="0070C0"/>
                          </a:solidFill>
                        </a:rPr>
                        <a:t>قاعدة بسيطة</a:t>
                      </a:r>
                      <a:r>
                        <a:rPr lang="ar-DZ" sz="2800" b="0" baseline="0" dirty="0" smtClean="0">
                          <a:solidFill>
                            <a:schemeClr val="tx1"/>
                          </a:solidFill>
                        </a:rPr>
                        <a:t> لتخصيص</a:t>
                      </a:r>
                      <a:r>
                        <a:rPr lang="fr-FR" sz="2800" b="1" dirty="0" smtClean="0">
                          <a:solidFill>
                            <a:schemeClr val="tx1"/>
                          </a:solidFill>
                        </a:rPr>
                        <a:t>Intel</a:t>
                      </a:r>
                    </a:p>
                    <a:p>
                      <a:pPr algn="r"/>
                      <a:r>
                        <a:rPr lang="ar-DZ" sz="2800" b="0" dirty="0" smtClean="0">
                          <a:solidFill>
                            <a:schemeClr val="tx1"/>
                          </a:solidFill>
                        </a:rPr>
                        <a:t>قدرتها الانتاجية</a:t>
                      </a:r>
                      <a:r>
                        <a:rPr lang="ar-DZ" sz="2800" b="0" baseline="0" dirty="0" smtClean="0">
                          <a:solidFill>
                            <a:schemeClr val="tx1"/>
                          </a:solidFill>
                        </a:rPr>
                        <a:t> </a:t>
                      </a:r>
                    </a:p>
                    <a:p>
                      <a:pPr algn="r"/>
                      <a:r>
                        <a:rPr lang="ar-DZ" sz="2800" b="0" baseline="0" dirty="0" smtClean="0">
                          <a:solidFill>
                            <a:schemeClr val="tx1"/>
                          </a:solidFill>
                        </a:rPr>
                        <a:t>التخصيص حسب الهامش الخام للمنتج (هامش معتبر يستدعي زيادة قدرتها </a:t>
                      </a:r>
                      <a:endParaRPr lang="fr-FR" sz="2800" b="0" baseline="0" dirty="0" smtClean="0">
                        <a:solidFill>
                          <a:schemeClr val="tx1"/>
                        </a:solidFill>
                      </a:endParaRPr>
                    </a:p>
                    <a:p>
                      <a:pPr algn="r"/>
                      <a:r>
                        <a:rPr lang="ar-DZ" sz="2800" b="0" baseline="0" dirty="0" smtClean="0">
                          <a:solidFill>
                            <a:schemeClr val="tx1"/>
                          </a:solidFill>
                        </a:rPr>
                        <a:t>الانتاجية بنفس الوزن</a:t>
                      </a:r>
                      <a:r>
                        <a:rPr lang="ar-DZ" sz="2800" b="0" baseline="0" dirty="0" err="1" smtClean="0">
                          <a:solidFill>
                            <a:schemeClr val="tx1"/>
                          </a:solidFill>
                        </a:rPr>
                        <a:t>)</a:t>
                      </a:r>
                      <a:endParaRPr lang="ar-DZ" sz="2800" b="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ar-DZ" sz="2800" b="0" dirty="0" smtClean="0">
                          <a:solidFill>
                            <a:schemeClr val="tx1"/>
                          </a:solidFill>
                        </a:rPr>
                        <a:t>تسمح للمسيرين</a:t>
                      </a:r>
                      <a:r>
                        <a:rPr lang="ar-DZ" sz="2800" b="0" baseline="0" dirty="0" smtClean="0">
                          <a:solidFill>
                            <a:schemeClr val="tx1"/>
                          </a:solidFill>
                        </a:rPr>
                        <a:t>  </a:t>
                      </a:r>
                    </a:p>
                    <a:p>
                      <a:pPr algn="r"/>
                      <a:r>
                        <a:rPr lang="ar-DZ" sz="2800" b="0" baseline="0" dirty="0" err="1" smtClean="0">
                          <a:solidFill>
                            <a:schemeClr val="tx1"/>
                          </a:solidFill>
                        </a:rPr>
                        <a:t>بت</a:t>
                      </a:r>
                      <a:r>
                        <a:rPr lang="ar-DZ" sz="2800" b="0" dirty="0" err="1" smtClean="0">
                          <a:solidFill>
                            <a:schemeClr val="tx1"/>
                          </a:solidFill>
                        </a:rPr>
                        <a:t>رتيب </a:t>
                      </a:r>
                      <a:r>
                        <a:rPr lang="ar-DZ" sz="2800" b="0" dirty="0" smtClean="0">
                          <a:solidFill>
                            <a:schemeClr val="tx1"/>
                          </a:solidFill>
                        </a:rPr>
                        <a:t>(تصنيف</a:t>
                      </a:r>
                      <a:r>
                        <a:rPr lang="ar-DZ" sz="2800" b="0" dirty="0" err="1" smtClean="0">
                          <a:solidFill>
                            <a:schemeClr val="tx1"/>
                          </a:solidFill>
                        </a:rPr>
                        <a:t>)</a:t>
                      </a:r>
                      <a:r>
                        <a:rPr lang="ar-DZ" sz="2800" b="0" dirty="0" smtClean="0">
                          <a:solidFill>
                            <a:schemeClr val="tx1"/>
                          </a:solidFill>
                        </a:rPr>
                        <a:t> </a:t>
                      </a:r>
                    </a:p>
                    <a:p>
                      <a:pPr algn="r"/>
                      <a:r>
                        <a:rPr lang="ar-DZ" sz="2800" b="0" dirty="0" smtClean="0">
                          <a:solidFill>
                            <a:schemeClr val="tx1"/>
                          </a:solidFill>
                        </a:rPr>
                        <a:t>الفرص المأخوذة</a:t>
                      </a:r>
                      <a:endParaRPr lang="fr-FR"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ar-DZ" sz="2800" b="0" dirty="0" smtClean="0">
                          <a:solidFill>
                            <a:schemeClr val="tx1"/>
                          </a:solidFill>
                        </a:rPr>
                        <a:t>قواعد التصنيف أو</a:t>
                      </a:r>
                      <a:r>
                        <a:rPr lang="ar-DZ" sz="2800" b="0" baseline="0" dirty="0" smtClean="0">
                          <a:solidFill>
                            <a:schemeClr val="tx1"/>
                          </a:solidFill>
                        </a:rPr>
                        <a:t> التخصيص</a:t>
                      </a:r>
                      <a:r>
                        <a:rPr lang="ar-DZ" sz="2800" b="0" dirty="0" smtClean="0">
                          <a:solidFill>
                            <a:schemeClr val="tx1"/>
                          </a:solidFill>
                        </a:rPr>
                        <a:t> </a:t>
                      </a:r>
                    </a:p>
                    <a:p>
                      <a:pPr marL="0" marR="0" indent="0" algn="ctr" defTabSz="914400" rtl="0" eaLnBrk="1" fontAlgn="auto" latinLnBrk="0" hangingPunct="1">
                        <a:lnSpc>
                          <a:spcPct val="100000"/>
                        </a:lnSpc>
                        <a:spcBef>
                          <a:spcPts val="0"/>
                        </a:spcBef>
                        <a:spcAft>
                          <a:spcPts val="0"/>
                        </a:spcAft>
                        <a:buClrTx/>
                        <a:buSzTx/>
                        <a:buFont typeface="Arial" pitchFamily="34" charset="0"/>
                        <a:buChar char="•"/>
                        <a:tabLst/>
                        <a:defRPr/>
                      </a:pPr>
                      <a:r>
                        <a:rPr lang="fr-FR" sz="2800" dirty="0" smtClean="0">
                          <a:solidFill>
                            <a:srgbClr val="00B0F0"/>
                          </a:solidFill>
                        </a:rPr>
                        <a:t>Règles d’ </a:t>
                      </a:r>
                      <a:r>
                        <a:rPr lang="fr-FR" sz="2800" dirty="0" err="1" smtClean="0">
                          <a:solidFill>
                            <a:srgbClr val="00B0F0"/>
                          </a:solidFill>
                        </a:rPr>
                        <a:t>hiérarchisa-tion</a:t>
                      </a:r>
                      <a:endParaRPr lang="fr-FR" sz="2800" dirty="0" smtClean="0">
                        <a:solidFill>
                          <a:srgbClr val="00B0F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23689">
                <a:tc>
                  <a:txBody>
                    <a:bodyPr/>
                    <a:lstStyle/>
                    <a:p>
                      <a:pPr algn="r" rtl="1"/>
                      <a:r>
                        <a:rPr lang="fr-FR" sz="2800" b="1" dirty="0" smtClean="0"/>
                        <a:t>Nortel</a:t>
                      </a:r>
                      <a:r>
                        <a:rPr lang="ar-DZ" sz="2800" b="1" baseline="0" dirty="0" smtClean="0"/>
                        <a:t>: </a:t>
                      </a:r>
                      <a:r>
                        <a:rPr lang="ar-DZ" sz="2800" b="0" baseline="0" dirty="0" smtClean="0"/>
                        <a:t>مدة تطوير المنتجات بالنسبة لها </a:t>
                      </a:r>
                      <a:r>
                        <a:rPr lang="ar-DZ" sz="2800" b="0" dirty="0" smtClean="0"/>
                        <a:t>يجب أن لا تكون أقل من 18 شهر وهو ما يفرض عليها انتهاز جميع الفرص بسرعة</a:t>
                      </a:r>
                      <a:endParaRPr lang="fr-FR" sz="28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ar-DZ" sz="2800" dirty="0" smtClean="0"/>
                        <a:t>يحدد</a:t>
                      </a:r>
                      <a:r>
                        <a:rPr lang="ar-DZ" sz="2800" baseline="0" dirty="0" smtClean="0"/>
                        <a:t> المسيرين </a:t>
                      </a:r>
                      <a:r>
                        <a:rPr lang="ar-DZ" sz="2800" baseline="0" dirty="0" err="1" smtClean="0"/>
                        <a:t>رثم</a:t>
                      </a:r>
                      <a:r>
                        <a:rPr lang="ar-DZ" sz="2800" baseline="0" dirty="0" smtClean="0"/>
                        <a:t> ظهور فرص جديدة في المنظمة</a:t>
                      </a:r>
                      <a:endParaRPr lang="fr-FR"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ar-DZ" sz="3200" b="0" dirty="0" smtClean="0">
                          <a:solidFill>
                            <a:schemeClr val="tx1"/>
                          </a:solidFill>
                        </a:rPr>
                        <a:t>قواعد زمنية</a:t>
                      </a:r>
                    </a:p>
                    <a:p>
                      <a:pPr algn="ctr"/>
                      <a:r>
                        <a:rPr lang="fr-FR" sz="3200" b="0" dirty="0" smtClean="0">
                          <a:solidFill>
                            <a:srgbClr val="00B0F0"/>
                          </a:solidFill>
                        </a:rPr>
                        <a:t>Règles</a:t>
                      </a:r>
                      <a:r>
                        <a:rPr lang="fr-FR" sz="3200" b="0" baseline="0" dirty="0" smtClean="0">
                          <a:solidFill>
                            <a:srgbClr val="00B0F0"/>
                          </a:solidFill>
                        </a:rPr>
                        <a:t> de temps</a:t>
                      </a:r>
                      <a:endParaRPr lang="fr-FR" sz="3200" b="0" dirty="0">
                        <a:solidFill>
                          <a:srgbClr val="00B0F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8024">
                <a:tc>
                  <a:txBody>
                    <a:bodyPr/>
                    <a:lstStyle/>
                    <a:p>
                      <a:pPr algn="r" rtl="1"/>
                      <a:r>
                        <a:rPr lang="ar-DZ" sz="2800" dirty="0" smtClean="0"/>
                        <a:t>بالنسبة لـ </a:t>
                      </a:r>
                      <a:r>
                        <a:rPr lang="fr-FR" sz="2800" b="1" dirty="0" err="1" smtClean="0"/>
                        <a:t>Oticon</a:t>
                      </a:r>
                      <a:r>
                        <a:rPr lang="ar-DZ" sz="2800" dirty="0" smtClean="0"/>
                        <a:t>: إذا كان هناك عضو</a:t>
                      </a:r>
                    </a:p>
                    <a:p>
                      <a:pPr algn="r" rtl="1"/>
                      <a:r>
                        <a:rPr lang="ar-DZ" sz="2800" dirty="0" smtClean="0"/>
                        <a:t>أساسي في الفريق (سواء كان مسير أم لا) وقرّر مغادرة المشروع للعمل في</a:t>
                      </a:r>
                      <a:r>
                        <a:rPr lang="ar-DZ" sz="2800" baseline="0" dirty="0" smtClean="0"/>
                        <a:t> مشروع آخر للمؤسسة، يعتبر هذا المشروع ملغى </a:t>
                      </a:r>
                      <a:endParaRPr lang="fr-FR"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ar-DZ" sz="2400" b="1" dirty="0" smtClean="0"/>
                        <a:t>تساعد المسير على تحديد متى يستدعي الأمر التخلي عن الأنشطة أو المشاريع الموجودة</a:t>
                      </a:r>
                      <a:r>
                        <a:rPr lang="ar-DZ" sz="2400" b="1" baseline="0" dirty="0" smtClean="0"/>
                        <a:t> </a:t>
                      </a:r>
                      <a:endParaRPr lang="fr-FR"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ar-DZ" sz="3200" b="0" baseline="0" dirty="0" smtClean="0">
                          <a:solidFill>
                            <a:srgbClr val="00B0F0"/>
                          </a:solidFill>
                        </a:rPr>
                        <a:t>قواعد التخلي </a:t>
                      </a:r>
                      <a:r>
                        <a:rPr lang="fr-FR" sz="3200" b="0" baseline="0" dirty="0" smtClean="0">
                          <a:solidFill>
                            <a:srgbClr val="00B0F0"/>
                          </a:solidFill>
                        </a:rPr>
                        <a:t> </a:t>
                      </a:r>
                      <a:r>
                        <a:rPr lang="fr-FR" sz="3200" b="0" dirty="0" smtClean="0">
                          <a:solidFill>
                            <a:srgbClr val="00B0F0"/>
                          </a:solidFill>
                        </a:rPr>
                        <a:t>Règles</a:t>
                      </a:r>
                      <a:r>
                        <a:rPr lang="ar-DZ" sz="3200" b="0" dirty="0" smtClean="0">
                          <a:solidFill>
                            <a:srgbClr val="00B0F0"/>
                          </a:solidFill>
                        </a:rPr>
                        <a:t> </a:t>
                      </a:r>
                      <a:r>
                        <a:rPr lang="fr-FR" sz="3200" b="0" baseline="0" dirty="0" smtClean="0">
                          <a:solidFill>
                            <a:srgbClr val="00B0F0"/>
                          </a:solidFill>
                        </a:rPr>
                        <a:t> d’abandon </a:t>
                      </a:r>
                      <a:endParaRPr lang="fr-FR" sz="3200" b="0" dirty="0" smtClean="0">
                        <a:solidFill>
                          <a:srgbClr val="00B0F0"/>
                        </a:solidFill>
                      </a:endParaRPr>
                    </a:p>
                    <a:p>
                      <a:pPr algn="r"/>
                      <a:endParaRPr lang="fr-FR"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2008" y="0"/>
            <a:ext cx="8964488" cy="6741368"/>
          </a:xfrm>
        </p:spPr>
        <p:txBody>
          <a:bodyPr>
            <a:noAutofit/>
          </a:bodyPr>
          <a:lstStyle/>
          <a:p>
            <a:pPr marL="0" indent="0" algn="r" rtl="1">
              <a:lnSpc>
                <a:spcPct val="160000"/>
              </a:lnSpc>
              <a:buNone/>
            </a:pPr>
            <a:r>
              <a:rPr lang="ar-DZ" sz="2600" b="1" dirty="0" smtClean="0">
                <a:solidFill>
                  <a:srgbClr val="FF0000"/>
                </a:solidFill>
              </a:rPr>
              <a:t>2. تحديد محفظة الأنشطة: </a:t>
            </a:r>
            <a:r>
              <a:rPr lang="ar-DZ" sz="2600" dirty="0" smtClean="0"/>
              <a:t>يجب على المؤسسة أن </a:t>
            </a:r>
            <a:r>
              <a:rPr lang="ar-DZ" sz="2600" b="1" dirty="0" smtClean="0">
                <a:solidFill>
                  <a:srgbClr val="00B0F0"/>
                </a:solidFill>
              </a:rPr>
              <a:t>تحدد مجالات الأنشطة الاستراتيجية والمنتجات التي تقحمها إلى السوق </a:t>
            </a:r>
            <a:r>
              <a:rPr lang="ar-DZ" sz="2600" dirty="0" smtClean="0"/>
              <a:t>بمختلف التغييرات التي تقوم بها سواء بتوسيع التشكيلة أو تقليصها أو التعديل في المنتجات والأنشطة التي تتضمنها المحفظة، وهي تعتبر قرارات  استراتيجية.</a:t>
            </a:r>
          </a:p>
          <a:p>
            <a:pPr marL="93663" indent="-93663" algn="r" rtl="1">
              <a:lnSpc>
                <a:spcPct val="160000"/>
              </a:lnSpc>
              <a:buNone/>
            </a:pPr>
            <a:r>
              <a:rPr lang="ar-DZ" sz="2600" b="1" dirty="0" smtClean="0">
                <a:solidFill>
                  <a:srgbClr val="FF0000"/>
                </a:solidFill>
              </a:rPr>
              <a:t>3. التعاضد: </a:t>
            </a:r>
            <a:r>
              <a:rPr lang="ar-DZ" sz="2600" dirty="0" smtClean="0"/>
              <a:t>نقصد </a:t>
            </a:r>
            <a:r>
              <a:rPr lang="ar-DZ" sz="2600" dirty="0" err="1" smtClean="0"/>
              <a:t>به</a:t>
            </a:r>
            <a:r>
              <a:rPr lang="ar-DZ" sz="2600" dirty="0" smtClean="0"/>
              <a:t> أن قيمة أو </a:t>
            </a:r>
            <a:r>
              <a:rPr lang="ar-DZ" sz="2600" b="1" dirty="0" smtClean="0">
                <a:solidFill>
                  <a:srgbClr val="00B0F0"/>
                </a:solidFill>
              </a:rPr>
              <a:t>نتائج العمل الجماعي لفريق العمل أكبر من مجموع قيم الأعمال التي يقوم بها نفس الأفراد بشكل منفرد بدون روح التفاعل</a:t>
            </a:r>
            <a:r>
              <a:rPr lang="ar-DZ" sz="2600" dirty="0" smtClean="0"/>
              <a:t>، والخوض في  مختلف الأعمال التي تصب  في نفس الاتجاه والاعتماد على روح الجماعة في حلّ بعض المعوقات أو المشاكل التي تواجههم. </a:t>
            </a:r>
          </a:p>
          <a:p>
            <a:pPr marL="93663" indent="-93663" algn="r" rtl="1">
              <a:lnSpc>
                <a:spcPct val="160000"/>
              </a:lnSpc>
              <a:buNone/>
            </a:pPr>
            <a:r>
              <a:rPr lang="ar-DZ" sz="2600" dirty="0" smtClean="0"/>
              <a:t> وعلى مستوى المؤسسة فإن العمل المشترك والمتكامل لمختلف الأنشطة يسمح بتحقيق أعلى قيمة مضافة لمخرجاتها.</a:t>
            </a:r>
          </a:p>
          <a:p>
            <a:pPr algn="r">
              <a:lnSpc>
                <a:spcPct val="160000"/>
              </a:lnSpc>
              <a:buNone/>
            </a:pPr>
            <a:endParaRPr lang="fr-FR" sz="2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512" y="116632"/>
            <a:ext cx="8784976" cy="6555641"/>
          </a:xfrm>
          <a:prstGeom prst="rect">
            <a:avLst/>
          </a:prstGeom>
        </p:spPr>
        <p:txBody>
          <a:bodyPr wrap="square">
            <a:spAutoFit/>
          </a:bodyPr>
          <a:lstStyle/>
          <a:p>
            <a:pPr algn="just" rtl="1">
              <a:lnSpc>
                <a:spcPct val="150000"/>
              </a:lnSpc>
            </a:pPr>
            <a:r>
              <a:rPr lang="ar-DZ" sz="4000" dirty="0">
                <a:solidFill>
                  <a:srgbClr val="C00000"/>
                </a:solidFill>
                <a:latin typeface="Traditional Arabic" panose="02020603050405020304" pitchFamily="18" charset="-78"/>
                <a:cs typeface="Traditional Arabic" panose="02020603050405020304" pitchFamily="18" charset="-78"/>
              </a:rPr>
              <a:t>4</a:t>
            </a:r>
            <a:r>
              <a:rPr lang="ar-DZ" sz="4000" b="1" dirty="0">
                <a:solidFill>
                  <a:srgbClr val="C00000"/>
                </a:solidFill>
                <a:latin typeface="Traditional Arabic" panose="02020603050405020304" pitchFamily="18" charset="-78"/>
                <a:cs typeface="Traditional Arabic" panose="02020603050405020304" pitchFamily="18" charset="-78"/>
              </a:rPr>
              <a:t>. الوسائل: </a:t>
            </a:r>
            <a:r>
              <a:rPr lang="ar-DZ" sz="4000" dirty="0">
                <a:latin typeface="Traditional Arabic" panose="02020603050405020304" pitchFamily="18" charset="-78"/>
                <a:cs typeface="Traditional Arabic" panose="02020603050405020304" pitchFamily="18" charset="-78"/>
              </a:rPr>
              <a:t>عدة أسئلة يتم الاجابة عنها حول الوسائل التي ستعتمد لبلوغ الأهداف منها:</a:t>
            </a:r>
          </a:p>
          <a:p>
            <a:pPr algn="just" rtl="1">
              <a:lnSpc>
                <a:spcPct val="150000"/>
              </a:lnSpc>
            </a:pPr>
            <a:r>
              <a:rPr lang="ar-DZ" sz="4000" dirty="0">
                <a:latin typeface="Traditional Arabic" panose="02020603050405020304" pitchFamily="18" charset="-78"/>
                <a:cs typeface="Traditional Arabic" panose="02020603050405020304" pitchFamily="18" charset="-78"/>
              </a:rPr>
              <a:t> - ما طبيعة العمالة التي سيتم توظيفها (ذات كفاءة عالية/ متخصصة مثلا)؛ </a:t>
            </a:r>
            <a:endParaRPr lang="ar-DZ" sz="4000" dirty="0" smtClean="0">
              <a:latin typeface="Traditional Arabic" panose="02020603050405020304" pitchFamily="18" charset="-78"/>
              <a:cs typeface="Traditional Arabic" panose="02020603050405020304" pitchFamily="18" charset="-78"/>
            </a:endParaRPr>
          </a:p>
          <a:p>
            <a:pPr marL="571500" indent="-571500" algn="just" rtl="1">
              <a:lnSpc>
                <a:spcPct val="150000"/>
              </a:lnSpc>
              <a:buFontTx/>
              <a:buChar char="-"/>
            </a:pPr>
            <a:r>
              <a:rPr lang="ar-DZ" sz="4000" dirty="0" smtClean="0">
                <a:latin typeface="Traditional Arabic" panose="02020603050405020304" pitchFamily="18" charset="-78"/>
                <a:cs typeface="Traditional Arabic" panose="02020603050405020304" pitchFamily="18" charset="-78"/>
              </a:rPr>
              <a:t>ما </a:t>
            </a:r>
            <a:r>
              <a:rPr lang="ar-DZ" sz="4000" dirty="0">
                <a:latin typeface="Traditional Arabic" panose="02020603050405020304" pitchFamily="18" charset="-78"/>
                <a:cs typeface="Traditional Arabic" panose="02020603050405020304" pitchFamily="18" charset="-78"/>
              </a:rPr>
              <a:t>هي أداة الانتاج التي ستعتمد (درجة المكننة</a:t>
            </a:r>
            <a:r>
              <a:rPr lang="ar-DZ" sz="4000" dirty="0" smtClean="0">
                <a:latin typeface="Traditional Arabic" panose="02020603050405020304" pitchFamily="18" charset="-78"/>
                <a:cs typeface="Traditional Arabic" panose="02020603050405020304" pitchFamily="18" charset="-78"/>
              </a:rPr>
              <a:t>)؛</a:t>
            </a:r>
          </a:p>
          <a:p>
            <a:pPr marL="571500" indent="-571500" algn="just" rtl="1">
              <a:lnSpc>
                <a:spcPct val="150000"/>
              </a:lnSpc>
              <a:buFontTx/>
              <a:buChar char="-"/>
            </a:pPr>
            <a:r>
              <a:rPr lang="ar-DZ" sz="4000" dirty="0" smtClean="0">
                <a:latin typeface="Traditional Arabic" panose="02020603050405020304" pitchFamily="18" charset="-78"/>
                <a:cs typeface="Traditional Arabic" panose="02020603050405020304" pitchFamily="18" charset="-78"/>
              </a:rPr>
              <a:t> </a:t>
            </a:r>
            <a:r>
              <a:rPr lang="ar-DZ" sz="4000" dirty="0">
                <a:latin typeface="Traditional Arabic" panose="02020603050405020304" pitchFamily="18" charset="-78"/>
                <a:cs typeface="Traditional Arabic" panose="02020603050405020304" pitchFamily="18" charset="-78"/>
              </a:rPr>
              <a:t>نوع التمويل </a:t>
            </a:r>
            <a:r>
              <a:rPr lang="ar-DZ" sz="4000" dirty="0" smtClean="0">
                <a:latin typeface="Traditional Arabic" panose="02020603050405020304" pitchFamily="18" charset="-78"/>
                <a:cs typeface="Traditional Arabic" panose="02020603050405020304" pitchFamily="18" charset="-78"/>
              </a:rPr>
              <a:t>الذي </a:t>
            </a:r>
            <a:r>
              <a:rPr lang="ar-DZ" sz="4000" dirty="0">
                <a:latin typeface="Traditional Arabic" panose="02020603050405020304" pitchFamily="18" charset="-78"/>
                <a:cs typeface="Traditional Arabic" panose="02020603050405020304" pitchFamily="18" charset="-78"/>
              </a:rPr>
              <a:t>سيعتمد؟ </a:t>
            </a:r>
            <a:r>
              <a:rPr lang="ar-DZ" sz="4000" dirty="0" smtClean="0">
                <a:latin typeface="Traditional Arabic" panose="02020603050405020304" pitchFamily="18" charset="-78"/>
                <a:cs typeface="Traditional Arabic" panose="02020603050405020304" pitchFamily="18" charset="-78"/>
              </a:rPr>
              <a:t> </a:t>
            </a:r>
          </a:p>
          <a:p>
            <a:pPr marL="571500" indent="-571500" algn="just" rtl="1">
              <a:lnSpc>
                <a:spcPct val="150000"/>
              </a:lnSpc>
              <a:buFontTx/>
              <a:buChar char="-"/>
            </a:pPr>
            <a:r>
              <a:rPr lang="ar-DZ" sz="4000" dirty="0" smtClean="0">
                <a:latin typeface="Traditional Arabic" panose="02020603050405020304" pitchFamily="18" charset="-78"/>
                <a:cs typeface="Traditional Arabic" panose="02020603050405020304" pitchFamily="18" charset="-78"/>
              </a:rPr>
              <a:t>طريقة </a:t>
            </a:r>
            <a:r>
              <a:rPr lang="ar-DZ" sz="4000" dirty="0">
                <a:latin typeface="Traditional Arabic" panose="02020603050405020304" pitchFamily="18" charset="-78"/>
                <a:cs typeface="Traditional Arabic" panose="02020603050405020304" pitchFamily="18" charset="-78"/>
              </a:rPr>
              <a:t>الامداد،... </a:t>
            </a:r>
          </a:p>
        </p:txBody>
      </p:sp>
    </p:spTree>
    <p:extLst>
      <p:ext uri="{BB962C8B-B14F-4D97-AF65-F5344CB8AC3E}">
        <p14:creationId xmlns:p14="http://schemas.microsoft.com/office/powerpoint/2010/main" val="2094310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2008" y="188640"/>
            <a:ext cx="8964488" cy="6669360"/>
          </a:xfrm>
        </p:spPr>
        <p:txBody>
          <a:bodyPr/>
          <a:lstStyle/>
          <a:p>
            <a:pPr algn="r">
              <a:buNone/>
            </a:pPr>
            <a:r>
              <a:rPr lang="ar-DZ" dirty="0" smtClean="0"/>
              <a:t>” يؤكدان أن النجاح المستمر </a:t>
            </a:r>
            <a:r>
              <a:rPr lang="fr-FR" dirty="0" smtClean="0"/>
              <a:t>Jerry </a:t>
            </a:r>
            <a:r>
              <a:rPr lang="fr-FR" dirty="0" err="1" smtClean="0"/>
              <a:t>Porrad</a:t>
            </a:r>
            <a:r>
              <a:rPr lang="fr-FR" dirty="0" smtClean="0"/>
              <a:t> et Jin Collins</a:t>
            </a:r>
            <a:endParaRPr lang="ar-DZ" dirty="0" smtClean="0"/>
          </a:p>
          <a:p>
            <a:pPr algn="r">
              <a:buNone/>
            </a:pPr>
            <a:r>
              <a:rPr lang="ar-DZ" dirty="0" smtClean="0"/>
              <a:t>للعديد من المؤسسات الأمريكية يعود على الأقل جزئيا إلى </a:t>
            </a:r>
            <a:r>
              <a:rPr lang="ar-DZ" dirty="0" smtClean="0">
                <a:solidFill>
                  <a:srgbClr val="00B0F0"/>
                </a:solidFill>
              </a:rPr>
              <a:t>قوة قيمها الأساسية التي ينخرط فيها مختلف أعضاء المنظمة </a:t>
            </a:r>
            <a:r>
              <a:rPr lang="ar-DZ" dirty="0" smtClean="0"/>
              <a:t>مثل</a:t>
            </a:r>
          </a:p>
          <a:p>
            <a:pPr algn="r">
              <a:buNone/>
            </a:pPr>
            <a:r>
              <a:rPr lang="fr-FR" dirty="0" smtClean="0"/>
              <a:t>Google/Disney/G.E</a:t>
            </a:r>
          </a:p>
          <a:p>
            <a:pPr algn="r">
              <a:buNone/>
            </a:pPr>
            <a:r>
              <a:rPr lang="ar-DZ" dirty="0" smtClean="0"/>
              <a:t>ويجب على المؤسسات تفادي التصريح والالتزام بالقيم التي لا تستطيع احترامها أو التوافق حولها مع أصحاب المصالح</a:t>
            </a:r>
          </a:p>
          <a:p>
            <a:pPr algn="r">
              <a:buNone/>
            </a:pPr>
            <a:r>
              <a:rPr lang="ar-DZ" dirty="0" smtClean="0"/>
              <a:t>(المسيرين، المساهمين، الزبائن، الموظفين والموردون وغيرهم.)</a:t>
            </a:r>
          </a:p>
          <a:p>
            <a:pPr algn="r">
              <a:buNone/>
            </a:pPr>
            <a:r>
              <a:rPr lang="ar-DZ" dirty="0" smtClean="0"/>
              <a:t>      </a:t>
            </a:r>
          </a:p>
          <a:p>
            <a:pPr algn="r">
              <a:buNone/>
            </a:pPr>
            <a:r>
              <a:rPr lang="ar-DZ" dirty="0" smtClean="0"/>
              <a:t>      لذلك ينبغي الاعتماد على عرض أدنى القيم لتفادي عدم توافق </a:t>
            </a:r>
            <a:r>
              <a:rPr lang="fr-FR" dirty="0" smtClean="0"/>
              <a:t>R.S.E</a:t>
            </a:r>
            <a:r>
              <a:rPr lang="ar-DZ" dirty="0" smtClean="0"/>
              <a:t>أصحاب المصالح معها وخاصة فيما يخص </a:t>
            </a:r>
          </a:p>
          <a:p>
            <a:pPr algn="ctr">
              <a:buNone/>
            </a:pPr>
            <a:r>
              <a:rPr lang="ar-DZ" dirty="0" smtClean="0">
                <a:solidFill>
                  <a:srgbClr val="0070C0"/>
                </a:solidFill>
              </a:rPr>
              <a:t>فالقيم هي المبادئ التي ترتكز عليها استراتيجية </a:t>
            </a:r>
            <a:r>
              <a:rPr lang="ar-DZ" dirty="0" err="1" smtClean="0">
                <a:solidFill>
                  <a:srgbClr val="0070C0"/>
                </a:solidFill>
              </a:rPr>
              <a:t>المؤسسة.</a:t>
            </a:r>
            <a:r>
              <a:rPr lang="ar-DZ" dirty="0" smtClean="0"/>
              <a:t> </a:t>
            </a:r>
            <a:endParaRPr lang="fr-FR" dirty="0"/>
          </a:p>
        </p:txBody>
      </p:sp>
      <p:sp>
        <p:nvSpPr>
          <p:cNvPr id="4" name="Flèche gauche 3"/>
          <p:cNvSpPr/>
          <p:nvPr/>
        </p:nvSpPr>
        <p:spPr>
          <a:xfrm>
            <a:off x="8388424" y="4725144"/>
            <a:ext cx="504056" cy="43204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16633"/>
            <a:ext cx="8424936" cy="6408712"/>
          </a:xfrm>
        </p:spPr>
        <p:txBody>
          <a:bodyPr>
            <a:normAutofit fontScale="92500" lnSpcReduction="20000"/>
          </a:bodyPr>
          <a:lstStyle/>
          <a:p>
            <a:pPr marL="0" indent="0" algn="just" rtl="1">
              <a:lnSpc>
                <a:spcPct val="200000"/>
              </a:lnSpc>
              <a:buNone/>
            </a:pPr>
            <a:r>
              <a:rPr lang="ar-DZ" sz="3900" dirty="0" smtClean="0">
                <a:solidFill>
                  <a:srgbClr val="FF0000"/>
                </a:solidFill>
              </a:rPr>
              <a:t>5 . </a:t>
            </a:r>
            <a:r>
              <a:rPr lang="ar-DZ" sz="3900" b="1" dirty="0" smtClean="0">
                <a:solidFill>
                  <a:srgbClr val="FF0000"/>
                </a:solidFill>
              </a:rPr>
              <a:t>نمط التطوير المعتمد: </a:t>
            </a:r>
            <a:r>
              <a:rPr lang="ar-DZ" sz="3900" dirty="0" smtClean="0"/>
              <a:t>تتوفر على عدة خيارات للتطوير مثل البحث عن توسيع الأسواق أو التنويع أو الاندماج وكلها تصب في الأهداف  الاستراتيجية للنمو؛ </a:t>
            </a:r>
          </a:p>
          <a:p>
            <a:pPr marL="0" indent="0" algn="just" rtl="1">
              <a:lnSpc>
                <a:spcPct val="200000"/>
              </a:lnSpc>
              <a:buNone/>
            </a:pPr>
            <a:r>
              <a:rPr lang="ar-DZ" sz="3900" dirty="0" smtClean="0"/>
              <a:t> </a:t>
            </a:r>
            <a:r>
              <a:rPr lang="ar-DZ" sz="3900" dirty="0" smtClean="0"/>
              <a:t> </a:t>
            </a:r>
            <a:r>
              <a:rPr lang="ar-DZ" sz="3900" dirty="0" smtClean="0">
                <a:solidFill>
                  <a:srgbClr val="FF0000"/>
                </a:solidFill>
              </a:rPr>
              <a:t>6. </a:t>
            </a:r>
            <a:r>
              <a:rPr lang="ar-DZ" sz="3900" b="1" dirty="0" smtClean="0">
                <a:solidFill>
                  <a:srgbClr val="FF0000"/>
                </a:solidFill>
              </a:rPr>
              <a:t>تحديد الأولويات: </a:t>
            </a:r>
            <a:r>
              <a:rPr lang="ar-DZ" sz="3900" dirty="0" smtClean="0"/>
              <a:t>الاجابة على السؤال: ما الذي يجب القيام به أولا، ثانيا وبعد ذلك؟ ومتى نقوم بكل خطوة ومن سيقوم بذلك وما هي النتائج المنتظرة في كل خطوة.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3" y="206052"/>
            <a:ext cx="8784977" cy="6463308"/>
          </a:xfrm>
          <a:prstGeom prst="rect">
            <a:avLst/>
          </a:prstGeom>
        </p:spPr>
        <p:txBody>
          <a:bodyPr wrap="square">
            <a:spAutoFit/>
          </a:bodyPr>
          <a:lstStyle/>
          <a:p>
            <a:pPr algn="just" rtl="1">
              <a:spcAft>
                <a:spcPts val="1200"/>
              </a:spcAft>
            </a:pPr>
            <a:r>
              <a:rPr lang="ar-DZ" sz="3200" b="1" dirty="0">
                <a:solidFill>
                  <a:srgbClr val="C00000"/>
                </a:solidFill>
              </a:rPr>
              <a:t>7. </a:t>
            </a:r>
            <a:r>
              <a:rPr lang="ar-DZ" sz="3200" b="1" dirty="0" smtClean="0">
                <a:solidFill>
                  <a:srgbClr val="C00000"/>
                </a:solidFill>
              </a:rPr>
              <a:t>اختيار الشركاء </a:t>
            </a:r>
            <a:r>
              <a:rPr lang="ar-DZ" sz="3200" b="1" dirty="0">
                <a:solidFill>
                  <a:srgbClr val="C00000"/>
                </a:solidFill>
              </a:rPr>
              <a:t>والمنافسين: </a:t>
            </a:r>
            <a:r>
              <a:rPr lang="ar-DZ" sz="3200" dirty="0"/>
              <a:t>في البيئة التي تتميز باشتداد المنافسة </a:t>
            </a:r>
            <a:r>
              <a:rPr lang="ar-DZ" sz="3200" b="1" dirty="0"/>
              <a:t>وتزايد أهمية العلاقات </a:t>
            </a:r>
            <a:r>
              <a:rPr lang="ar-DZ" sz="3200" dirty="0"/>
              <a:t>مع مختلف الجهات والتي </a:t>
            </a:r>
            <a:r>
              <a:rPr lang="ar-DZ" sz="3200" dirty="0" smtClean="0"/>
              <a:t>تمكّن </a:t>
            </a:r>
            <a:r>
              <a:rPr lang="ar-DZ" sz="3200" dirty="0"/>
              <a:t>من تدعيم المركز التنافسي </a:t>
            </a:r>
            <a:r>
              <a:rPr lang="ar-DZ" sz="3200" dirty="0" smtClean="0"/>
              <a:t>للمؤسسة، </a:t>
            </a:r>
            <a:r>
              <a:rPr lang="ar-DZ" sz="3200" dirty="0">
                <a:solidFill>
                  <a:srgbClr val="00B0F0"/>
                </a:solidFill>
              </a:rPr>
              <a:t>أصبح من الضروري تحديد الأطراف التي تنافسها </a:t>
            </a:r>
            <a:r>
              <a:rPr lang="ar-DZ" sz="3200" dirty="0"/>
              <a:t>بشكل مباشر أو غير مباشر </a:t>
            </a:r>
            <a:r>
              <a:rPr lang="ar-DZ" sz="3200" dirty="0">
                <a:solidFill>
                  <a:srgbClr val="00B0F0"/>
                </a:solidFill>
              </a:rPr>
              <a:t>والأطراف التي ينبغي تجنب منافستها مباشرة</a:t>
            </a:r>
            <a:r>
              <a:rPr lang="ar-DZ" sz="3200" dirty="0"/>
              <a:t> كونها غير مستعدة لذلك على الأقل في السنوات الأولى المقبلة. وأيضا </a:t>
            </a:r>
            <a:r>
              <a:rPr lang="ar-DZ" sz="3200" dirty="0">
                <a:solidFill>
                  <a:srgbClr val="00B0F0"/>
                </a:solidFill>
              </a:rPr>
              <a:t>يجب تحديد الأطراف الشريكة أو الحليفة </a:t>
            </a:r>
            <a:r>
              <a:rPr lang="ar-DZ" sz="3200" dirty="0"/>
              <a:t>لمواجهة خطر المنافسة (الموردين والموزعين أو المقاولين من الباطن</a:t>
            </a:r>
            <a:r>
              <a:rPr lang="ar-DZ" sz="3200" dirty="0" smtClean="0"/>
              <a:t>،...). </a:t>
            </a:r>
          </a:p>
          <a:p>
            <a:pPr algn="just" rtl="1">
              <a:spcBef>
                <a:spcPts val="2400"/>
              </a:spcBef>
              <a:spcAft>
                <a:spcPts val="1200"/>
              </a:spcAft>
            </a:pPr>
            <a:r>
              <a:rPr lang="ar-DZ" sz="3200" dirty="0" smtClean="0"/>
              <a:t>   </a:t>
            </a:r>
            <a:r>
              <a:rPr lang="ar-DZ" sz="3200" b="1" dirty="0">
                <a:solidFill>
                  <a:srgbClr val="C00000"/>
                </a:solidFill>
              </a:rPr>
              <a:t>8</a:t>
            </a:r>
            <a:r>
              <a:rPr lang="ar-DZ" sz="3200" b="1" dirty="0" smtClean="0">
                <a:solidFill>
                  <a:srgbClr val="C00000"/>
                </a:solidFill>
              </a:rPr>
              <a:t>. الخطط البديلة: </a:t>
            </a:r>
            <a:r>
              <a:rPr lang="ar-DZ" sz="3200" dirty="0"/>
              <a:t>من خلال دراسة </a:t>
            </a:r>
            <a:r>
              <a:rPr lang="ar-DZ" sz="3200" dirty="0" smtClean="0"/>
              <a:t>المؤسسة لمحيطها العام، عليها </a:t>
            </a:r>
            <a:r>
              <a:rPr lang="ar-DZ" sz="3200" b="1" dirty="0" smtClean="0">
                <a:solidFill>
                  <a:srgbClr val="00B0F0"/>
                </a:solidFill>
              </a:rPr>
              <a:t>وضع </a:t>
            </a:r>
            <a:r>
              <a:rPr lang="ar-DZ" sz="3200" b="1" dirty="0">
                <a:solidFill>
                  <a:srgbClr val="00B0F0"/>
                </a:solidFill>
              </a:rPr>
              <a:t>السيناريوهات المحتملة حسب التطور المحتمل للمحيط العام</a:t>
            </a:r>
            <a:r>
              <a:rPr lang="ar-DZ" sz="3200" dirty="0"/>
              <a:t>، والتي </a:t>
            </a:r>
            <a:r>
              <a:rPr lang="ar-DZ" sz="3200" dirty="0" smtClean="0"/>
              <a:t>يتم مراعاتها </a:t>
            </a:r>
            <a:r>
              <a:rPr lang="ar-DZ" sz="3200" dirty="0"/>
              <a:t>في اعداد الخطط البديلة، حيث تسمح للمؤسسة بالتجاوب السريع في حالة تحقق أحد السيناريوهات. </a:t>
            </a:r>
            <a:endParaRPr lang="fr-FR" sz="3200" dirty="0"/>
          </a:p>
        </p:txBody>
      </p:sp>
    </p:spTree>
    <p:extLst>
      <p:ext uri="{BB962C8B-B14F-4D97-AF65-F5344CB8AC3E}">
        <p14:creationId xmlns:p14="http://schemas.microsoft.com/office/powerpoint/2010/main" val="26999330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38533"/>
            <a:ext cx="9036496" cy="6719467"/>
          </a:xfrm>
        </p:spPr>
        <p:txBody>
          <a:bodyPr>
            <a:normAutofit/>
          </a:bodyPr>
          <a:lstStyle/>
          <a:p>
            <a:pPr algn="r">
              <a:buNone/>
            </a:pPr>
            <a:r>
              <a:rPr lang="ar-DZ" sz="3300" dirty="0" smtClean="0"/>
              <a:t>وفي معظم الأحيان، يتم ادراج </a:t>
            </a:r>
            <a:r>
              <a:rPr lang="ar-DZ" sz="3300" dirty="0" smtClean="0">
                <a:solidFill>
                  <a:srgbClr val="00B0F0"/>
                </a:solidFill>
              </a:rPr>
              <a:t>القيم الأساسية ضمن الرسالة  </a:t>
            </a:r>
            <a:r>
              <a:rPr lang="ar-DZ" sz="3300" dirty="0" smtClean="0"/>
              <a:t>(بيان المهمة) أ</a:t>
            </a:r>
            <a:r>
              <a:rPr lang="ar-DZ" sz="3300" dirty="0" smtClean="0">
                <a:solidFill>
                  <a:srgbClr val="00B0F0"/>
                </a:solidFill>
              </a:rPr>
              <a:t>و الرؤية والأهداف العامة </a:t>
            </a:r>
            <a:r>
              <a:rPr lang="ar-DZ" sz="3300" dirty="0" smtClean="0"/>
              <a:t>بشكل منسجم أو تعرض مباشرة كقيم تحترمها المؤسسة.</a:t>
            </a:r>
          </a:p>
          <a:p>
            <a:pPr marL="0" indent="0">
              <a:buNone/>
            </a:pPr>
            <a:r>
              <a:rPr lang="fr-FR" dirty="0" smtClean="0">
                <a:solidFill>
                  <a:srgbClr val="C00000"/>
                </a:solidFill>
              </a:rPr>
              <a:t>Ex de Danone: </a:t>
            </a:r>
            <a:r>
              <a:rPr lang="fr-FR" dirty="0" smtClean="0"/>
              <a:t>la diversité est source de richesse et le changement  présente une permanente opportunité.</a:t>
            </a:r>
            <a:r>
              <a:rPr lang="ar-DZ" dirty="0" smtClean="0"/>
              <a:t> </a:t>
            </a:r>
            <a:endParaRPr lang="fr-FR" dirty="0" smtClean="0"/>
          </a:p>
          <a:p>
            <a:pPr marL="0" indent="0">
              <a:buNone/>
            </a:pPr>
            <a:endParaRPr lang="fr-FR" dirty="0" smtClean="0"/>
          </a:p>
          <a:p>
            <a:pPr>
              <a:spcBef>
                <a:spcPts val="1200"/>
              </a:spcBef>
              <a:spcAft>
                <a:spcPts val="1200"/>
              </a:spcAft>
              <a:buNone/>
              <a:tabLst>
                <a:tab pos="8789988" algn="l"/>
              </a:tabLst>
            </a:pPr>
            <a:r>
              <a:rPr lang="fr-FR" sz="3300" b="1" dirty="0" smtClean="0">
                <a:solidFill>
                  <a:srgbClr val="FF0000"/>
                </a:solidFill>
              </a:rPr>
              <a:t>Ex 02: </a:t>
            </a:r>
            <a:r>
              <a:rPr lang="fr-FR" sz="3300" b="1" dirty="0" smtClean="0"/>
              <a:t>L</a:t>
            </a:r>
            <a:r>
              <a:rPr lang="fr-FR" b="1" dirty="0" smtClean="0"/>
              <a:t>es </a:t>
            </a:r>
            <a:r>
              <a:rPr lang="fr-FR" b="1" dirty="0"/>
              <a:t>10 principes fondamentaux de </a:t>
            </a:r>
            <a:r>
              <a:rPr lang="fr-FR" b="1" dirty="0" smtClean="0"/>
              <a:t>Google:</a:t>
            </a:r>
          </a:p>
          <a:p>
            <a:pPr marL="514350" indent="-514350">
              <a:spcAft>
                <a:spcPts val="1200"/>
              </a:spcAft>
              <a:buAutoNum type="arabicPeriod"/>
              <a:tabLst>
                <a:tab pos="8789988" algn="l"/>
              </a:tabLst>
            </a:pPr>
            <a:r>
              <a:rPr lang="fr-FR" dirty="0" smtClean="0"/>
              <a:t>Privilégiez </a:t>
            </a:r>
            <a:r>
              <a:rPr lang="fr-FR" dirty="0"/>
              <a:t>l'utilisateur, le reste </a:t>
            </a:r>
            <a:r>
              <a:rPr lang="fr-FR" dirty="0" smtClean="0"/>
              <a:t>suivra;</a:t>
            </a:r>
          </a:p>
          <a:p>
            <a:pPr marL="514350" indent="-514350">
              <a:spcAft>
                <a:spcPts val="1200"/>
              </a:spcAft>
              <a:buAutoNum type="arabicPeriod"/>
              <a:tabLst>
                <a:tab pos="8789988" algn="l"/>
              </a:tabLst>
            </a:pPr>
            <a:r>
              <a:rPr lang="fr-FR" dirty="0"/>
              <a:t>Mieux vaut faire une seule chose et la faire </a:t>
            </a:r>
            <a:r>
              <a:rPr lang="fr-FR" dirty="0" smtClean="0"/>
              <a:t>bien;</a:t>
            </a:r>
          </a:p>
          <a:p>
            <a:pPr marL="514350" indent="-514350">
              <a:spcAft>
                <a:spcPts val="1200"/>
              </a:spcAft>
              <a:buAutoNum type="arabicPeriod"/>
              <a:tabLst>
                <a:tab pos="8789988" algn="l"/>
              </a:tabLst>
            </a:pPr>
            <a:r>
              <a:rPr lang="fr-FR" dirty="0" smtClean="0"/>
              <a:t>Toujours </a:t>
            </a:r>
            <a:r>
              <a:rPr lang="fr-FR" dirty="0"/>
              <a:t>plus </a:t>
            </a:r>
            <a:r>
              <a:rPr lang="fr-FR" dirty="0" smtClean="0"/>
              <a:t>vite;</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0445" y="692696"/>
            <a:ext cx="8964488" cy="5909310"/>
          </a:xfrm>
          <a:prstGeom prst="rect">
            <a:avLst/>
          </a:prstGeom>
        </p:spPr>
        <p:txBody>
          <a:bodyPr wrap="square">
            <a:spAutoFit/>
          </a:bodyPr>
          <a:lstStyle/>
          <a:p>
            <a:pPr>
              <a:spcAft>
                <a:spcPts val="1800"/>
              </a:spcAft>
            </a:pPr>
            <a:r>
              <a:rPr lang="fr-FR" sz="3200" dirty="0" smtClean="0"/>
              <a:t> 4. La </a:t>
            </a:r>
            <a:r>
              <a:rPr lang="fr-FR" sz="3200" dirty="0"/>
              <a:t>démocratie sur le Web fonctionne;</a:t>
            </a:r>
          </a:p>
          <a:p>
            <a:pPr>
              <a:spcAft>
                <a:spcPts val="1800"/>
              </a:spcAft>
            </a:pPr>
            <a:r>
              <a:rPr lang="fr-FR" sz="3200" dirty="0"/>
              <a:t> </a:t>
            </a:r>
            <a:r>
              <a:rPr lang="fr-FR" sz="3200" dirty="0" smtClean="0"/>
              <a:t>5. On </a:t>
            </a:r>
            <a:r>
              <a:rPr lang="fr-FR" sz="3200" dirty="0"/>
              <a:t>peut avoir besoin de réponses à tout moment;</a:t>
            </a:r>
          </a:p>
          <a:p>
            <a:pPr>
              <a:spcAft>
                <a:spcPts val="1800"/>
              </a:spcAft>
            </a:pPr>
            <a:r>
              <a:rPr lang="fr-FR" sz="3200" dirty="0" smtClean="0"/>
              <a:t>6</a:t>
            </a:r>
            <a:r>
              <a:rPr lang="fr-FR" sz="3200" dirty="0"/>
              <a:t>. On peut gagner de l'argent sans vendre son âme au </a:t>
            </a:r>
            <a:r>
              <a:rPr lang="fr-FR" sz="3200" dirty="0" smtClean="0"/>
              <a:t>diable;</a:t>
            </a:r>
          </a:p>
          <a:p>
            <a:pPr>
              <a:spcAft>
                <a:spcPts val="1800"/>
              </a:spcAft>
            </a:pPr>
            <a:r>
              <a:rPr lang="fr-FR" sz="3200" dirty="0" smtClean="0"/>
              <a:t>7. La </a:t>
            </a:r>
            <a:r>
              <a:rPr lang="fr-FR" sz="3200" dirty="0"/>
              <a:t>masse d'informations continue de </a:t>
            </a:r>
            <a:r>
              <a:rPr lang="fr-FR" sz="3200" dirty="0" smtClean="0"/>
              <a:t>croître;</a:t>
            </a:r>
          </a:p>
          <a:p>
            <a:pPr>
              <a:spcAft>
                <a:spcPts val="1800"/>
              </a:spcAft>
            </a:pPr>
            <a:r>
              <a:rPr lang="fr-FR" sz="3200" dirty="0"/>
              <a:t>8. Le besoin d'information ne connaît pas de </a:t>
            </a:r>
            <a:r>
              <a:rPr lang="fr-FR" sz="3200" dirty="0" smtClean="0"/>
              <a:t>frontières;</a:t>
            </a:r>
          </a:p>
          <a:p>
            <a:pPr>
              <a:spcAft>
                <a:spcPts val="1800"/>
              </a:spcAft>
            </a:pPr>
            <a:r>
              <a:rPr lang="fr-FR" sz="3200" dirty="0"/>
              <a:t>9. On peut être sérieux sans porter de </a:t>
            </a:r>
            <a:r>
              <a:rPr lang="fr-FR" sz="3200" dirty="0" smtClean="0"/>
              <a:t>cravate;</a:t>
            </a:r>
          </a:p>
          <a:p>
            <a:pPr>
              <a:spcAft>
                <a:spcPts val="1800"/>
              </a:spcAft>
            </a:pPr>
            <a:r>
              <a:rPr lang="fr-FR" sz="3200" dirty="0"/>
              <a:t>10. On peut toujours faire mieux</a:t>
            </a:r>
          </a:p>
        </p:txBody>
      </p:sp>
    </p:spTree>
    <p:extLst>
      <p:ext uri="{BB962C8B-B14F-4D97-AF65-F5344CB8AC3E}">
        <p14:creationId xmlns:p14="http://schemas.microsoft.com/office/powerpoint/2010/main" val="9439814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9847"/>
            <a:ext cx="9036496" cy="6663363"/>
          </a:xfrm>
          <a:prstGeom prst="rect">
            <a:avLst/>
          </a:prstGeom>
        </p:spPr>
        <p:txBody>
          <a:bodyPr wrap="square">
            <a:spAutoFit/>
          </a:bodyPr>
          <a:lstStyle/>
          <a:p>
            <a:pPr algn="r"/>
            <a:r>
              <a:rPr lang="ar-DZ" sz="3200" dirty="0">
                <a:solidFill>
                  <a:srgbClr val="C00000"/>
                </a:solidFill>
              </a:rPr>
              <a:t>1-1- </a:t>
            </a:r>
            <a:r>
              <a:rPr lang="ar-DZ" sz="3200" dirty="0" smtClean="0">
                <a:solidFill>
                  <a:srgbClr val="C00000"/>
                </a:solidFill>
              </a:rPr>
              <a:t>الرؤيـــا</a:t>
            </a:r>
            <a:r>
              <a:rPr lang="ar-DZ" sz="3200" dirty="0">
                <a:solidFill>
                  <a:srgbClr val="C00000"/>
                </a:solidFill>
              </a:rPr>
              <a:t>: </a:t>
            </a:r>
          </a:p>
          <a:p>
            <a:pPr algn="r"/>
            <a:r>
              <a:rPr lang="ar-DZ" sz="3200" dirty="0"/>
              <a:t>   باعتبار التسويق الاستراتيجي يعكس الاتجاه العام لرؤيا المنظمة في كيفية توجيه الموارد والوسائل </a:t>
            </a:r>
            <a:r>
              <a:rPr lang="ar-DZ" sz="3200" dirty="0" smtClean="0"/>
              <a:t>لإنجاز </a:t>
            </a:r>
            <a:r>
              <a:rPr lang="ar-DZ" sz="3200" dirty="0"/>
              <a:t>الأعمال والوصول إلى  الوضعية التي تطمح إليها المنظمة في المستقبل.</a:t>
            </a:r>
          </a:p>
          <a:p>
            <a:pPr algn="r"/>
            <a:endParaRPr lang="ar-DZ" sz="3200" dirty="0"/>
          </a:p>
          <a:p>
            <a:pPr algn="r"/>
            <a:r>
              <a:rPr lang="ar-DZ" sz="3200" dirty="0"/>
              <a:t>- تعرف الرؤيا عل أنها تمثل </a:t>
            </a:r>
            <a:r>
              <a:rPr lang="ar-DZ" sz="3200" dirty="0" smtClean="0">
                <a:solidFill>
                  <a:srgbClr val="0070C0"/>
                </a:solidFill>
              </a:rPr>
              <a:t>« الوضعية </a:t>
            </a:r>
            <a:r>
              <a:rPr lang="ar-DZ" sz="3200" dirty="0">
                <a:solidFill>
                  <a:srgbClr val="0070C0"/>
                </a:solidFill>
              </a:rPr>
              <a:t>المرغوبة للمنظمة في </a:t>
            </a:r>
            <a:r>
              <a:rPr lang="ar-DZ" sz="3200" dirty="0" smtClean="0">
                <a:solidFill>
                  <a:srgbClr val="0070C0"/>
                </a:solidFill>
              </a:rPr>
              <a:t>المستقبل »</a:t>
            </a:r>
            <a:endParaRPr lang="ar-DZ" sz="3200" dirty="0">
              <a:solidFill>
                <a:srgbClr val="0070C0"/>
              </a:solidFill>
            </a:endParaRPr>
          </a:p>
          <a:p>
            <a:pPr algn="r"/>
            <a:r>
              <a:rPr lang="ar-DZ" sz="3200" dirty="0"/>
              <a:t>- وتتضمن الاجابة عن السؤال: </a:t>
            </a:r>
            <a:r>
              <a:rPr lang="ar-DZ" sz="3200" dirty="0" smtClean="0">
                <a:solidFill>
                  <a:srgbClr val="0070C0"/>
                </a:solidFill>
              </a:rPr>
              <a:t>« إلى </a:t>
            </a:r>
            <a:r>
              <a:rPr lang="ar-DZ" sz="3200" dirty="0">
                <a:solidFill>
                  <a:srgbClr val="0070C0"/>
                </a:solidFill>
              </a:rPr>
              <a:t>أين تريد المنظمة الذهاب</a:t>
            </a:r>
            <a:r>
              <a:rPr lang="ar-DZ" sz="3200" dirty="0" smtClean="0">
                <a:solidFill>
                  <a:srgbClr val="0070C0"/>
                </a:solidFill>
              </a:rPr>
              <a:t>؟ »</a:t>
            </a:r>
            <a:endParaRPr lang="ar-DZ" sz="3200" dirty="0"/>
          </a:p>
          <a:p>
            <a:pPr algn="r"/>
            <a:endParaRPr lang="ar-DZ" sz="3200" dirty="0"/>
          </a:p>
          <a:p>
            <a:r>
              <a:rPr lang="fr-FR" sz="3200" dirty="0"/>
              <a:t>Ex: </a:t>
            </a:r>
            <a:r>
              <a:rPr lang="fr-FR" sz="3200" dirty="0" err="1"/>
              <a:t>Google’s</a:t>
            </a:r>
            <a:r>
              <a:rPr lang="fr-FR" sz="3200" dirty="0"/>
              <a:t> vision </a:t>
            </a:r>
            <a:r>
              <a:rPr lang="fr-FR" sz="3200" dirty="0" err="1"/>
              <a:t>statement</a:t>
            </a:r>
            <a:r>
              <a:rPr lang="fr-FR" sz="3200" dirty="0"/>
              <a:t> </a:t>
            </a:r>
            <a:r>
              <a:rPr lang="fr-FR" sz="3200" dirty="0" err="1"/>
              <a:t>is</a:t>
            </a:r>
            <a:r>
              <a:rPr lang="fr-FR" sz="3200" dirty="0"/>
              <a:t> </a:t>
            </a:r>
          </a:p>
          <a:p>
            <a:pPr algn="ctr">
              <a:spcBef>
                <a:spcPts val="600"/>
              </a:spcBef>
              <a:spcAft>
                <a:spcPts val="1200"/>
              </a:spcAft>
            </a:pPr>
            <a:r>
              <a:rPr lang="fr-FR" sz="2800" b="1" dirty="0"/>
              <a:t>“to </a:t>
            </a:r>
            <a:r>
              <a:rPr lang="fr-FR" sz="2800" b="1" dirty="0" err="1"/>
              <a:t>provide</a:t>
            </a:r>
            <a:r>
              <a:rPr lang="fr-FR" sz="2800" b="1" dirty="0"/>
              <a:t> </a:t>
            </a:r>
            <a:r>
              <a:rPr lang="fr-FR" sz="2800" b="1" dirty="0" err="1"/>
              <a:t>access</a:t>
            </a:r>
            <a:r>
              <a:rPr lang="fr-FR" sz="2800" b="1" dirty="0"/>
              <a:t> to the </a:t>
            </a:r>
            <a:r>
              <a:rPr lang="fr-FR" sz="2800" b="1" dirty="0" err="1"/>
              <a:t>world’s</a:t>
            </a:r>
            <a:r>
              <a:rPr lang="fr-FR" sz="2800" b="1" dirty="0"/>
              <a:t> information in one click.”</a:t>
            </a:r>
          </a:p>
          <a:p>
            <a:pPr algn="r"/>
            <a:r>
              <a:rPr lang="ar-DZ" sz="3200" dirty="0"/>
              <a:t>يحتوي بيان رؤية غوغل على ثلاثة متغيرات، وهي معلومات </a:t>
            </a:r>
            <a:r>
              <a:rPr lang="ar-DZ" sz="3200" dirty="0" smtClean="0"/>
              <a:t>ببعد عالمي </a:t>
            </a:r>
            <a:r>
              <a:rPr lang="ar-DZ" sz="3200" dirty="0"/>
              <a:t>وإمكانية الوصول إليها وبالنقرة </a:t>
            </a:r>
            <a:r>
              <a:rPr lang="ar-DZ" sz="3200" dirty="0" smtClean="0"/>
              <a:t>الواحدة</a:t>
            </a:r>
            <a:r>
              <a:rPr lang="ar-DZ" sz="3200" dirty="0"/>
              <a:t>.</a:t>
            </a:r>
          </a:p>
        </p:txBody>
      </p:sp>
    </p:spTree>
    <p:extLst>
      <p:ext uri="{BB962C8B-B14F-4D97-AF65-F5344CB8AC3E}">
        <p14:creationId xmlns:p14="http://schemas.microsoft.com/office/powerpoint/2010/main" val="2341850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88640"/>
            <a:ext cx="8892480" cy="6597352"/>
          </a:xfrm>
        </p:spPr>
        <p:txBody>
          <a:bodyPr>
            <a:normAutofit fontScale="85000" lnSpcReduction="20000"/>
          </a:bodyPr>
          <a:lstStyle/>
          <a:p>
            <a:pPr algn="r" rtl="1">
              <a:buNone/>
            </a:pPr>
            <a:r>
              <a:rPr lang="ar-DZ" dirty="0" smtClean="0"/>
              <a:t>- تمثل الرؤيا النية في تأسيس اتجاه جديد للمنظمة ، وهو ما يسمح بتوجيه الامكانيات في ذلك الاتجاه، هذا الاتجاه يمكن أن يوحد ويحفز أصحاب المصالح.</a:t>
            </a:r>
          </a:p>
          <a:p>
            <a:pPr algn="r" rtl="1">
              <a:buNone/>
            </a:pPr>
            <a:r>
              <a:rPr lang="ar-DZ" dirty="0" smtClean="0">
                <a:solidFill>
                  <a:srgbClr val="00B0F0"/>
                </a:solidFill>
              </a:rPr>
              <a:t>بيان الرؤيا يوجه إلى ادارة المنظمة وأقسامها المختلفة والعاملين فيها وليس للزبائن المستهدفين</a:t>
            </a:r>
            <a:r>
              <a:rPr lang="ar-DZ" dirty="0">
                <a:solidFill>
                  <a:srgbClr val="00B0F0"/>
                </a:solidFill>
              </a:rPr>
              <a:t>.</a:t>
            </a:r>
            <a:endParaRPr lang="ar-DZ" dirty="0" smtClean="0">
              <a:solidFill>
                <a:srgbClr val="00B0F0"/>
              </a:solidFill>
            </a:endParaRPr>
          </a:p>
          <a:p>
            <a:pPr algn="r" rtl="1">
              <a:buNone/>
            </a:pPr>
            <a:r>
              <a:rPr lang="ar-DZ" dirty="0" smtClean="0"/>
              <a:t>قد تكون الرؤيا مبهمة ما لم يتم التعرف عليها من خلال بيان المهمة والأهداف</a:t>
            </a:r>
          </a:p>
          <a:p>
            <a:pPr algn="r" rtl="1">
              <a:buNone/>
            </a:pPr>
            <a:endParaRPr lang="ar-DZ" dirty="0" smtClean="0">
              <a:solidFill>
                <a:srgbClr val="FF0000"/>
              </a:solidFill>
            </a:endParaRPr>
          </a:p>
          <a:p>
            <a:pPr algn="r" rtl="1">
              <a:buNone/>
            </a:pPr>
            <a:r>
              <a:rPr lang="ar-DZ" dirty="0" smtClean="0">
                <a:solidFill>
                  <a:srgbClr val="FF0000"/>
                </a:solidFill>
              </a:rPr>
              <a:t>1-2- المهمة أو الرسالة: </a:t>
            </a:r>
            <a:r>
              <a:rPr lang="ar-DZ" dirty="0" smtClean="0"/>
              <a:t>تعرف أنها عبارة عن بيان مكتوب قصير رسمي يحدّد الغرض من وجود المنظمة (سبب وجودها). </a:t>
            </a:r>
            <a:r>
              <a:rPr lang="en-US" dirty="0" smtClean="0"/>
              <a:t> </a:t>
            </a:r>
            <a:endParaRPr lang="ar-DZ" dirty="0" smtClean="0"/>
          </a:p>
          <a:p>
            <a:pPr algn="r" rtl="1">
              <a:buNone/>
            </a:pPr>
            <a:r>
              <a:rPr lang="ar-DZ" dirty="0" smtClean="0"/>
              <a:t>متضمنة الاجابة عن </a:t>
            </a:r>
            <a:r>
              <a:rPr lang="fr-FR" dirty="0" smtClean="0"/>
              <a:t>-</a:t>
            </a:r>
            <a:r>
              <a:rPr lang="ar-DZ" dirty="0"/>
              <a:t>الأسئلة الآتية: </a:t>
            </a:r>
          </a:p>
          <a:p>
            <a:pPr algn="r" rtl="1">
              <a:buNone/>
            </a:pPr>
            <a:r>
              <a:rPr lang="ar-DZ" dirty="0" smtClean="0"/>
              <a:t>-   ماذا </a:t>
            </a:r>
            <a:r>
              <a:rPr lang="ar-DZ" dirty="0"/>
              <a:t>نريد أن نفعل؟</a:t>
            </a:r>
            <a:r>
              <a:rPr lang="fr-FR" dirty="0"/>
              <a:t> Que voulons nous faire?</a:t>
            </a:r>
            <a:r>
              <a:rPr lang="fr-FR" dirty="0" smtClean="0"/>
              <a:t>     </a:t>
            </a:r>
            <a:endParaRPr lang="ar-DZ" dirty="0" smtClean="0"/>
          </a:p>
          <a:p>
            <a:pPr marL="0" indent="0" algn="r" rtl="1">
              <a:buNone/>
            </a:pPr>
            <a:r>
              <a:rPr lang="ar-DZ" dirty="0" smtClean="0"/>
              <a:t>-   ماذا </a:t>
            </a:r>
            <a:r>
              <a:rPr lang="ar-DZ" dirty="0"/>
              <a:t>نستطيع أن نفعل</a:t>
            </a:r>
            <a:r>
              <a:rPr lang="ar-DZ" dirty="0" smtClean="0"/>
              <a:t>؟ </a:t>
            </a:r>
            <a:r>
              <a:rPr lang="fr-FR" dirty="0"/>
              <a:t>Que pouvons nous faire?</a:t>
            </a:r>
            <a:r>
              <a:rPr lang="ar-DZ" dirty="0"/>
              <a:t> </a:t>
            </a:r>
            <a:r>
              <a:rPr lang="ar-DZ" dirty="0" smtClean="0"/>
              <a:t> </a:t>
            </a:r>
          </a:p>
          <a:p>
            <a:pPr marL="0" indent="0" algn="r" rtl="1">
              <a:buNone/>
            </a:pPr>
            <a:r>
              <a:rPr lang="ar-DZ" dirty="0" smtClean="0"/>
              <a:t> -  </a:t>
            </a:r>
            <a:r>
              <a:rPr lang="ar-DZ" dirty="0"/>
              <a:t>لمن</a:t>
            </a:r>
            <a:r>
              <a:rPr lang="ar-DZ" dirty="0" smtClean="0"/>
              <a:t>؟                      </a:t>
            </a:r>
            <a:r>
              <a:rPr lang="fr-FR" dirty="0" smtClean="0"/>
              <a:t> </a:t>
            </a:r>
            <a:r>
              <a:rPr lang="fr-FR" dirty="0"/>
              <a:t>Pour </a:t>
            </a:r>
            <a:r>
              <a:rPr lang="fr-FR" dirty="0" smtClean="0"/>
              <a:t>qui?</a:t>
            </a:r>
            <a:r>
              <a:rPr lang="ar-DZ" dirty="0" smtClean="0"/>
              <a:t> </a:t>
            </a:r>
            <a:r>
              <a:rPr lang="fr-FR" dirty="0" smtClean="0"/>
              <a:t> </a:t>
            </a:r>
            <a:endParaRPr lang="ar-DZ" dirty="0"/>
          </a:p>
          <a:p>
            <a:pPr marL="0" indent="0" algn="r" rtl="1">
              <a:buNone/>
            </a:pPr>
            <a:r>
              <a:rPr lang="ar-DZ" dirty="0" smtClean="0"/>
              <a:t> -  </a:t>
            </a:r>
            <a:r>
              <a:rPr lang="ar-DZ" dirty="0"/>
              <a:t>لماذا نريد أن نفعل هذا</a:t>
            </a:r>
            <a:r>
              <a:rPr lang="ar-DZ" dirty="0" smtClean="0"/>
              <a:t>؟  </a:t>
            </a:r>
            <a:r>
              <a:rPr lang="fr-FR" dirty="0" smtClean="0"/>
              <a:t>Pourquoi voulons nous faire </a:t>
            </a:r>
            <a:r>
              <a:rPr lang="fr-FR" dirty="0" smtClean="0"/>
              <a:t>ça? </a:t>
            </a:r>
            <a:r>
              <a:rPr lang="ar-DZ" dirty="0" smtClean="0"/>
              <a:t> </a:t>
            </a:r>
            <a:endParaRPr lang="fr-FR" dirty="0" smtClean="0"/>
          </a:p>
          <a:p>
            <a:pPr algn="r" rtl="1">
              <a:buNone/>
            </a:pPr>
            <a:r>
              <a:rPr lang="ar-DZ" dirty="0" smtClean="0"/>
              <a:t> -  كيف؟      </a:t>
            </a:r>
            <a:r>
              <a:rPr lang="fr-FR" dirty="0" smtClean="0"/>
              <a:t> </a:t>
            </a:r>
            <a:r>
              <a:rPr lang="fr-FR" dirty="0"/>
              <a:t>De quelle manière</a:t>
            </a:r>
            <a:r>
              <a:rPr lang="fr-FR" dirty="0" smtClean="0"/>
              <a:t>?</a:t>
            </a:r>
            <a:r>
              <a:rPr lang="ar-DZ" dirty="0" smtClean="0"/>
              <a:t>  </a:t>
            </a:r>
            <a:r>
              <a:rPr lang="fr-FR" dirty="0" smtClean="0"/>
              <a:t>  </a:t>
            </a:r>
          </a:p>
          <a:p>
            <a:pPr algn="r">
              <a:buNone/>
            </a:pPr>
            <a:r>
              <a:rPr lang="ar-DZ" dirty="0" smtClean="0"/>
              <a:t> </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88640"/>
            <a:ext cx="9144000" cy="6525344"/>
          </a:xfrm>
        </p:spPr>
        <p:txBody>
          <a:bodyPr>
            <a:normAutofit fontScale="92500" lnSpcReduction="20000"/>
          </a:bodyPr>
          <a:lstStyle/>
          <a:p>
            <a:pPr algn="r" rtl="1">
              <a:lnSpc>
                <a:spcPct val="150000"/>
              </a:lnSpc>
              <a:buNone/>
            </a:pPr>
            <a:r>
              <a:rPr lang="ar-DZ" sz="2400" dirty="0" smtClean="0"/>
              <a:t>إن المهمة أكثر واقعية ووضوح ، تساعد المنظمة على معرفة الطريق والوسائل كونها التعبير المكتوب للأهداف الأساسية، الخصائص والقيم و</a:t>
            </a:r>
            <a:r>
              <a:rPr lang="ar-DZ" sz="2400" dirty="0" smtClean="0">
                <a:solidFill>
                  <a:srgbClr val="00B0F0"/>
                </a:solidFill>
              </a:rPr>
              <a:t>الفلسفة</a:t>
            </a:r>
            <a:r>
              <a:rPr lang="ar-DZ" sz="2400" dirty="0" smtClean="0"/>
              <a:t> التي تشكل المنظمة وتعطيها سبب الوجود، كما أن هذا البيان يتميز عن المنظمات الأخرى ويوضح  مجال النشاطات، المنتجات أو الخدمات والسوق المستهدف. </a:t>
            </a:r>
          </a:p>
          <a:p>
            <a:pPr rtl="1">
              <a:lnSpc>
                <a:spcPct val="150000"/>
              </a:lnSpc>
              <a:buNone/>
            </a:pPr>
            <a:r>
              <a:rPr lang="en-US" sz="2400" dirty="0" smtClean="0"/>
              <a:t>      Ex : Google’s mission statement is</a:t>
            </a:r>
            <a:r>
              <a:rPr lang="ar-DZ" sz="2400" dirty="0" smtClean="0"/>
              <a:t>  </a:t>
            </a:r>
          </a:p>
          <a:p>
            <a:pPr algn="ctr" rtl="1">
              <a:lnSpc>
                <a:spcPct val="150000"/>
              </a:lnSpc>
              <a:buNone/>
            </a:pPr>
            <a:r>
              <a:rPr lang="en-US" sz="2400" dirty="0" smtClean="0"/>
              <a:t> “</a:t>
            </a:r>
            <a:r>
              <a:rPr lang="en-US" sz="2400" b="1" i="1" dirty="0" smtClean="0"/>
              <a:t>to </a:t>
            </a:r>
            <a:r>
              <a:rPr lang="en-US" sz="2400" b="1" i="1" u="sng" dirty="0" smtClean="0"/>
              <a:t>organize the world’s information </a:t>
            </a:r>
            <a:r>
              <a:rPr lang="en-US" sz="2400" b="1" i="1" dirty="0" smtClean="0"/>
              <a:t>and make it </a:t>
            </a:r>
            <a:r>
              <a:rPr lang="en-US" sz="2400" b="1" i="1" u="sng" dirty="0" smtClean="0"/>
              <a:t>universally accessible</a:t>
            </a:r>
            <a:r>
              <a:rPr lang="en-US" sz="2400" b="1" i="1" dirty="0" smtClean="0"/>
              <a:t> and </a:t>
            </a:r>
            <a:r>
              <a:rPr lang="en-US" sz="2400" b="1" i="1" u="sng" dirty="0" smtClean="0"/>
              <a:t>useful</a:t>
            </a:r>
            <a:r>
              <a:rPr lang="en-US" sz="2400" dirty="0" smtClean="0"/>
              <a:t>.”</a:t>
            </a:r>
          </a:p>
          <a:p>
            <a:pPr algn="r" rtl="1">
              <a:lnSpc>
                <a:spcPct val="150000"/>
              </a:lnSpc>
              <a:buNone/>
            </a:pPr>
            <a:endParaRPr lang="ar-DZ" sz="2400" dirty="0" smtClean="0"/>
          </a:p>
          <a:p>
            <a:pPr algn="r" rtl="1">
              <a:lnSpc>
                <a:spcPct val="150000"/>
              </a:lnSpc>
              <a:buNone/>
            </a:pPr>
            <a:r>
              <a:rPr lang="ar-DZ" sz="2400" dirty="0" smtClean="0"/>
              <a:t>إذن: يعتبر بيان المهمة المنطلق، الذي يوضح سبب وجود المنظمة</a:t>
            </a:r>
          </a:p>
          <a:p>
            <a:pPr algn="r" rtl="1">
              <a:lnSpc>
                <a:spcPct val="150000"/>
              </a:lnSpc>
              <a:buNone/>
            </a:pPr>
            <a:r>
              <a:rPr lang="ar-DZ" sz="2400" dirty="0" smtClean="0"/>
              <a:t>- يسمح بضمان </a:t>
            </a:r>
            <a:r>
              <a:rPr lang="ar-DZ" sz="2400" dirty="0" smtClean="0">
                <a:solidFill>
                  <a:srgbClr val="FF0000"/>
                </a:solidFill>
              </a:rPr>
              <a:t>فهم ذوي المصالح الاتجاه المشترك </a:t>
            </a:r>
            <a:r>
              <a:rPr lang="ar-DZ" sz="2400" dirty="0" smtClean="0"/>
              <a:t>والثقة في </a:t>
            </a:r>
          </a:p>
          <a:p>
            <a:pPr algn="r" rtl="1">
              <a:lnSpc>
                <a:spcPct val="150000"/>
              </a:lnSpc>
              <a:buNone/>
            </a:pPr>
            <a:r>
              <a:rPr lang="ar-DZ" sz="2400" dirty="0" smtClean="0"/>
              <a:t>سلكه وبالتالي الانضمام لهذا الاتجاه؛</a:t>
            </a:r>
          </a:p>
          <a:p>
            <a:pPr algn="r" rtl="1">
              <a:lnSpc>
                <a:spcPct val="150000"/>
              </a:lnSpc>
              <a:buNone/>
            </a:pPr>
            <a:r>
              <a:rPr lang="ar-DZ" sz="2400" dirty="0" smtClean="0"/>
              <a:t>- يسمح </a:t>
            </a:r>
            <a:r>
              <a:rPr lang="ar-DZ" sz="2400" dirty="0" smtClean="0">
                <a:solidFill>
                  <a:srgbClr val="FF0000"/>
                </a:solidFill>
              </a:rPr>
              <a:t>باشتقاق الأهداف البعيدة المدى </a:t>
            </a:r>
            <a:r>
              <a:rPr lang="ar-DZ" sz="2400" dirty="0" smtClean="0"/>
              <a:t>التي تشكل القاعدة لتقييم الأداء التنظيمي؛  </a:t>
            </a:r>
          </a:p>
          <a:p>
            <a:pPr algn="r" rtl="1">
              <a:lnSpc>
                <a:spcPct val="150000"/>
              </a:lnSpc>
              <a:buNone/>
            </a:pPr>
            <a:r>
              <a:rPr lang="ar-DZ" sz="2400" dirty="0" smtClean="0"/>
              <a:t>- </a:t>
            </a:r>
            <a:r>
              <a:rPr lang="ar-DZ" sz="2400" dirty="0" smtClean="0">
                <a:solidFill>
                  <a:srgbClr val="FF0000"/>
                </a:solidFill>
              </a:rPr>
              <a:t>الالهام للتخطيط الاستراتيجي </a:t>
            </a:r>
            <a:r>
              <a:rPr lang="ar-DZ" sz="2400" dirty="0" smtClean="0"/>
              <a:t>على مستوى المنظمة والأنشطة الرئيسية</a:t>
            </a:r>
            <a:endParaRPr lang="fr-FR"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512" y="215344"/>
            <a:ext cx="8856984" cy="6093976"/>
          </a:xfrm>
          <a:prstGeom prst="rect">
            <a:avLst/>
          </a:prstGeom>
        </p:spPr>
        <p:txBody>
          <a:bodyPr wrap="square">
            <a:spAutoFit/>
          </a:bodyPr>
          <a:lstStyle/>
          <a:p>
            <a:pPr algn="r">
              <a:lnSpc>
                <a:spcPct val="150000"/>
              </a:lnSpc>
            </a:pPr>
            <a:r>
              <a:rPr lang="ar-DZ" sz="2600" dirty="0" smtClean="0"/>
              <a:t>منذ بدايتها، ركّزت غوغل على </a:t>
            </a:r>
            <a:r>
              <a:rPr lang="ar-DZ" sz="2600" b="1" dirty="0" smtClean="0">
                <a:solidFill>
                  <a:srgbClr val="00B050"/>
                </a:solidFill>
              </a:rPr>
              <a:t>تطوير خوارزميات أو برامج خاصة </a:t>
            </a:r>
            <a:r>
              <a:rPr lang="ar-DZ" sz="2600" dirty="0" smtClean="0"/>
              <a:t>لتحقيق أقصى قدر من </a:t>
            </a:r>
            <a:r>
              <a:rPr lang="ar-DZ" sz="2600" b="1" dirty="0" smtClean="0">
                <a:solidFill>
                  <a:srgbClr val="00B050"/>
                </a:solidFill>
              </a:rPr>
              <a:t>الفعالية</a:t>
            </a:r>
            <a:r>
              <a:rPr lang="ar-DZ" sz="2600" dirty="0" smtClean="0"/>
              <a:t>، حيث تواصل الشركة التركيز على ضمان وصول  الأشخاص إلى المعلومات التي يحتاجونها. </a:t>
            </a:r>
          </a:p>
          <a:p>
            <a:pPr algn="r">
              <a:lnSpc>
                <a:spcPct val="150000"/>
              </a:lnSpc>
            </a:pPr>
            <a:r>
              <a:rPr lang="ar-DZ" sz="2600" dirty="0" smtClean="0"/>
              <a:t>بيان مهمة غوغل مواز لبيان رؤية الشركة، متضمنا أربعة متغيرات وهي: </a:t>
            </a:r>
            <a:r>
              <a:rPr lang="ar-DZ" sz="2600" dirty="0" smtClean="0">
                <a:solidFill>
                  <a:srgbClr val="00B050"/>
                </a:solidFill>
              </a:rPr>
              <a:t>المعلومات العالمية</a:t>
            </a:r>
            <a:r>
              <a:rPr lang="ar-DZ" sz="2600" dirty="0" smtClean="0"/>
              <a:t>، </a:t>
            </a:r>
            <a:r>
              <a:rPr lang="ar-DZ" sz="2600" dirty="0" smtClean="0">
                <a:solidFill>
                  <a:srgbClr val="00B050"/>
                </a:solidFill>
              </a:rPr>
              <a:t>التنظيم</a:t>
            </a:r>
            <a:r>
              <a:rPr lang="ar-DZ" sz="2600" dirty="0" smtClean="0"/>
              <a:t>، </a:t>
            </a:r>
            <a:r>
              <a:rPr lang="ar-DZ" sz="2600" dirty="0" smtClean="0">
                <a:solidFill>
                  <a:srgbClr val="00B050"/>
                </a:solidFill>
              </a:rPr>
              <a:t>إمكانية الوصول للجميع</a:t>
            </a:r>
            <a:r>
              <a:rPr lang="ar-DZ" sz="2600" dirty="0" smtClean="0"/>
              <a:t>، </a:t>
            </a:r>
            <a:r>
              <a:rPr lang="ar-DZ" sz="2600" dirty="0" smtClean="0">
                <a:solidFill>
                  <a:srgbClr val="00B050"/>
                </a:solidFill>
              </a:rPr>
              <a:t>تلبية الحاجة </a:t>
            </a:r>
            <a:r>
              <a:rPr lang="ar-DZ" sz="2600" dirty="0" smtClean="0">
                <a:solidFill>
                  <a:srgbClr val="00B050"/>
                </a:solidFill>
              </a:rPr>
              <a:t>إلى هذه المعلومات</a:t>
            </a:r>
            <a:r>
              <a:rPr lang="ar-DZ" sz="2600" dirty="0" smtClean="0"/>
              <a:t>. </a:t>
            </a:r>
            <a:r>
              <a:rPr lang="ar-DZ" sz="2600" dirty="0" smtClean="0"/>
              <a:t>فالشركة تفي بمكوّن المعلومات العالمية من خلال الزحف إلى صفحات الويب، وتنظّم الشركة المعلومات من خلال خوارزميات أو البرامج التي تعمل على تطويرها. كما تفي غوغل بمكون إمكانية الوصول إليها عالميا في مهمتها من خلال تقديم خدماتها في جميع أنحاء العالم. وتؤدي </a:t>
            </a:r>
            <a:r>
              <a:rPr lang="ar-DZ" sz="2600" b="1" dirty="0" smtClean="0"/>
              <a:t>عملية معالجة وتنظيم </a:t>
            </a:r>
            <a:r>
              <a:rPr lang="ar-DZ" sz="2600" b="1" dirty="0" err="1" smtClean="0"/>
              <a:t>االمعلومات</a:t>
            </a:r>
            <a:r>
              <a:rPr lang="ar-DZ" sz="2600" b="1" dirty="0" smtClean="0"/>
              <a:t> أيضا إلى جعل نتائج البحث مفيدة.</a:t>
            </a:r>
            <a:r>
              <a:rPr lang="ar-DZ" sz="2600" dirty="0" smtClean="0"/>
              <a:t> ولذلك، تتبع غوغل بشكل فعال بيان مهمتها.</a:t>
            </a:r>
            <a:endParaRPr lang="fr-FR" sz="2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2008" y="116632"/>
            <a:ext cx="8892480" cy="6597352"/>
          </a:xfrm>
        </p:spPr>
        <p:txBody>
          <a:bodyPr/>
          <a:lstStyle/>
          <a:p>
            <a:pPr algn="r" rtl="1">
              <a:buNone/>
            </a:pPr>
            <a:r>
              <a:rPr lang="ar-DZ" dirty="0" smtClean="0">
                <a:solidFill>
                  <a:srgbClr val="FF0000"/>
                </a:solidFill>
              </a:rPr>
              <a:t>محتوى بيان المهمة</a:t>
            </a:r>
            <a:r>
              <a:rPr lang="ar-DZ" dirty="0" smtClean="0"/>
              <a:t>، غالبا ما يحتوي </a:t>
            </a:r>
            <a:r>
              <a:rPr lang="ar-DZ" dirty="0" err="1" smtClean="0"/>
              <a:t>على:</a:t>
            </a:r>
            <a:endParaRPr lang="ar-DZ" dirty="0" smtClean="0"/>
          </a:p>
          <a:p>
            <a:pPr algn="r" rtl="1">
              <a:buNone/>
            </a:pPr>
            <a:r>
              <a:rPr lang="ar-DZ" dirty="0" smtClean="0"/>
              <a:t>- غرض المنظمة وأساس وجودها؛</a:t>
            </a:r>
          </a:p>
          <a:p>
            <a:pPr algn="r" rtl="1">
              <a:buNone/>
            </a:pPr>
            <a:r>
              <a:rPr lang="ar-DZ" dirty="0" smtClean="0"/>
              <a:t>- أصحاب المصالح الأساسيين في المنظمة (المساهمين/ المسيرين/   الموظفين/ المستثمرين)؛</a:t>
            </a:r>
          </a:p>
          <a:p>
            <a:pPr algn="r" rtl="1">
              <a:buNone/>
            </a:pPr>
            <a:r>
              <a:rPr lang="ar-DZ" dirty="0" smtClean="0"/>
              <a:t>- مسؤوليات المنظمة نحو أصحاب المصالح؛</a:t>
            </a:r>
          </a:p>
          <a:p>
            <a:pPr algn="r" rtl="1">
              <a:buNone/>
            </a:pPr>
            <a:r>
              <a:rPr lang="ar-DZ" dirty="0" smtClean="0"/>
              <a:t>- منتجات وخدمات المنظمة المعروضة.</a:t>
            </a:r>
          </a:p>
          <a:p>
            <a:pPr algn="r" rtl="1">
              <a:buNone/>
            </a:pPr>
            <a:r>
              <a:rPr lang="ar-DZ" dirty="0" smtClean="0"/>
              <a:t> </a:t>
            </a:r>
            <a:r>
              <a:rPr lang="ar-DZ" dirty="0" smtClean="0">
                <a:solidFill>
                  <a:srgbClr val="FF0000"/>
                </a:solidFill>
              </a:rPr>
              <a:t>أسس كتابة بيان </a:t>
            </a:r>
            <a:r>
              <a:rPr lang="ar-DZ" dirty="0" err="1" smtClean="0">
                <a:solidFill>
                  <a:srgbClr val="FF0000"/>
                </a:solidFill>
              </a:rPr>
              <a:t>المنظمة:</a:t>
            </a:r>
            <a:r>
              <a:rPr lang="ar-DZ" dirty="0" smtClean="0">
                <a:solidFill>
                  <a:srgbClr val="FF0000"/>
                </a:solidFill>
              </a:rPr>
              <a:t> </a:t>
            </a:r>
          </a:p>
          <a:p>
            <a:pPr algn="r" rtl="1">
              <a:buNone/>
            </a:pPr>
            <a:r>
              <a:rPr lang="ar-DZ" dirty="0" smtClean="0"/>
              <a:t>حسب“</a:t>
            </a:r>
            <a:r>
              <a:rPr lang="fr-FR" dirty="0"/>
              <a:t>Linkom;2010</a:t>
            </a:r>
            <a:r>
              <a:rPr lang="ar-DZ" dirty="0" smtClean="0"/>
              <a:t>”،  توجد العديد من التعليمات الأساسية لكتابة بيان المهمة</a:t>
            </a:r>
          </a:p>
          <a:p>
            <a:pPr algn="r" rtl="1">
              <a:buNone/>
            </a:pPr>
            <a:r>
              <a:rPr lang="ar-DZ" dirty="0" smtClean="0"/>
              <a:t> 1- يجب أن يتضمن تحديد هوية المنظمة (اسمها)/ ماذا تعمل؟ / ولماذا تعمل هذا النشاط؟ ؛</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13968</TotalTime>
  <Words>2153</Words>
  <Application>Microsoft Office PowerPoint</Application>
  <PresentationFormat>Affichage à l'écran (4:3)</PresentationFormat>
  <Paragraphs>150</Paragraphs>
  <Slides>21</Slides>
  <Notes>3</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أسس التسويق الاستراتيجي</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أسس التسويق الاستراتيجي</dc:title>
  <dc:creator>Aris</dc:creator>
  <cp:lastModifiedBy>Aris-Tasnim</cp:lastModifiedBy>
  <cp:revision>117</cp:revision>
  <dcterms:created xsi:type="dcterms:W3CDTF">2014-10-13T19:37:38Z</dcterms:created>
  <dcterms:modified xsi:type="dcterms:W3CDTF">2021-10-31T01:20:03Z</dcterms:modified>
</cp:coreProperties>
</file>