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78" r:id="rId2"/>
    <p:sldId id="271" r:id="rId3"/>
    <p:sldId id="272" r:id="rId4"/>
    <p:sldId id="273" r:id="rId5"/>
    <p:sldId id="274" r:id="rId6"/>
    <p:sldId id="275" r:id="rId7"/>
    <p:sldId id="276" r:id="rId8"/>
    <p:sldId id="277"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48"/>
      </p:cViewPr>
      <p:guideLst>
        <p:guide orient="horz" pos="2160"/>
        <p:guide pos="2880"/>
      </p:guideLst>
    </p:cSldViewPr>
  </p:slideViewPr>
  <p:notesTextViewPr>
    <p:cViewPr>
      <p:scale>
        <a:sx n="1" d="1"/>
        <a:sy n="1" d="1"/>
      </p:scale>
      <p:origin x="0" y="0"/>
    </p:cViewPr>
  </p:notesTextViewPr>
  <p:sorterViewPr>
    <p:cViewPr>
      <p:scale>
        <a:sx n="100" d="100"/>
        <a:sy n="100" d="100"/>
      </p:scale>
      <p:origin x="0" y="129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4B537EE-8F93-4292-A81A-5E744D802179}" type="doc">
      <dgm:prSet loTypeId="urn:microsoft.com/office/officeart/2011/layout/CircleProcess" loCatId="process" qsTypeId="urn:microsoft.com/office/officeart/2005/8/quickstyle/3d9" qsCatId="3D" csTypeId="urn:microsoft.com/office/officeart/2005/8/colors/accent2_1" csCatId="accent2" phldr="1"/>
      <dgm:spPr/>
      <dgm:t>
        <a:bodyPr/>
        <a:lstStyle/>
        <a:p>
          <a:endParaRPr lang="en-US"/>
        </a:p>
      </dgm:t>
    </dgm:pt>
    <dgm:pt modelId="{55C68774-5EC9-4AF8-A6E3-ACE6226BF82C}">
      <dgm:prSet phldrT="[Texte]"/>
      <dgm:spPr/>
      <dgm:t>
        <a:bodyPr/>
        <a:lstStyle/>
        <a:p>
          <a:r>
            <a:rPr lang="ar-DZ" dirty="0" smtClean="0"/>
            <a:t>+التخزين</a:t>
          </a:r>
          <a:endParaRPr lang="en-US" dirty="0"/>
        </a:p>
      </dgm:t>
    </dgm:pt>
    <dgm:pt modelId="{F6D14977-8230-46B3-9ABB-E2B50FA68E1D}" type="parTrans" cxnId="{FD2AC240-EF08-4A77-B37A-068B3833B158}">
      <dgm:prSet/>
      <dgm:spPr/>
      <dgm:t>
        <a:bodyPr/>
        <a:lstStyle/>
        <a:p>
          <a:endParaRPr lang="en-US"/>
        </a:p>
      </dgm:t>
    </dgm:pt>
    <dgm:pt modelId="{9A3066E1-FA3B-461B-94D2-7D3C658E6FD5}" type="sibTrans" cxnId="{FD2AC240-EF08-4A77-B37A-068B3833B158}">
      <dgm:prSet/>
      <dgm:spPr/>
      <dgm:t>
        <a:bodyPr/>
        <a:lstStyle/>
        <a:p>
          <a:endParaRPr lang="en-US"/>
        </a:p>
      </dgm:t>
    </dgm:pt>
    <dgm:pt modelId="{7282FBE4-91D9-4B50-AEA5-DAF3E01DB830}">
      <dgm:prSet phldrT="[Texte]"/>
      <dgm:spPr/>
      <dgm:t>
        <a:bodyPr/>
        <a:lstStyle/>
        <a:p>
          <a:r>
            <a:rPr lang="ar-DZ" dirty="0" smtClean="0"/>
            <a:t>=الشراء </a:t>
          </a:r>
          <a:endParaRPr lang="en-US" dirty="0"/>
        </a:p>
      </dgm:t>
    </dgm:pt>
    <dgm:pt modelId="{3A99F308-F12B-4263-9CCE-102BC55A0930}" type="parTrans" cxnId="{1E284AE4-F107-47A0-ABB6-70B596F41814}">
      <dgm:prSet/>
      <dgm:spPr/>
      <dgm:t>
        <a:bodyPr/>
        <a:lstStyle/>
        <a:p>
          <a:endParaRPr lang="en-US"/>
        </a:p>
      </dgm:t>
    </dgm:pt>
    <dgm:pt modelId="{324BFC41-8623-4C65-B593-77C1F7F957C3}" type="sibTrans" cxnId="{1E284AE4-F107-47A0-ABB6-70B596F41814}">
      <dgm:prSet/>
      <dgm:spPr/>
      <dgm:t>
        <a:bodyPr/>
        <a:lstStyle/>
        <a:p>
          <a:endParaRPr lang="en-US"/>
        </a:p>
      </dgm:t>
    </dgm:pt>
    <dgm:pt modelId="{B393E503-737B-4A3A-8D71-8E4C4F614E60}">
      <dgm:prSet phldrT="[Texte]"/>
      <dgm:spPr/>
      <dgm:t>
        <a:bodyPr/>
        <a:lstStyle/>
        <a:p>
          <a:r>
            <a:rPr lang="ar-DZ" dirty="0" smtClean="0"/>
            <a:t>التموين</a:t>
          </a:r>
          <a:endParaRPr lang="en-US" dirty="0"/>
        </a:p>
      </dgm:t>
    </dgm:pt>
    <dgm:pt modelId="{E77AE4DA-B314-4694-8282-657FD94F1BC4}" type="parTrans" cxnId="{FDB30001-1A89-499E-982A-7EC9085DE0CA}">
      <dgm:prSet/>
      <dgm:spPr/>
      <dgm:t>
        <a:bodyPr/>
        <a:lstStyle/>
        <a:p>
          <a:endParaRPr lang="en-US"/>
        </a:p>
      </dgm:t>
    </dgm:pt>
    <dgm:pt modelId="{539BF4D0-7526-4955-B927-06B03E56EF56}" type="sibTrans" cxnId="{FDB30001-1A89-499E-982A-7EC9085DE0CA}">
      <dgm:prSet/>
      <dgm:spPr/>
      <dgm:t>
        <a:bodyPr/>
        <a:lstStyle/>
        <a:p>
          <a:endParaRPr lang="en-US"/>
        </a:p>
      </dgm:t>
    </dgm:pt>
    <dgm:pt modelId="{CA5C4255-ACDE-4C1C-AA43-14BBEC7E2815}" type="pres">
      <dgm:prSet presAssocID="{74B537EE-8F93-4292-A81A-5E744D802179}" presName="Name0" presStyleCnt="0">
        <dgm:presLayoutVars>
          <dgm:chMax val="11"/>
          <dgm:chPref val="11"/>
          <dgm:dir/>
          <dgm:resizeHandles/>
        </dgm:presLayoutVars>
      </dgm:prSet>
      <dgm:spPr/>
      <dgm:t>
        <a:bodyPr/>
        <a:lstStyle/>
        <a:p>
          <a:endParaRPr lang="fr-FR"/>
        </a:p>
      </dgm:t>
    </dgm:pt>
    <dgm:pt modelId="{1D9D4D1B-6F32-462D-9F48-4E13D0044FAB}" type="pres">
      <dgm:prSet presAssocID="{B393E503-737B-4A3A-8D71-8E4C4F614E60}" presName="Accent3" presStyleCnt="0"/>
      <dgm:spPr/>
    </dgm:pt>
    <dgm:pt modelId="{2CEE1756-71E8-4E2A-9E3E-3E1BA722E92F}" type="pres">
      <dgm:prSet presAssocID="{B393E503-737B-4A3A-8D71-8E4C4F614E60}" presName="Accent" presStyleLbl="node1" presStyleIdx="0" presStyleCnt="3"/>
      <dgm:spPr/>
    </dgm:pt>
    <dgm:pt modelId="{22DEED79-F014-47D1-B52B-BD19A8CA7F7A}" type="pres">
      <dgm:prSet presAssocID="{B393E503-737B-4A3A-8D71-8E4C4F614E60}" presName="ParentBackground3" presStyleCnt="0"/>
      <dgm:spPr/>
    </dgm:pt>
    <dgm:pt modelId="{24084CE2-4863-4656-8A95-92C5F6227AEE}" type="pres">
      <dgm:prSet presAssocID="{B393E503-737B-4A3A-8D71-8E4C4F614E60}" presName="ParentBackground" presStyleLbl="fgAcc1" presStyleIdx="0" presStyleCnt="3"/>
      <dgm:spPr/>
      <dgm:t>
        <a:bodyPr/>
        <a:lstStyle/>
        <a:p>
          <a:endParaRPr lang="en-US"/>
        </a:p>
      </dgm:t>
    </dgm:pt>
    <dgm:pt modelId="{554A6252-561A-4C64-BB26-03B6761F4DD8}" type="pres">
      <dgm:prSet presAssocID="{B393E503-737B-4A3A-8D71-8E4C4F614E60}" presName="Parent3" presStyleLbl="revTx" presStyleIdx="0" presStyleCnt="0">
        <dgm:presLayoutVars>
          <dgm:chMax val="1"/>
          <dgm:chPref val="1"/>
          <dgm:bulletEnabled val="1"/>
        </dgm:presLayoutVars>
      </dgm:prSet>
      <dgm:spPr/>
      <dgm:t>
        <a:bodyPr/>
        <a:lstStyle/>
        <a:p>
          <a:endParaRPr lang="en-US"/>
        </a:p>
      </dgm:t>
    </dgm:pt>
    <dgm:pt modelId="{77AF75EA-35B8-4FFC-A52F-8BC7DF1584B7}" type="pres">
      <dgm:prSet presAssocID="{7282FBE4-91D9-4B50-AEA5-DAF3E01DB830}" presName="Accent2" presStyleCnt="0"/>
      <dgm:spPr/>
    </dgm:pt>
    <dgm:pt modelId="{C602C5F7-9EB3-4B0C-AC5C-FCC9DBA3BFA8}" type="pres">
      <dgm:prSet presAssocID="{7282FBE4-91D9-4B50-AEA5-DAF3E01DB830}" presName="Accent" presStyleLbl="node1" presStyleIdx="1" presStyleCnt="3"/>
      <dgm:spPr/>
    </dgm:pt>
    <dgm:pt modelId="{34927B7E-7873-4E24-AFFD-674C63044699}" type="pres">
      <dgm:prSet presAssocID="{7282FBE4-91D9-4B50-AEA5-DAF3E01DB830}" presName="ParentBackground2" presStyleCnt="0"/>
      <dgm:spPr/>
    </dgm:pt>
    <dgm:pt modelId="{FF9DC388-B8D8-4BC3-8CB1-16DE793B67D9}" type="pres">
      <dgm:prSet presAssocID="{7282FBE4-91D9-4B50-AEA5-DAF3E01DB830}" presName="ParentBackground" presStyleLbl="fgAcc1" presStyleIdx="1" presStyleCnt="3"/>
      <dgm:spPr/>
      <dgm:t>
        <a:bodyPr/>
        <a:lstStyle/>
        <a:p>
          <a:endParaRPr lang="en-US"/>
        </a:p>
      </dgm:t>
    </dgm:pt>
    <dgm:pt modelId="{C5574A9B-EE2C-4315-A4E4-950E2E95F8E7}" type="pres">
      <dgm:prSet presAssocID="{7282FBE4-91D9-4B50-AEA5-DAF3E01DB830}" presName="Parent2" presStyleLbl="revTx" presStyleIdx="0" presStyleCnt="0">
        <dgm:presLayoutVars>
          <dgm:chMax val="1"/>
          <dgm:chPref val="1"/>
          <dgm:bulletEnabled val="1"/>
        </dgm:presLayoutVars>
      </dgm:prSet>
      <dgm:spPr/>
      <dgm:t>
        <a:bodyPr/>
        <a:lstStyle/>
        <a:p>
          <a:endParaRPr lang="en-US"/>
        </a:p>
      </dgm:t>
    </dgm:pt>
    <dgm:pt modelId="{CFC7A81B-408D-4EC3-BFE3-A4667DBAF8EC}" type="pres">
      <dgm:prSet presAssocID="{55C68774-5EC9-4AF8-A6E3-ACE6226BF82C}" presName="Accent1" presStyleCnt="0"/>
      <dgm:spPr/>
    </dgm:pt>
    <dgm:pt modelId="{E6E33873-BF62-4353-BAAA-9F119F45AF7B}" type="pres">
      <dgm:prSet presAssocID="{55C68774-5EC9-4AF8-A6E3-ACE6226BF82C}" presName="Accent" presStyleLbl="node1" presStyleIdx="2" presStyleCnt="3"/>
      <dgm:spPr/>
    </dgm:pt>
    <dgm:pt modelId="{C37030F3-6D30-4912-85B9-802636DBA2FA}" type="pres">
      <dgm:prSet presAssocID="{55C68774-5EC9-4AF8-A6E3-ACE6226BF82C}" presName="ParentBackground1" presStyleCnt="0"/>
      <dgm:spPr/>
    </dgm:pt>
    <dgm:pt modelId="{ACFFEC6F-4FCE-44E0-BF6D-913AC4AF71A9}" type="pres">
      <dgm:prSet presAssocID="{55C68774-5EC9-4AF8-A6E3-ACE6226BF82C}" presName="ParentBackground" presStyleLbl="fgAcc1" presStyleIdx="2" presStyleCnt="3"/>
      <dgm:spPr/>
      <dgm:t>
        <a:bodyPr/>
        <a:lstStyle/>
        <a:p>
          <a:endParaRPr lang="fr-FR"/>
        </a:p>
      </dgm:t>
    </dgm:pt>
    <dgm:pt modelId="{25D99242-EEE2-49FE-A87D-888C4A58A4E8}" type="pres">
      <dgm:prSet presAssocID="{55C68774-5EC9-4AF8-A6E3-ACE6226BF82C}" presName="Parent1" presStyleLbl="revTx" presStyleIdx="0" presStyleCnt="0">
        <dgm:presLayoutVars>
          <dgm:chMax val="1"/>
          <dgm:chPref val="1"/>
          <dgm:bulletEnabled val="1"/>
        </dgm:presLayoutVars>
      </dgm:prSet>
      <dgm:spPr/>
      <dgm:t>
        <a:bodyPr/>
        <a:lstStyle/>
        <a:p>
          <a:endParaRPr lang="fr-FR"/>
        </a:p>
      </dgm:t>
    </dgm:pt>
  </dgm:ptLst>
  <dgm:cxnLst>
    <dgm:cxn modelId="{1E284AE4-F107-47A0-ABB6-70B596F41814}" srcId="{74B537EE-8F93-4292-A81A-5E744D802179}" destId="{7282FBE4-91D9-4B50-AEA5-DAF3E01DB830}" srcOrd="1" destOrd="0" parTransId="{3A99F308-F12B-4263-9CCE-102BC55A0930}" sibTransId="{324BFC41-8623-4C65-B593-77C1F7F957C3}"/>
    <dgm:cxn modelId="{B4496870-1A51-4902-9659-0CA6AC2C00FE}" type="presOf" srcId="{55C68774-5EC9-4AF8-A6E3-ACE6226BF82C}" destId="{25D99242-EEE2-49FE-A87D-888C4A58A4E8}" srcOrd="1" destOrd="0" presId="urn:microsoft.com/office/officeart/2011/layout/CircleProcess"/>
    <dgm:cxn modelId="{AB16C022-FD30-477B-B3D0-27824C229794}" type="presOf" srcId="{7282FBE4-91D9-4B50-AEA5-DAF3E01DB830}" destId="{C5574A9B-EE2C-4315-A4E4-950E2E95F8E7}" srcOrd="1" destOrd="0" presId="urn:microsoft.com/office/officeart/2011/layout/CircleProcess"/>
    <dgm:cxn modelId="{FD2AC240-EF08-4A77-B37A-068B3833B158}" srcId="{74B537EE-8F93-4292-A81A-5E744D802179}" destId="{55C68774-5EC9-4AF8-A6E3-ACE6226BF82C}" srcOrd="0" destOrd="0" parTransId="{F6D14977-8230-46B3-9ABB-E2B50FA68E1D}" sibTransId="{9A3066E1-FA3B-461B-94D2-7D3C658E6FD5}"/>
    <dgm:cxn modelId="{4E3D8033-D503-4529-AC8D-70B0D2502AFC}" type="presOf" srcId="{B393E503-737B-4A3A-8D71-8E4C4F614E60}" destId="{24084CE2-4863-4656-8A95-92C5F6227AEE}" srcOrd="0" destOrd="0" presId="urn:microsoft.com/office/officeart/2011/layout/CircleProcess"/>
    <dgm:cxn modelId="{725C609E-AEF5-40CF-85A9-2DE40385FEC6}" type="presOf" srcId="{55C68774-5EC9-4AF8-A6E3-ACE6226BF82C}" destId="{ACFFEC6F-4FCE-44E0-BF6D-913AC4AF71A9}" srcOrd="0" destOrd="0" presId="urn:microsoft.com/office/officeart/2011/layout/CircleProcess"/>
    <dgm:cxn modelId="{FDB30001-1A89-499E-982A-7EC9085DE0CA}" srcId="{74B537EE-8F93-4292-A81A-5E744D802179}" destId="{B393E503-737B-4A3A-8D71-8E4C4F614E60}" srcOrd="2" destOrd="0" parTransId="{E77AE4DA-B314-4694-8282-657FD94F1BC4}" sibTransId="{539BF4D0-7526-4955-B927-06B03E56EF56}"/>
    <dgm:cxn modelId="{5EED8D7C-FEB7-47EA-9BF2-16354271A849}" type="presOf" srcId="{B393E503-737B-4A3A-8D71-8E4C4F614E60}" destId="{554A6252-561A-4C64-BB26-03B6761F4DD8}" srcOrd="1" destOrd="0" presId="urn:microsoft.com/office/officeart/2011/layout/CircleProcess"/>
    <dgm:cxn modelId="{3C98E748-3260-4899-B7F1-6850F1403D0D}" type="presOf" srcId="{74B537EE-8F93-4292-A81A-5E744D802179}" destId="{CA5C4255-ACDE-4C1C-AA43-14BBEC7E2815}" srcOrd="0" destOrd="0" presId="urn:microsoft.com/office/officeart/2011/layout/CircleProcess"/>
    <dgm:cxn modelId="{DEE92B18-0706-49FA-AA94-94113146E97B}" type="presOf" srcId="{7282FBE4-91D9-4B50-AEA5-DAF3E01DB830}" destId="{FF9DC388-B8D8-4BC3-8CB1-16DE793B67D9}" srcOrd="0" destOrd="0" presId="urn:microsoft.com/office/officeart/2011/layout/CircleProcess"/>
    <dgm:cxn modelId="{F41F9F66-B1A3-4346-A302-AF9FBF30D725}" type="presParOf" srcId="{CA5C4255-ACDE-4C1C-AA43-14BBEC7E2815}" destId="{1D9D4D1B-6F32-462D-9F48-4E13D0044FAB}" srcOrd="0" destOrd="0" presId="urn:microsoft.com/office/officeart/2011/layout/CircleProcess"/>
    <dgm:cxn modelId="{1E3DB7B5-CE9C-47C5-B788-4EB1ED828084}" type="presParOf" srcId="{1D9D4D1B-6F32-462D-9F48-4E13D0044FAB}" destId="{2CEE1756-71E8-4E2A-9E3E-3E1BA722E92F}" srcOrd="0" destOrd="0" presId="urn:microsoft.com/office/officeart/2011/layout/CircleProcess"/>
    <dgm:cxn modelId="{488D25DE-4F8F-4CB8-AB6D-CB518D72AB1F}" type="presParOf" srcId="{CA5C4255-ACDE-4C1C-AA43-14BBEC7E2815}" destId="{22DEED79-F014-47D1-B52B-BD19A8CA7F7A}" srcOrd="1" destOrd="0" presId="urn:microsoft.com/office/officeart/2011/layout/CircleProcess"/>
    <dgm:cxn modelId="{06A6F54A-FF24-41F7-B9CA-6A540496A754}" type="presParOf" srcId="{22DEED79-F014-47D1-B52B-BD19A8CA7F7A}" destId="{24084CE2-4863-4656-8A95-92C5F6227AEE}" srcOrd="0" destOrd="0" presId="urn:microsoft.com/office/officeart/2011/layout/CircleProcess"/>
    <dgm:cxn modelId="{74DE67DC-35F9-400B-A138-6B0CF5D0755E}" type="presParOf" srcId="{CA5C4255-ACDE-4C1C-AA43-14BBEC7E2815}" destId="{554A6252-561A-4C64-BB26-03B6761F4DD8}" srcOrd="2" destOrd="0" presId="urn:microsoft.com/office/officeart/2011/layout/CircleProcess"/>
    <dgm:cxn modelId="{C3901175-4867-4DAA-8EBE-8A60A53CC234}" type="presParOf" srcId="{CA5C4255-ACDE-4C1C-AA43-14BBEC7E2815}" destId="{77AF75EA-35B8-4FFC-A52F-8BC7DF1584B7}" srcOrd="3" destOrd="0" presId="urn:microsoft.com/office/officeart/2011/layout/CircleProcess"/>
    <dgm:cxn modelId="{C4273EF4-9472-41A1-8328-2D5A9D593099}" type="presParOf" srcId="{77AF75EA-35B8-4FFC-A52F-8BC7DF1584B7}" destId="{C602C5F7-9EB3-4B0C-AC5C-FCC9DBA3BFA8}" srcOrd="0" destOrd="0" presId="urn:microsoft.com/office/officeart/2011/layout/CircleProcess"/>
    <dgm:cxn modelId="{6DCA6C48-D64C-4204-88D0-CA1F0DF24B02}" type="presParOf" srcId="{CA5C4255-ACDE-4C1C-AA43-14BBEC7E2815}" destId="{34927B7E-7873-4E24-AFFD-674C63044699}" srcOrd="4" destOrd="0" presId="urn:microsoft.com/office/officeart/2011/layout/CircleProcess"/>
    <dgm:cxn modelId="{C1CDF989-B46E-4446-8F91-F1E615D10B8B}" type="presParOf" srcId="{34927B7E-7873-4E24-AFFD-674C63044699}" destId="{FF9DC388-B8D8-4BC3-8CB1-16DE793B67D9}" srcOrd="0" destOrd="0" presId="urn:microsoft.com/office/officeart/2011/layout/CircleProcess"/>
    <dgm:cxn modelId="{C14FF2E0-9EC1-4281-A993-672431581B88}" type="presParOf" srcId="{CA5C4255-ACDE-4C1C-AA43-14BBEC7E2815}" destId="{C5574A9B-EE2C-4315-A4E4-950E2E95F8E7}" srcOrd="5" destOrd="0" presId="urn:microsoft.com/office/officeart/2011/layout/CircleProcess"/>
    <dgm:cxn modelId="{FFE6F13E-55D5-46D9-96B7-F5A550E21846}" type="presParOf" srcId="{CA5C4255-ACDE-4C1C-AA43-14BBEC7E2815}" destId="{CFC7A81B-408D-4EC3-BFE3-A4667DBAF8EC}" srcOrd="6" destOrd="0" presId="urn:microsoft.com/office/officeart/2011/layout/CircleProcess"/>
    <dgm:cxn modelId="{2F731E6C-2C36-416F-B2F7-978C49048F54}" type="presParOf" srcId="{CFC7A81B-408D-4EC3-BFE3-A4667DBAF8EC}" destId="{E6E33873-BF62-4353-BAAA-9F119F45AF7B}" srcOrd="0" destOrd="0" presId="urn:microsoft.com/office/officeart/2011/layout/CircleProcess"/>
    <dgm:cxn modelId="{F357AE37-7513-427F-B064-B1D7D7590BEB}" type="presParOf" srcId="{CA5C4255-ACDE-4C1C-AA43-14BBEC7E2815}" destId="{C37030F3-6D30-4912-85B9-802636DBA2FA}" srcOrd="7" destOrd="0" presId="urn:microsoft.com/office/officeart/2011/layout/CircleProcess"/>
    <dgm:cxn modelId="{29365AA6-8DDC-4D40-AE6B-4561AD3D935D}" type="presParOf" srcId="{C37030F3-6D30-4912-85B9-802636DBA2FA}" destId="{ACFFEC6F-4FCE-44E0-BF6D-913AC4AF71A9}" srcOrd="0" destOrd="0" presId="urn:microsoft.com/office/officeart/2011/layout/CircleProcess"/>
    <dgm:cxn modelId="{59E93145-44D0-4A35-AB32-24CE347FFCEE}" type="presParOf" srcId="{CA5C4255-ACDE-4C1C-AA43-14BBEC7E2815}" destId="{25D99242-EEE2-49FE-A87D-888C4A58A4E8}" srcOrd="8" destOrd="0" presId="urn:microsoft.com/office/officeart/2011/layout/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1CB6C6-B5FA-480C-B020-D8DB14856E61}" type="doc">
      <dgm:prSet loTypeId="urn:microsoft.com/office/officeart/2008/layout/VerticalCurvedList" loCatId="list" qsTypeId="urn:microsoft.com/office/officeart/2005/8/quickstyle/3d2" qsCatId="3D" csTypeId="urn:microsoft.com/office/officeart/2005/8/colors/colorful3" csCatId="colorful" phldr="1"/>
      <dgm:spPr/>
      <dgm:t>
        <a:bodyPr/>
        <a:lstStyle/>
        <a:p>
          <a:endParaRPr lang="en-US"/>
        </a:p>
      </dgm:t>
    </dgm:pt>
    <dgm:pt modelId="{3A297BCA-5952-4E34-9E6B-A4DE57C78F34}">
      <dgm:prSet custT="1"/>
      <dgm:spPr/>
      <dgm:t>
        <a:bodyPr/>
        <a:lstStyle/>
        <a:p>
          <a:pPr algn="just" rtl="1"/>
          <a:r>
            <a:rPr lang="ar-DZ" sz="2000" dirty="0" smtClean="0">
              <a:solidFill>
                <a:schemeClr val="tx1"/>
              </a:solidFill>
              <a:latin typeface="Traditional Arabic" panose="02020603050405020304" pitchFamily="18" charset="-78"/>
              <a:cs typeface="Traditional Arabic" panose="02020603050405020304" pitchFamily="18" charset="-78"/>
            </a:rPr>
            <a:t>تتميز بعض المواد بالندرة و حدة المنافسة بين المؤسسات لتأمين تدفقها وذلك لاستمرار عملية الإنتاج, و لذا أصبح الاهتمام بإدارة الشراء لضمان عدم توقف الإنتاج.</a:t>
          </a:r>
          <a:endParaRPr lang="en-US" sz="2000" dirty="0">
            <a:solidFill>
              <a:schemeClr val="tx1"/>
            </a:solidFill>
            <a:latin typeface="Traditional Arabic" panose="02020603050405020304" pitchFamily="18" charset="-78"/>
            <a:cs typeface="Traditional Arabic" panose="02020603050405020304" pitchFamily="18" charset="-78"/>
          </a:endParaRPr>
        </a:p>
      </dgm:t>
    </dgm:pt>
    <dgm:pt modelId="{A864507D-3764-434C-9CD1-1EAFA6039153}" type="parTrans" cxnId="{227DB085-0A80-4136-9FE3-9DDDF0BBD282}">
      <dgm:prSet/>
      <dgm:spPr/>
      <dgm:t>
        <a:bodyPr/>
        <a:lstStyle/>
        <a:p>
          <a:endParaRPr lang="en-US"/>
        </a:p>
      </dgm:t>
    </dgm:pt>
    <dgm:pt modelId="{D6525119-B112-49DC-B1BF-0A1CA5F2F157}" type="sibTrans" cxnId="{227DB085-0A80-4136-9FE3-9DDDF0BBD282}">
      <dgm:prSet/>
      <dgm:spPr/>
      <dgm:t>
        <a:bodyPr/>
        <a:lstStyle/>
        <a:p>
          <a:endParaRPr lang="en-US"/>
        </a:p>
      </dgm:t>
    </dgm:pt>
    <dgm:pt modelId="{57B10CD3-B0FE-4E70-A3A9-3EA0054CA964}">
      <dgm:prSet custT="1"/>
      <dgm:spPr/>
      <dgm:t>
        <a:bodyPr/>
        <a:lstStyle/>
        <a:p>
          <a:pPr algn="just" rtl="1"/>
          <a:r>
            <a:rPr lang="ar-DZ" sz="2000" dirty="0" smtClean="0">
              <a:solidFill>
                <a:schemeClr val="tx1"/>
              </a:solidFill>
              <a:latin typeface="Traditional Arabic" panose="02020603050405020304" pitchFamily="18" charset="-78"/>
              <a:cs typeface="Traditional Arabic" panose="02020603050405020304" pitchFamily="18" charset="-78"/>
            </a:rPr>
            <a:t>كما تبرز أهمية وظيفة الشراء من خلال محاولة تخفيض النفقات حتى تستطيع المنافسة على أساس السعر و بالتالي تضمن المحافظة على حصتها السوقية و المحاولة على زيادتها إن أمكن </a:t>
          </a:r>
          <a:endParaRPr lang="en-US" sz="2000" dirty="0">
            <a:solidFill>
              <a:schemeClr val="tx1"/>
            </a:solidFill>
            <a:latin typeface="Traditional Arabic" panose="02020603050405020304" pitchFamily="18" charset="-78"/>
            <a:cs typeface="Traditional Arabic" panose="02020603050405020304" pitchFamily="18" charset="-78"/>
          </a:endParaRPr>
        </a:p>
      </dgm:t>
    </dgm:pt>
    <dgm:pt modelId="{9C66EDBD-A97A-440F-B001-A8B62B654D38}" type="parTrans" cxnId="{091A3787-2AE7-446D-8296-DBCE1F00B2C9}">
      <dgm:prSet/>
      <dgm:spPr/>
      <dgm:t>
        <a:bodyPr/>
        <a:lstStyle/>
        <a:p>
          <a:endParaRPr lang="en-US"/>
        </a:p>
      </dgm:t>
    </dgm:pt>
    <dgm:pt modelId="{4EF27A40-E6EF-4A3E-9CA4-21B0914BCCBE}" type="sibTrans" cxnId="{091A3787-2AE7-446D-8296-DBCE1F00B2C9}">
      <dgm:prSet/>
      <dgm:spPr/>
      <dgm:t>
        <a:bodyPr/>
        <a:lstStyle/>
        <a:p>
          <a:endParaRPr lang="en-US"/>
        </a:p>
      </dgm:t>
    </dgm:pt>
    <dgm:pt modelId="{867980CD-E66F-4535-ABF4-CC139A2A4936}">
      <dgm:prSet custT="1"/>
      <dgm:spPr/>
      <dgm:t>
        <a:bodyPr/>
        <a:lstStyle/>
        <a:p>
          <a:pPr algn="just" rtl="1"/>
          <a:r>
            <a:rPr lang="ar-DZ" sz="2000" dirty="0" smtClean="0">
              <a:solidFill>
                <a:schemeClr val="tx1"/>
              </a:solidFill>
              <a:latin typeface="Traditional Arabic" panose="02020603050405020304" pitchFamily="18" charset="-78"/>
              <a:cs typeface="Traditional Arabic" panose="02020603050405020304" pitchFamily="18" charset="-78"/>
            </a:rPr>
            <a:t>فقدرة وظيفة الشراء في إدارة أعمالها يزيد من قدرة الإنتاج لحصولها على المواد بالكمية المناسبة و المواصفات المطلوبة بعيداً عن العيب، لذا فإن كل تحسين في الأداء وظيفة الشراء يزيد من كفاءة وظيفة الإنتاج.</a:t>
          </a:r>
          <a:endParaRPr lang="en-US" sz="2000" dirty="0">
            <a:solidFill>
              <a:schemeClr val="tx1"/>
            </a:solidFill>
            <a:latin typeface="Traditional Arabic" panose="02020603050405020304" pitchFamily="18" charset="-78"/>
            <a:cs typeface="Traditional Arabic" panose="02020603050405020304" pitchFamily="18" charset="-78"/>
          </a:endParaRPr>
        </a:p>
      </dgm:t>
    </dgm:pt>
    <dgm:pt modelId="{E4D3A9C3-64A8-489E-AE97-367415887C9C}" type="parTrans" cxnId="{64C11F44-59C3-44E0-A9AB-DA3DD16AFC63}">
      <dgm:prSet/>
      <dgm:spPr/>
      <dgm:t>
        <a:bodyPr/>
        <a:lstStyle/>
        <a:p>
          <a:endParaRPr lang="en-US"/>
        </a:p>
      </dgm:t>
    </dgm:pt>
    <dgm:pt modelId="{3679DC64-BD88-4AE2-B6B1-E5E91B1633DC}" type="sibTrans" cxnId="{64C11F44-59C3-44E0-A9AB-DA3DD16AFC63}">
      <dgm:prSet/>
      <dgm:spPr/>
      <dgm:t>
        <a:bodyPr/>
        <a:lstStyle/>
        <a:p>
          <a:endParaRPr lang="en-US"/>
        </a:p>
      </dgm:t>
    </dgm:pt>
    <dgm:pt modelId="{CC3FC34C-00A7-4D8D-A41B-9E8A2B835FE8}">
      <dgm:prSet custT="1"/>
      <dgm:spPr/>
      <dgm:t>
        <a:bodyPr/>
        <a:lstStyle/>
        <a:p>
          <a:pPr algn="just" rtl="1"/>
          <a:r>
            <a:rPr lang="ar-DZ" sz="2000" dirty="0" smtClean="0">
              <a:solidFill>
                <a:schemeClr val="tx1"/>
              </a:solidFill>
              <a:latin typeface="Traditional Arabic" panose="02020603050405020304" pitchFamily="18" charset="-78"/>
              <a:cs typeface="Traditional Arabic" panose="02020603050405020304" pitchFamily="18" charset="-78"/>
            </a:rPr>
            <a:t>الحد من مبالغة الإدارات المستخدمة للمواد سواء من حيث الكمية أو من حيث المواصفات، وهذا سيزيد حتما من التكاليف، ولذا فإن وظيفة الشراء تستطيع أن تعيد النظر في مواصفات المواد المطلوبة و اقتراح المواصفات المناسبة مع مراعات التكلفة والجودة.</a:t>
          </a:r>
          <a:endParaRPr lang="en-US" sz="2000" dirty="0">
            <a:solidFill>
              <a:schemeClr val="tx1"/>
            </a:solidFill>
            <a:latin typeface="Traditional Arabic" panose="02020603050405020304" pitchFamily="18" charset="-78"/>
            <a:cs typeface="Traditional Arabic" panose="02020603050405020304" pitchFamily="18" charset="-78"/>
          </a:endParaRPr>
        </a:p>
      </dgm:t>
    </dgm:pt>
    <dgm:pt modelId="{C5D73EEB-AB9F-4BF6-8C8F-283849086BFA}" type="sibTrans" cxnId="{681A25D7-AD5D-46C4-96B1-F6D9EA0EFFD9}">
      <dgm:prSet/>
      <dgm:spPr/>
      <dgm:t>
        <a:bodyPr/>
        <a:lstStyle/>
        <a:p>
          <a:endParaRPr lang="en-US"/>
        </a:p>
      </dgm:t>
    </dgm:pt>
    <dgm:pt modelId="{E9F699AF-36CB-46EF-AF6E-C41509750F2C}" type="parTrans" cxnId="{681A25D7-AD5D-46C4-96B1-F6D9EA0EFFD9}">
      <dgm:prSet/>
      <dgm:spPr/>
      <dgm:t>
        <a:bodyPr/>
        <a:lstStyle/>
        <a:p>
          <a:endParaRPr lang="en-US"/>
        </a:p>
      </dgm:t>
    </dgm:pt>
    <dgm:pt modelId="{72AABB85-1001-4148-B3E1-AC901E490E5C}" type="pres">
      <dgm:prSet presAssocID="{9F1CB6C6-B5FA-480C-B020-D8DB14856E61}" presName="Name0" presStyleCnt="0">
        <dgm:presLayoutVars>
          <dgm:chMax val="7"/>
          <dgm:chPref val="7"/>
          <dgm:dir/>
        </dgm:presLayoutVars>
      </dgm:prSet>
      <dgm:spPr/>
      <dgm:t>
        <a:bodyPr/>
        <a:lstStyle/>
        <a:p>
          <a:endParaRPr lang="en-US"/>
        </a:p>
      </dgm:t>
    </dgm:pt>
    <dgm:pt modelId="{6C8E4DA9-B966-4CDD-9D21-9D629A51A1A4}" type="pres">
      <dgm:prSet presAssocID="{9F1CB6C6-B5FA-480C-B020-D8DB14856E61}" presName="Name1" presStyleCnt="0"/>
      <dgm:spPr/>
    </dgm:pt>
    <dgm:pt modelId="{E3ABD2A8-DCA5-45E3-83FF-AF7B97F12C19}" type="pres">
      <dgm:prSet presAssocID="{9F1CB6C6-B5FA-480C-B020-D8DB14856E61}" presName="cycle" presStyleCnt="0"/>
      <dgm:spPr/>
    </dgm:pt>
    <dgm:pt modelId="{76BBFE3F-D9D7-44AE-BE1C-FA1725DF2124}" type="pres">
      <dgm:prSet presAssocID="{9F1CB6C6-B5FA-480C-B020-D8DB14856E61}" presName="srcNode" presStyleLbl="node1" presStyleIdx="0" presStyleCnt="4"/>
      <dgm:spPr/>
    </dgm:pt>
    <dgm:pt modelId="{B585985B-58FB-4C0C-95D5-FB89C4FE3237}" type="pres">
      <dgm:prSet presAssocID="{9F1CB6C6-B5FA-480C-B020-D8DB14856E61}" presName="conn" presStyleLbl="parChTrans1D2" presStyleIdx="0" presStyleCnt="1"/>
      <dgm:spPr/>
      <dgm:t>
        <a:bodyPr/>
        <a:lstStyle/>
        <a:p>
          <a:endParaRPr lang="en-US"/>
        </a:p>
      </dgm:t>
    </dgm:pt>
    <dgm:pt modelId="{097AEA56-F05D-4B64-90A8-85A82B9D2380}" type="pres">
      <dgm:prSet presAssocID="{9F1CB6C6-B5FA-480C-B020-D8DB14856E61}" presName="extraNode" presStyleLbl="node1" presStyleIdx="0" presStyleCnt="4"/>
      <dgm:spPr/>
    </dgm:pt>
    <dgm:pt modelId="{AFFAFB00-4E4D-4548-BEBB-466CB8DCEFBC}" type="pres">
      <dgm:prSet presAssocID="{9F1CB6C6-B5FA-480C-B020-D8DB14856E61}" presName="dstNode" presStyleLbl="node1" presStyleIdx="0" presStyleCnt="4"/>
      <dgm:spPr/>
    </dgm:pt>
    <dgm:pt modelId="{7A9C871B-8872-4274-85E2-1795C4ACC7AC}" type="pres">
      <dgm:prSet presAssocID="{3A297BCA-5952-4E34-9E6B-A4DE57C78F34}" presName="text_1" presStyleLbl="node1" presStyleIdx="0" presStyleCnt="4" custLinFactNeighborX="1591" custLinFactNeighborY="-33168">
        <dgm:presLayoutVars>
          <dgm:bulletEnabled val="1"/>
        </dgm:presLayoutVars>
      </dgm:prSet>
      <dgm:spPr/>
      <dgm:t>
        <a:bodyPr/>
        <a:lstStyle/>
        <a:p>
          <a:endParaRPr lang="fr-FR"/>
        </a:p>
      </dgm:t>
    </dgm:pt>
    <dgm:pt modelId="{395895B9-CE6A-4E77-9187-C3E86B0EE76D}" type="pres">
      <dgm:prSet presAssocID="{3A297BCA-5952-4E34-9E6B-A4DE57C78F34}" presName="accent_1" presStyleCnt="0"/>
      <dgm:spPr/>
    </dgm:pt>
    <dgm:pt modelId="{F6A05B3D-9BC9-44A9-81AC-45AB4BF02AC8}" type="pres">
      <dgm:prSet presAssocID="{3A297BCA-5952-4E34-9E6B-A4DE57C78F34}" presName="accentRepeatNode" presStyleLbl="solidFgAcc1" presStyleIdx="0" presStyleCnt="4"/>
      <dgm:spPr/>
    </dgm:pt>
    <dgm:pt modelId="{8024DBB8-1E69-49A0-804F-9A03C47836B5}" type="pres">
      <dgm:prSet presAssocID="{57B10CD3-B0FE-4E70-A3A9-3EA0054CA964}" presName="text_2" presStyleLbl="node1" presStyleIdx="1" presStyleCnt="4" custScaleY="136986" custLinFactNeighborX="2523" custLinFactNeighborY="-22185">
        <dgm:presLayoutVars>
          <dgm:bulletEnabled val="1"/>
        </dgm:presLayoutVars>
      </dgm:prSet>
      <dgm:spPr/>
      <dgm:t>
        <a:bodyPr/>
        <a:lstStyle/>
        <a:p>
          <a:endParaRPr lang="fr-FR"/>
        </a:p>
      </dgm:t>
    </dgm:pt>
    <dgm:pt modelId="{F3FBFBFE-B5D5-41AC-8FDA-0D78A7E52351}" type="pres">
      <dgm:prSet presAssocID="{57B10CD3-B0FE-4E70-A3A9-3EA0054CA964}" presName="accent_2" presStyleCnt="0"/>
      <dgm:spPr/>
    </dgm:pt>
    <dgm:pt modelId="{19E8AE3B-688D-4CC3-AA87-4D4FC9C0B05C}" type="pres">
      <dgm:prSet presAssocID="{57B10CD3-B0FE-4E70-A3A9-3EA0054CA964}" presName="accentRepeatNode" presStyleLbl="solidFgAcc1" presStyleIdx="1" presStyleCnt="4"/>
      <dgm:spPr/>
    </dgm:pt>
    <dgm:pt modelId="{4DAB3938-E7BA-477F-9BDF-3709E3219068}" type="pres">
      <dgm:prSet presAssocID="{867980CD-E66F-4535-ABF4-CC139A2A4936}" presName="text_3" presStyleLbl="node1" presStyleIdx="2" presStyleCnt="4" custScaleY="144259" custLinFactNeighborX="1252" custLinFactNeighborY="-9253">
        <dgm:presLayoutVars>
          <dgm:bulletEnabled val="1"/>
        </dgm:presLayoutVars>
      </dgm:prSet>
      <dgm:spPr/>
      <dgm:t>
        <a:bodyPr/>
        <a:lstStyle/>
        <a:p>
          <a:endParaRPr lang="fr-FR"/>
        </a:p>
      </dgm:t>
    </dgm:pt>
    <dgm:pt modelId="{77ACA701-B82A-4A66-9161-2D8F7E3561C5}" type="pres">
      <dgm:prSet presAssocID="{867980CD-E66F-4535-ABF4-CC139A2A4936}" presName="accent_3" presStyleCnt="0"/>
      <dgm:spPr/>
    </dgm:pt>
    <dgm:pt modelId="{02CD0454-50CE-4C75-B118-64D4AF735DBA}" type="pres">
      <dgm:prSet presAssocID="{867980CD-E66F-4535-ABF4-CC139A2A4936}" presName="accentRepeatNode" presStyleLbl="solidFgAcc1" presStyleIdx="2" presStyleCnt="4"/>
      <dgm:spPr/>
    </dgm:pt>
    <dgm:pt modelId="{56E60051-DD58-4BF5-BA0A-F0047F8C579D}" type="pres">
      <dgm:prSet presAssocID="{CC3FC34C-00A7-4D8D-A41B-9E8A2B835FE8}" presName="text_4" presStyleLbl="node1" presStyleIdx="3" presStyleCnt="4" custScaleY="155725">
        <dgm:presLayoutVars>
          <dgm:bulletEnabled val="1"/>
        </dgm:presLayoutVars>
      </dgm:prSet>
      <dgm:spPr/>
      <dgm:t>
        <a:bodyPr/>
        <a:lstStyle/>
        <a:p>
          <a:endParaRPr lang="en-US"/>
        </a:p>
      </dgm:t>
    </dgm:pt>
    <dgm:pt modelId="{C62D8CDC-7C23-445D-9C57-BBA182852D7A}" type="pres">
      <dgm:prSet presAssocID="{CC3FC34C-00A7-4D8D-A41B-9E8A2B835FE8}" presName="accent_4" presStyleCnt="0"/>
      <dgm:spPr/>
    </dgm:pt>
    <dgm:pt modelId="{A44CA220-BEDB-4C7A-BEBC-0C02BD4E091C}" type="pres">
      <dgm:prSet presAssocID="{CC3FC34C-00A7-4D8D-A41B-9E8A2B835FE8}" presName="accentRepeatNode" presStyleLbl="solidFgAcc1" presStyleIdx="3" presStyleCnt="4"/>
      <dgm:spPr/>
    </dgm:pt>
  </dgm:ptLst>
  <dgm:cxnLst>
    <dgm:cxn modelId="{174CC515-7EB6-4109-B1FE-C50D1A8F8D55}" type="presOf" srcId="{57B10CD3-B0FE-4E70-A3A9-3EA0054CA964}" destId="{8024DBB8-1E69-49A0-804F-9A03C47836B5}" srcOrd="0" destOrd="0" presId="urn:microsoft.com/office/officeart/2008/layout/VerticalCurvedList"/>
    <dgm:cxn modelId="{227DB085-0A80-4136-9FE3-9DDDF0BBD282}" srcId="{9F1CB6C6-B5FA-480C-B020-D8DB14856E61}" destId="{3A297BCA-5952-4E34-9E6B-A4DE57C78F34}" srcOrd="0" destOrd="0" parTransId="{A864507D-3764-434C-9CD1-1EAFA6039153}" sibTransId="{D6525119-B112-49DC-B1BF-0A1CA5F2F157}"/>
    <dgm:cxn modelId="{21BF15F2-5EEA-483A-BB9A-E590E953707F}" type="presOf" srcId="{867980CD-E66F-4535-ABF4-CC139A2A4936}" destId="{4DAB3938-E7BA-477F-9BDF-3709E3219068}" srcOrd="0" destOrd="0" presId="urn:microsoft.com/office/officeart/2008/layout/VerticalCurvedList"/>
    <dgm:cxn modelId="{091A3787-2AE7-446D-8296-DBCE1F00B2C9}" srcId="{9F1CB6C6-B5FA-480C-B020-D8DB14856E61}" destId="{57B10CD3-B0FE-4E70-A3A9-3EA0054CA964}" srcOrd="1" destOrd="0" parTransId="{9C66EDBD-A97A-440F-B001-A8B62B654D38}" sibTransId="{4EF27A40-E6EF-4A3E-9CA4-21B0914BCCBE}"/>
    <dgm:cxn modelId="{681A25D7-AD5D-46C4-96B1-F6D9EA0EFFD9}" srcId="{9F1CB6C6-B5FA-480C-B020-D8DB14856E61}" destId="{CC3FC34C-00A7-4D8D-A41B-9E8A2B835FE8}" srcOrd="3" destOrd="0" parTransId="{E9F699AF-36CB-46EF-AF6E-C41509750F2C}" sibTransId="{C5D73EEB-AB9F-4BF6-8C8F-283849086BFA}"/>
    <dgm:cxn modelId="{B8144581-54BC-4ACB-9E29-85DE0F453D5E}" type="presOf" srcId="{CC3FC34C-00A7-4D8D-A41B-9E8A2B835FE8}" destId="{56E60051-DD58-4BF5-BA0A-F0047F8C579D}" srcOrd="0" destOrd="0" presId="urn:microsoft.com/office/officeart/2008/layout/VerticalCurvedList"/>
    <dgm:cxn modelId="{64C11F44-59C3-44E0-A9AB-DA3DD16AFC63}" srcId="{9F1CB6C6-B5FA-480C-B020-D8DB14856E61}" destId="{867980CD-E66F-4535-ABF4-CC139A2A4936}" srcOrd="2" destOrd="0" parTransId="{E4D3A9C3-64A8-489E-AE97-367415887C9C}" sibTransId="{3679DC64-BD88-4AE2-B6B1-E5E91B1633DC}"/>
    <dgm:cxn modelId="{2D8BFD1F-3C5A-41D0-BB54-0654C1FDF958}" type="presOf" srcId="{D6525119-B112-49DC-B1BF-0A1CA5F2F157}" destId="{B585985B-58FB-4C0C-95D5-FB89C4FE3237}" srcOrd="0" destOrd="0" presId="urn:microsoft.com/office/officeart/2008/layout/VerticalCurvedList"/>
    <dgm:cxn modelId="{62A7EBC3-D40D-492D-8705-F7D997167BD0}" type="presOf" srcId="{9F1CB6C6-B5FA-480C-B020-D8DB14856E61}" destId="{72AABB85-1001-4148-B3E1-AC901E490E5C}" srcOrd="0" destOrd="0" presId="urn:microsoft.com/office/officeart/2008/layout/VerticalCurvedList"/>
    <dgm:cxn modelId="{4077DF32-D429-47F8-9D4F-2A8965267838}" type="presOf" srcId="{3A297BCA-5952-4E34-9E6B-A4DE57C78F34}" destId="{7A9C871B-8872-4274-85E2-1795C4ACC7AC}" srcOrd="0" destOrd="0" presId="urn:microsoft.com/office/officeart/2008/layout/VerticalCurvedList"/>
    <dgm:cxn modelId="{FF4B73E0-FAD6-4AE1-978D-14E7076F9B62}" type="presParOf" srcId="{72AABB85-1001-4148-B3E1-AC901E490E5C}" destId="{6C8E4DA9-B966-4CDD-9D21-9D629A51A1A4}" srcOrd="0" destOrd="0" presId="urn:microsoft.com/office/officeart/2008/layout/VerticalCurvedList"/>
    <dgm:cxn modelId="{3DAB68C7-E578-482D-B1CE-F787D2CCB454}" type="presParOf" srcId="{6C8E4DA9-B966-4CDD-9D21-9D629A51A1A4}" destId="{E3ABD2A8-DCA5-45E3-83FF-AF7B97F12C19}" srcOrd="0" destOrd="0" presId="urn:microsoft.com/office/officeart/2008/layout/VerticalCurvedList"/>
    <dgm:cxn modelId="{D35BA466-351B-4134-A82D-429D2FA5A1A5}" type="presParOf" srcId="{E3ABD2A8-DCA5-45E3-83FF-AF7B97F12C19}" destId="{76BBFE3F-D9D7-44AE-BE1C-FA1725DF2124}" srcOrd="0" destOrd="0" presId="urn:microsoft.com/office/officeart/2008/layout/VerticalCurvedList"/>
    <dgm:cxn modelId="{ECC0AA1F-2DB9-415E-9D9F-B40021A1879C}" type="presParOf" srcId="{E3ABD2A8-DCA5-45E3-83FF-AF7B97F12C19}" destId="{B585985B-58FB-4C0C-95D5-FB89C4FE3237}" srcOrd="1" destOrd="0" presId="urn:microsoft.com/office/officeart/2008/layout/VerticalCurvedList"/>
    <dgm:cxn modelId="{B787048D-9127-432C-8A62-E33D9E095DD2}" type="presParOf" srcId="{E3ABD2A8-DCA5-45E3-83FF-AF7B97F12C19}" destId="{097AEA56-F05D-4B64-90A8-85A82B9D2380}" srcOrd="2" destOrd="0" presId="urn:microsoft.com/office/officeart/2008/layout/VerticalCurvedList"/>
    <dgm:cxn modelId="{E6700F76-F4CC-4A3F-85B3-F5EBB7E450AF}" type="presParOf" srcId="{E3ABD2A8-DCA5-45E3-83FF-AF7B97F12C19}" destId="{AFFAFB00-4E4D-4548-BEBB-466CB8DCEFBC}" srcOrd="3" destOrd="0" presId="urn:microsoft.com/office/officeart/2008/layout/VerticalCurvedList"/>
    <dgm:cxn modelId="{9E911971-73DC-441F-829E-3107E5FEFB37}" type="presParOf" srcId="{6C8E4DA9-B966-4CDD-9D21-9D629A51A1A4}" destId="{7A9C871B-8872-4274-85E2-1795C4ACC7AC}" srcOrd="1" destOrd="0" presId="urn:microsoft.com/office/officeart/2008/layout/VerticalCurvedList"/>
    <dgm:cxn modelId="{A861CED0-B37A-441B-BCB9-44161DA31EFC}" type="presParOf" srcId="{6C8E4DA9-B966-4CDD-9D21-9D629A51A1A4}" destId="{395895B9-CE6A-4E77-9187-C3E86B0EE76D}" srcOrd="2" destOrd="0" presId="urn:microsoft.com/office/officeart/2008/layout/VerticalCurvedList"/>
    <dgm:cxn modelId="{EFFEA24C-67F4-4CB8-AF3F-60BE8C3B655E}" type="presParOf" srcId="{395895B9-CE6A-4E77-9187-C3E86B0EE76D}" destId="{F6A05B3D-9BC9-44A9-81AC-45AB4BF02AC8}" srcOrd="0" destOrd="0" presId="urn:microsoft.com/office/officeart/2008/layout/VerticalCurvedList"/>
    <dgm:cxn modelId="{CDF81EA2-2968-402E-8E3B-CD7417F81131}" type="presParOf" srcId="{6C8E4DA9-B966-4CDD-9D21-9D629A51A1A4}" destId="{8024DBB8-1E69-49A0-804F-9A03C47836B5}" srcOrd="3" destOrd="0" presId="urn:microsoft.com/office/officeart/2008/layout/VerticalCurvedList"/>
    <dgm:cxn modelId="{A864421C-B071-47F5-8AB3-D31174949014}" type="presParOf" srcId="{6C8E4DA9-B966-4CDD-9D21-9D629A51A1A4}" destId="{F3FBFBFE-B5D5-41AC-8FDA-0D78A7E52351}" srcOrd="4" destOrd="0" presId="urn:microsoft.com/office/officeart/2008/layout/VerticalCurvedList"/>
    <dgm:cxn modelId="{632EBFBD-E53B-48ED-9B7B-C41BB55C8A66}" type="presParOf" srcId="{F3FBFBFE-B5D5-41AC-8FDA-0D78A7E52351}" destId="{19E8AE3B-688D-4CC3-AA87-4D4FC9C0B05C}" srcOrd="0" destOrd="0" presId="urn:microsoft.com/office/officeart/2008/layout/VerticalCurvedList"/>
    <dgm:cxn modelId="{789C5687-95CA-4BF1-ACDE-910C9FCB636B}" type="presParOf" srcId="{6C8E4DA9-B966-4CDD-9D21-9D629A51A1A4}" destId="{4DAB3938-E7BA-477F-9BDF-3709E3219068}" srcOrd="5" destOrd="0" presId="urn:microsoft.com/office/officeart/2008/layout/VerticalCurvedList"/>
    <dgm:cxn modelId="{A5E9C686-7D92-4EF0-A710-68FFA0975E80}" type="presParOf" srcId="{6C8E4DA9-B966-4CDD-9D21-9D629A51A1A4}" destId="{77ACA701-B82A-4A66-9161-2D8F7E3561C5}" srcOrd="6" destOrd="0" presId="urn:microsoft.com/office/officeart/2008/layout/VerticalCurvedList"/>
    <dgm:cxn modelId="{B4FE3EB7-E4AB-4FD7-A283-E741587D26A2}" type="presParOf" srcId="{77ACA701-B82A-4A66-9161-2D8F7E3561C5}" destId="{02CD0454-50CE-4C75-B118-64D4AF735DBA}" srcOrd="0" destOrd="0" presId="urn:microsoft.com/office/officeart/2008/layout/VerticalCurvedList"/>
    <dgm:cxn modelId="{3E6DB027-9208-4FE2-B447-DF43E65FABC0}" type="presParOf" srcId="{6C8E4DA9-B966-4CDD-9D21-9D629A51A1A4}" destId="{56E60051-DD58-4BF5-BA0A-F0047F8C579D}" srcOrd="7" destOrd="0" presId="urn:microsoft.com/office/officeart/2008/layout/VerticalCurvedList"/>
    <dgm:cxn modelId="{8F20B88A-011A-4884-8F94-8C011D80EC74}" type="presParOf" srcId="{6C8E4DA9-B966-4CDD-9D21-9D629A51A1A4}" destId="{C62D8CDC-7C23-445D-9C57-BBA182852D7A}" srcOrd="8" destOrd="0" presId="urn:microsoft.com/office/officeart/2008/layout/VerticalCurvedList"/>
    <dgm:cxn modelId="{4F7D5308-C3D0-40D1-8985-C61F89CC0754}" type="presParOf" srcId="{C62D8CDC-7C23-445D-9C57-BBA182852D7A}" destId="{A44CA220-BEDB-4C7A-BEBC-0C02BD4E091C}"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11/layout/CircleProcess">
  <dgm:title val="Processus circulaire"/>
  <dgm:desc val="Permet de représenter des étapes séquentielles dans un processus. Limité à onze formes Niveau 1 avec un nombre illimité de formes Niveau 2. Utilisation optimale avec de petites quantités de texte. Le texte non utilisé n’apparaît pas mais reste disponible si vous changez de disposition."/>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77F1D3-B5DC-44A3-BA1C-820C7124176E}" type="datetimeFigureOut">
              <a:rPr lang="en-US" smtClean="0"/>
              <a:pPr/>
              <a:t>12/24/2020</a:t>
            </a:fld>
            <a:endParaRPr lang="en-US"/>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80F0E2-FD7A-45C0-9892-18247CE3470A}" type="slidenum">
              <a:rPr lang="en-US" smtClean="0"/>
              <a:pPr/>
              <a:t>‹N°›</a:t>
            </a:fld>
            <a:endParaRPr lang="en-US"/>
          </a:p>
        </p:txBody>
      </p:sp>
    </p:spTree>
    <p:extLst>
      <p:ext uri="{BB962C8B-B14F-4D97-AF65-F5344CB8AC3E}">
        <p14:creationId xmlns:p14="http://schemas.microsoft.com/office/powerpoint/2010/main" val="41665727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en-US"/>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a:p>
        </p:txBody>
      </p:sp>
      <p:sp>
        <p:nvSpPr>
          <p:cNvPr id="4" name="Espace réservé de la date 3"/>
          <p:cNvSpPr>
            <a:spLocks noGrp="1"/>
          </p:cNvSpPr>
          <p:nvPr>
            <p:ph type="dt" sz="half" idx="10"/>
          </p:nvPr>
        </p:nvSpPr>
        <p:spPr/>
        <p:txBody>
          <a:bodyPr/>
          <a:lstStyle/>
          <a:p>
            <a:fld id="{76D78DD9-55F9-4A01-AFA4-338BE061ED90}" type="datetimeFigureOut">
              <a:rPr lang="en-US" smtClean="0"/>
              <a:pPr/>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2323712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76D78DD9-55F9-4A01-AFA4-338BE061ED90}" type="datetimeFigureOut">
              <a:rPr lang="en-US" smtClean="0"/>
              <a:pPr/>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903864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76D78DD9-55F9-4A01-AFA4-338BE061ED90}" type="datetimeFigureOut">
              <a:rPr lang="en-US" smtClean="0"/>
              <a:pPr/>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3126088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76D78DD9-55F9-4A01-AFA4-338BE061ED90}" type="datetimeFigureOut">
              <a:rPr lang="en-US" smtClean="0"/>
              <a:pPr/>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1847565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76D78DD9-55F9-4A01-AFA4-338BE061ED90}" type="datetimeFigureOut">
              <a:rPr lang="en-US" smtClean="0"/>
              <a:pPr/>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4134553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p>
            <a:fld id="{76D78DD9-55F9-4A01-AFA4-338BE061ED90}" type="datetimeFigureOut">
              <a:rPr lang="en-US" smtClean="0"/>
              <a:pPr/>
              <a:t>12/24/2020</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838372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p>
            <a:fld id="{76D78DD9-55F9-4A01-AFA4-338BE061ED90}" type="datetimeFigureOut">
              <a:rPr lang="en-US" smtClean="0"/>
              <a:pPr/>
              <a:t>12/24/2020</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482772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e la date 2"/>
          <p:cNvSpPr>
            <a:spLocks noGrp="1"/>
          </p:cNvSpPr>
          <p:nvPr>
            <p:ph type="dt" sz="half" idx="10"/>
          </p:nvPr>
        </p:nvSpPr>
        <p:spPr/>
        <p:txBody>
          <a:bodyPr/>
          <a:lstStyle/>
          <a:p>
            <a:fld id="{76D78DD9-55F9-4A01-AFA4-338BE061ED90}" type="datetimeFigureOut">
              <a:rPr lang="en-US" smtClean="0"/>
              <a:pPr/>
              <a:t>12/24/2020</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2861004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6D78DD9-55F9-4A01-AFA4-338BE061ED90}" type="datetimeFigureOut">
              <a:rPr lang="en-US" smtClean="0"/>
              <a:pPr/>
              <a:t>12/24/2020</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1414856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6D78DD9-55F9-4A01-AFA4-338BE061ED90}" type="datetimeFigureOut">
              <a:rPr lang="en-US" smtClean="0"/>
              <a:pPr/>
              <a:t>12/24/2020</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2435008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6D78DD9-55F9-4A01-AFA4-338BE061ED90}" type="datetimeFigureOut">
              <a:rPr lang="en-US" smtClean="0"/>
              <a:pPr/>
              <a:t>12/24/2020</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2405823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en-US"/>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D78DD9-55F9-4A01-AFA4-338BE061ED90}" type="datetimeFigureOut">
              <a:rPr lang="en-US" smtClean="0"/>
              <a:pPr/>
              <a:t>12/24/2020</a:t>
            </a:fld>
            <a:endParaRPr lang="en-US"/>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945BC3-3156-46D0-844E-1C0E2291DF7C}" type="slidenum">
              <a:rPr lang="en-US" smtClean="0"/>
              <a:pPr/>
              <a:t>‹N°›</a:t>
            </a:fld>
            <a:endParaRPr lang="en-US"/>
          </a:p>
        </p:txBody>
      </p:sp>
    </p:spTree>
    <p:extLst>
      <p:ext uri="{BB962C8B-B14F-4D97-AF65-F5344CB8AC3E}">
        <p14:creationId xmlns:p14="http://schemas.microsoft.com/office/powerpoint/2010/main" val="34345184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 descr="C:\Users\PCS\Documents\اللغة الاجنبية\Pictures\نتاتنننن.bmp"/>
          <p:cNvPicPr>
            <a:picLocks noChangeAspect="1" noChangeArrowheads="1"/>
          </p:cNvPicPr>
          <p:nvPr/>
        </p:nvPicPr>
        <p:blipFill>
          <a:blip r:embed="rId2" cstate="print"/>
          <a:srcRect/>
          <a:stretch>
            <a:fillRect/>
          </a:stretch>
        </p:blipFill>
        <p:spPr bwMode="auto">
          <a:xfrm>
            <a:off x="3275856" y="116632"/>
            <a:ext cx="2643206" cy="1357321"/>
          </a:xfrm>
          <a:prstGeom prst="rect">
            <a:avLst/>
          </a:prstGeom>
          <a:noFill/>
        </p:spPr>
      </p:pic>
      <p:pic>
        <p:nvPicPr>
          <p:cNvPr id="10" name="Picture 8" descr="C:\Users\PCS\Documents\اللغة الاجنبية\Pictures\ىرلاىرلاىر.bmp"/>
          <p:cNvPicPr>
            <a:picLocks noChangeAspect="1" noChangeArrowheads="1"/>
          </p:cNvPicPr>
          <p:nvPr/>
        </p:nvPicPr>
        <p:blipFill>
          <a:blip r:embed="rId3" cstate="print"/>
          <a:srcRect/>
          <a:stretch>
            <a:fillRect/>
          </a:stretch>
        </p:blipFill>
        <p:spPr bwMode="auto">
          <a:xfrm>
            <a:off x="6000760" y="188070"/>
            <a:ext cx="2786082" cy="1285883"/>
          </a:xfrm>
          <a:prstGeom prst="rect">
            <a:avLst/>
          </a:prstGeom>
          <a:noFill/>
        </p:spPr>
      </p:pic>
      <p:pic>
        <p:nvPicPr>
          <p:cNvPr id="11"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254026"/>
            <a:ext cx="3071834" cy="1374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Hexagone 12"/>
          <p:cNvSpPr/>
          <p:nvPr/>
        </p:nvSpPr>
        <p:spPr>
          <a:xfrm>
            <a:off x="6156176" y="1913000"/>
            <a:ext cx="2867780" cy="1224136"/>
          </a:xfrm>
          <a:prstGeom prst="hexagon">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4400" dirty="0" smtClean="0">
                <a:latin typeface="Arabic Typesetting" panose="03020402040406030203" pitchFamily="66" charset="-78"/>
                <a:cs typeface="Arabic Typesetting" panose="03020402040406030203" pitchFamily="66" charset="-78"/>
              </a:rPr>
              <a:t>مقياس</a:t>
            </a:r>
            <a:endParaRPr lang="en-US" sz="4400" dirty="0">
              <a:latin typeface="Arabic Typesetting" panose="03020402040406030203" pitchFamily="66" charset="-78"/>
              <a:cs typeface="Arabic Typesetting" panose="03020402040406030203" pitchFamily="66" charset="-78"/>
            </a:endParaRPr>
          </a:p>
        </p:txBody>
      </p:sp>
      <p:sp>
        <p:nvSpPr>
          <p:cNvPr id="14" name="Rectangle à coins arrondis 13"/>
          <p:cNvSpPr/>
          <p:nvPr/>
        </p:nvSpPr>
        <p:spPr>
          <a:xfrm>
            <a:off x="1691680" y="3284984"/>
            <a:ext cx="4896544" cy="1152128"/>
          </a:xfrm>
          <a:prstGeom prst="roundRect">
            <a:avLst/>
          </a:prstGeom>
          <a:scene3d>
            <a:camera prst="isometricOffAxis2Left"/>
            <a:lightRig rig="threePt" dir="t"/>
          </a:scene3d>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4000" dirty="0" smtClean="0">
                <a:latin typeface="Arabic Typesetting" panose="03020402040406030203" pitchFamily="66" charset="-78"/>
                <a:cs typeface="Arabic Typesetting" panose="03020402040406030203" pitchFamily="66" charset="-78"/>
              </a:rPr>
              <a:t>تسيير المؤسسة</a:t>
            </a:r>
            <a:endParaRPr lang="en-US" sz="4000" dirty="0">
              <a:latin typeface="Arabic Typesetting" panose="03020402040406030203" pitchFamily="66" charset="-78"/>
              <a:cs typeface="Arabic Typesetting" panose="03020402040406030203" pitchFamily="66" charset="-78"/>
            </a:endParaRPr>
          </a:p>
        </p:txBody>
      </p:sp>
      <p:sp>
        <p:nvSpPr>
          <p:cNvPr id="7" name="Rectangle à coins arrondis 6"/>
          <p:cNvSpPr/>
          <p:nvPr/>
        </p:nvSpPr>
        <p:spPr>
          <a:xfrm>
            <a:off x="3979" y="5445224"/>
            <a:ext cx="4896544" cy="1152128"/>
          </a:xfrm>
          <a:prstGeom prst="roundRect">
            <a:avLst/>
          </a:prstGeom>
          <a:scene3d>
            <a:camera prst="isometricOffAxis2Left"/>
            <a:lightRig rig="threePt" dir="t"/>
          </a:scene3d>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4000" dirty="0" smtClean="0">
                <a:latin typeface="Arabic Typesetting" panose="03020402040406030203" pitchFamily="66" charset="-78"/>
                <a:cs typeface="Arabic Typesetting" panose="03020402040406030203" pitchFamily="66" charset="-78"/>
              </a:rPr>
              <a:t>من إعداد الأستاذة  مريم قطوش</a:t>
            </a:r>
            <a:endParaRPr lang="en-US" sz="4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597747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arn(inVertical)">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barn(inVertical)">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wipe(down)">
                                      <p:cBhvr>
                                        <p:cTn id="23" dur="500"/>
                                        <p:tgtEl>
                                          <p:spTgt spid="13"/>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1000"/>
                                        <p:tgtEl>
                                          <p:spTgt spid="14"/>
                                        </p:tgtEl>
                                      </p:cBhvr>
                                    </p:animEffect>
                                    <p:anim calcmode="lin" valueType="num">
                                      <p:cBhvr>
                                        <p:cTn id="29" dur="1000" fill="hold"/>
                                        <p:tgtEl>
                                          <p:spTgt spid="14"/>
                                        </p:tgtEl>
                                        <p:attrNameLst>
                                          <p:attrName>ppt_x</p:attrName>
                                        </p:attrNameLst>
                                      </p:cBhvr>
                                      <p:tavLst>
                                        <p:tav tm="0">
                                          <p:val>
                                            <p:strVal val="#ppt_x"/>
                                          </p:val>
                                        </p:tav>
                                        <p:tav tm="100000">
                                          <p:val>
                                            <p:strVal val="#ppt_x"/>
                                          </p:val>
                                        </p:tav>
                                      </p:tavLst>
                                    </p:anim>
                                    <p:anim calcmode="lin" valueType="num">
                                      <p:cBhvr>
                                        <p:cTn id="30"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latin typeface="Traditional Arabic" pitchFamily="18" charset="-78"/>
                <a:cs typeface="Traditional Arabic" pitchFamily="18" charset="-78"/>
              </a:rPr>
              <a:t>القسم الثاني: وظائف المؤسسة</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2" name="Rectangle à coins arrondis 1"/>
          <p:cNvSpPr/>
          <p:nvPr/>
        </p:nvSpPr>
        <p:spPr>
          <a:xfrm>
            <a:off x="7177118" y="820682"/>
            <a:ext cx="2064559" cy="58580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dirty="0" smtClean="0"/>
              <a:t>تعريف وظيفة التموين</a:t>
            </a:r>
            <a:endParaRPr lang="en-US" dirty="0"/>
          </a:p>
        </p:txBody>
      </p:sp>
      <p:sp>
        <p:nvSpPr>
          <p:cNvPr id="3" name="Rectangle à coins arrondis 2"/>
          <p:cNvSpPr/>
          <p:nvPr/>
        </p:nvSpPr>
        <p:spPr>
          <a:xfrm>
            <a:off x="142844" y="928670"/>
            <a:ext cx="7000924" cy="200026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a:endParaRPr lang="ar-DZ" dirty="0" smtClean="0">
              <a:latin typeface="Traditional Arabic" panose="02020603050405020304" pitchFamily="18" charset="-78"/>
              <a:cs typeface="Traditional Arabic" panose="02020603050405020304" pitchFamily="18" charset="-78"/>
            </a:endParaRPr>
          </a:p>
          <a:p>
            <a:pPr algn="r"/>
            <a:endParaRPr lang="ar-DZ" dirty="0" smtClean="0">
              <a:latin typeface="Traditional Arabic" panose="02020603050405020304" pitchFamily="18" charset="-78"/>
              <a:cs typeface="Traditional Arabic" panose="02020603050405020304" pitchFamily="18" charset="-78"/>
            </a:endParaRPr>
          </a:p>
          <a:p>
            <a:pPr algn="r"/>
            <a:r>
              <a:rPr lang="ar-DZ" sz="2000" dirty="0" smtClean="0">
                <a:latin typeface="Traditional Arabic" panose="02020603050405020304" pitchFamily="18" charset="-78"/>
                <a:cs typeface="Traditional Arabic" panose="02020603050405020304" pitchFamily="18" charset="-78"/>
              </a:rPr>
              <a:t>وظيفة التموين هي مجموعة من المهام والنشاطات التي تتم من اجل البحث والحصول على احتياجات المؤسسة من المواد الأولية وقطع الغيار والمعدات ومختلف المستلزمات اللازمة للعملية الإنتاجية وكذلك السلع التامة الصنع لغرض التصنيع أو الإنتاج أو إعادة البيع و القيام بمختلف الأنشطة و مهام التخزين ( الاستلام و الفحص ومسك الدفاتر والتأكد من النوعية والكمية )</a:t>
            </a:r>
            <a:endParaRPr lang="fr-FR" sz="2000" dirty="0" err="1" smtClean="0">
              <a:latin typeface="Traditional Arabic" panose="02020603050405020304" pitchFamily="18" charset="-78"/>
              <a:cs typeface="Traditional Arabic" panose="02020603050405020304" pitchFamily="18" charset="-78"/>
            </a:endParaRPr>
          </a:p>
          <a:p>
            <a:pPr algn="ctr"/>
            <a:endParaRPr lang="ar-DZ" sz="2800" dirty="0" smtClean="0">
              <a:latin typeface="Traditional Arabic" panose="02020603050405020304" pitchFamily="18" charset="-78"/>
              <a:cs typeface="Traditional Arabic" panose="02020603050405020304" pitchFamily="18" charset="-78"/>
            </a:endParaRPr>
          </a:p>
          <a:p>
            <a:pPr algn="ctr"/>
            <a:endParaRPr lang="en-US" sz="2800" dirty="0">
              <a:latin typeface="Traditional Arabic" panose="02020603050405020304" pitchFamily="18" charset="-78"/>
              <a:cs typeface="Traditional Arabic" panose="02020603050405020304" pitchFamily="18" charset="-78"/>
            </a:endParaRPr>
          </a:p>
        </p:txBody>
      </p:sp>
      <p:sp>
        <p:nvSpPr>
          <p:cNvPr id="22" name="Rectangle à coins arrondis 21"/>
          <p:cNvSpPr/>
          <p:nvPr/>
        </p:nvSpPr>
        <p:spPr>
          <a:xfrm>
            <a:off x="6941359" y="3340100"/>
            <a:ext cx="2300318"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dirty="0" smtClean="0"/>
              <a:t>تعريف إدارة التموين</a:t>
            </a:r>
            <a:endParaRPr lang="en-US" dirty="0"/>
          </a:p>
        </p:txBody>
      </p:sp>
      <p:sp>
        <p:nvSpPr>
          <p:cNvPr id="5" name="Rectangle à coins arrondis 4"/>
          <p:cNvSpPr/>
          <p:nvPr/>
        </p:nvSpPr>
        <p:spPr>
          <a:xfrm>
            <a:off x="611218" y="4114800"/>
            <a:ext cx="7467600" cy="25146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sz="2800" dirty="0">
                <a:latin typeface="Traditional Arabic" panose="02020603050405020304" pitchFamily="18" charset="-78"/>
                <a:cs typeface="Traditional Arabic" panose="02020603050405020304" pitchFamily="18" charset="-78"/>
              </a:rPr>
              <a:t>فهي تتضمن مجمل السياسات و البرامج الخاصة فهي تتضمن التخطيط و رسم السياسات  و اتخاذ القرارات و البحث </a:t>
            </a:r>
            <a:r>
              <a:rPr lang="ar-DZ" sz="2800" dirty="0" smtClean="0">
                <a:latin typeface="Traditional Arabic" panose="02020603050405020304" pitchFamily="18" charset="-78"/>
                <a:cs typeface="Traditional Arabic" panose="02020603050405020304" pitchFamily="18" charset="-78"/>
              </a:rPr>
              <a:t>أو </a:t>
            </a:r>
            <a:r>
              <a:rPr lang="ar-DZ" sz="2800" dirty="0">
                <a:latin typeface="Traditional Arabic" panose="02020603050405020304" pitchFamily="18" charset="-78"/>
                <a:cs typeface="Traditional Arabic" panose="02020603050405020304" pitchFamily="18" charset="-78"/>
              </a:rPr>
              <a:t>الدراسة لاتخاذ السلع و مختلف المستلزمات بالشكل </a:t>
            </a:r>
            <a:r>
              <a:rPr lang="ar-DZ" sz="2800" dirty="0" smtClean="0">
                <a:latin typeface="Traditional Arabic" panose="02020603050405020304" pitchFamily="18" charset="-78"/>
                <a:cs typeface="Traditional Arabic" panose="02020603050405020304" pitchFamily="18" charset="-78"/>
              </a:rPr>
              <a:t>المناسب </a:t>
            </a:r>
            <a:r>
              <a:rPr lang="ar-DZ" sz="2800" dirty="0">
                <a:latin typeface="Traditional Arabic" panose="02020603050405020304" pitchFamily="18" charset="-78"/>
                <a:cs typeface="Traditional Arabic" panose="02020603050405020304" pitchFamily="18" charset="-78"/>
              </a:rPr>
              <a:t>من حيث الجودة و السعر المناسب و في الوقت المحدد و الكمية المطلوبة كما أنها تقوم بإدارة عمليات التوريد و الفحص و التأكد من أن </a:t>
            </a:r>
            <a:r>
              <a:rPr lang="ar-DZ" sz="2800" dirty="0" err="1">
                <a:latin typeface="Traditional Arabic" panose="02020603050405020304" pitchFamily="18" charset="-78"/>
                <a:cs typeface="Traditional Arabic" panose="02020603050405020304" pitchFamily="18" charset="-78"/>
              </a:rPr>
              <a:t>التموينات</a:t>
            </a:r>
            <a:r>
              <a:rPr lang="ar-DZ" sz="2800" dirty="0">
                <a:latin typeface="Traditional Arabic" panose="02020603050405020304" pitchFamily="18" charset="-78"/>
                <a:cs typeface="Traditional Arabic" panose="02020603050405020304" pitchFamily="18" charset="-78"/>
              </a:rPr>
              <a:t> مطابقة </a:t>
            </a:r>
            <a:r>
              <a:rPr lang="ar-DZ" sz="2800" dirty="0" smtClean="0">
                <a:latin typeface="Traditional Arabic" panose="02020603050405020304" pitchFamily="18" charset="-78"/>
                <a:cs typeface="Traditional Arabic" panose="02020603050405020304" pitchFamily="18" charset="-78"/>
              </a:rPr>
              <a:t>للشروط </a:t>
            </a:r>
            <a:r>
              <a:rPr lang="ar-DZ" sz="2800" dirty="0">
                <a:latin typeface="Traditional Arabic" panose="02020603050405020304" pitchFamily="18" charset="-78"/>
                <a:cs typeface="Traditional Arabic" panose="02020603050405020304" pitchFamily="18" charset="-78"/>
              </a:rPr>
              <a:t>المطلوبة في الطلبات بالإضافة </a:t>
            </a:r>
            <a:r>
              <a:rPr lang="ar-DZ" sz="2800" dirty="0" smtClean="0">
                <a:latin typeface="Traditional Arabic" panose="02020603050405020304" pitchFamily="18" charset="-78"/>
                <a:cs typeface="Traditional Arabic" panose="02020603050405020304" pitchFamily="18" charset="-78"/>
              </a:rPr>
              <a:t>إلى </a:t>
            </a:r>
            <a:r>
              <a:rPr lang="ar-DZ" sz="2800" dirty="0">
                <a:latin typeface="Traditional Arabic" panose="02020603050405020304" pitchFamily="18" charset="-78"/>
                <a:cs typeface="Traditional Arabic" panose="02020603050405020304" pitchFamily="18" charset="-78"/>
              </a:rPr>
              <a:t>الأعمال الخاصة بإدارة المخازن و الأعمال التخزين </a:t>
            </a:r>
            <a:endParaRPr lang="en-US" sz="28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605912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fade">
                                      <p:cBhvr>
                                        <p:cTn id="19" dur="1000"/>
                                        <p:tgtEl>
                                          <p:spTgt spid="22"/>
                                        </p:tgtEl>
                                      </p:cBhvr>
                                    </p:animEffect>
                                    <p:anim calcmode="lin" valueType="num">
                                      <p:cBhvr>
                                        <p:cTn id="20" dur="1000" fill="hold"/>
                                        <p:tgtEl>
                                          <p:spTgt spid="22"/>
                                        </p:tgtEl>
                                        <p:attrNameLst>
                                          <p:attrName>ppt_x</p:attrName>
                                        </p:attrNameLst>
                                      </p:cBhvr>
                                      <p:tavLst>
                                        <p:tav tm="0">
                                          <p:val>
                                            <p:strVal val="#ppt_x"/>
                                          </p:val>
                                        </p:tav>
                                        <p:tav tm="100000">
                                          <p:val>
                                            <p:strVal val="#ppt_x"/>
                                          </p:val>
                                        </p:tav>
                                      </p:tavLst>
                                    </p:anim>
                                    <p:anim calcmode="lin" valueType="num">
                                      <p:cBhvr>
                                        <p:cTn id="21"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barn(inVertical)">
                                      <p:cBhvr>
                                        <p:cTn id="2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22"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latin typeface="Traditional Arabic" pitchFamily="18" charset="-78"/>
                <a:cs typeface="Traditional Arabic" pitchFamily="18" charset="-78"/>
              </a:rPr>
              <a:t>القسم الثاني: وظائف المؤسسة</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2" name="Rectangle à coins arrondis 1"/>
          <p:cNvSpPr/>
          <p:nvPr/>
        </p:nvSpPr>
        <p:spPr>
          <a:xfrm>
            <a:off x="1206500" y="3200400"/>
            <a:ext cx="7184277" cy="3048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r>
              <a:rPr lang="ar-DZ" sz="2800" dirty="0">
                <a:latin typeface="Traditional Arabic" panose="02020603050405020304" pitchFamily="18" charset="-78"/>
                <a:cs typeface="Traditional Arabic" panose="02020603050405020304" pitchFamily="18" charset="-78"/>
              </a:rPr>
              <a:t>ومادام ان وظيفة التموين تقسم إلى كل من نشاطات الشراء  ونشاطات التخزين لذا فإننا سنحاول تناول كل نشاط على حدى، وحتى أنه لا يوجد اتفاق بين الكتاب والباحتتين والممارسين الاداريين حول هيكلة وظيفة التموين، إذ نجد تباين واختلاف في الهيكلة من باحث لأخر ومن مؤسسة لأخرى، فقد نجد في مؤسسة ما وظيفة التموين تتضمن بعض النشاطات، وقد نجد في مؤسسة أخرى وظيفة المشتريات مستقلة، وقد نجد في مؤسسة أخرى تسمى وظيفة المشتريات والمخازن ... وهكذا. </a:t>
            </a:r>
            <a:endParaRPr lang="en-US" sz="2800" dirty="0">
              <a:latin typeface="Traditional Arabic" panose="02020603050405020304" pitchFamily="18" charset="-78"/>
              <a:cs typeface="Traditional Arabic" panose="02020603050405020304" pitchFamily="18" charset="-78"/>
            </a:endParaRPr>
          </a:p>
        </p:txBody>
      </p:sp>
      <p:graphicFrame>
        <p:nvGraphicFramePr>
          <p:cNvPr id="4" name="Diagramme 3"/>
          <p:cNvGraphicFramePr/>
          <p:nvPr>
            <p:extLst>
              <p:ext uri="{D42A27DB-BD31-4B8C-83A1-F6EECF244321}">
                <p14:modId xmlns:p14="http://schemas.microsoft.com/office/powerpoint/2010/main" val="464724378"/>
              </p:ext>
            </p:extLst>
          </p:nvPr>
        </p:nvGraphicFramePr>
        <p:xfrm>
          <a:off x="1488281" y="0"/>
          <a:ext cx="6096000"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83145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4"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latin typeface="Traditional Arabic" pitchFamily="18" charset="-78"/>
                <a:cs typeface="Traditional Arabic" pitchFamily="18" charset="-78"/>
              </a:rPr>
              <a:t>القسم الثاني: وظائف المؤسسة</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3" name="Rectangle à coins arrondis 2"/>
          <p:cNvSpPr/>
          <p:nvPr/>
        </p:nvSpPr>
        <p:spPr>
          <a:xfrm>
            <a:off x="6629400" y="990600"/>
            <a:ext cx="2300318" cy="8382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b="1" dirty="0">
                <a:latin typeface="Traditional Arabic" panose="02020603050405020304" pitchFamily="18" charset="-78"/>
                <a:cs typeface="Traditional Arabic" panose="02020603050405020304" pitchFamily="18" charset="-78"/>
              </a:rPr>
              <a:t>مفهوم نشاطات الشراء</a:t>
            </a:r>
            <a:endParaRPr lang="en-US" sz="2400" dirty="0">
              <a:latin typeface="Traditional Arabic" panose="02020603050405020304" pitchFamily="18" charset="-78"/>
              <a:cs typeface="Traditional Arabic" panose="02020603050405020304" pitchFamily="18" charset="-78"/>
            </a:endParaRPr>
          </a:p>
        </p:txBody>
      </p:sp>
      <p:sp>
        <p:nvSpPr>
          <p:cNvPr id="7" name="Rectangle à coins arrondis 6"/>
          <p:cNvSpPr/>
          <p:nvPr/>
        </p:nvSpPr>
        <p:spPr>
          <a:xfrm>
            <a:off x="650081" y="2209800"/>
            <a:ext cx="7772400" cy="32004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r>
              <a:rPr lang="ar-DZ" sz="2800" dirty="0">
                <a:latin typeface="Traditional Arabic" panose="02020603050405020304" pitchFamily="18" charset="-78"/>
                <a:cs typeface="Traditional Arabic" panose="02020603050405020304" pitchFamily="18" charset="-78"/>
              </a:rPr>
              <a:t>تعرف نشاطات الشراء على أنها:" النشاطات المسؤولة عن دورة المواد من الوقت الذي يطلب فيه صنف ما إلى الوقت الذي يتم فيه تسليمه إلى الجهة التي تستعمله". </a:t>
            </a:r>
            <a:endParaRPr lang="en-US" sz="2800" dirty="0">
              <a:latin typeface="Traditional Arabic" panose="02020603050405020304" pitchFamily="18" charset="-78"/>
              <a:cs typeface="Traditional Arabic" panose="02020603050405020304" pitchFamily="18" charset="-78"/>
            </a:endParaRPr>
          </a:p>
          <a:p>
            <a:pPr algn="just" rtl="1"/>
            <a:r>
              <a:rPr lang="ar-DZ" sz="2800" dirty="0">
                <a:latin typeface="Traditional Arabic" panose="02020603050405020304" pitchFamily="18" charset="-78"/>
                <a:cs typeface="Traditional Arabic" panose="02020603050405020304" pitchFamily="18" charset="-78"/>
              </a:rPr>
              <a:t>و يتضمن هذا التعريف مسؤولية اختيار مورد و التفاوض معه حول السعر، و التأكد من </a:t>
            </a:r>
            <a:r>
              <a:rPr lang="ar-DZ" sz="2800" dirty="0" smtClean="0">
                <a:latin typeface="Traditional Arabic" panose="02020603050405020304" pitchFamily="18" charset="-78"/>
                <a:cs typeface="Traditional Arabic" panose="02020603050405020304" pitchFamily="18" charset="-78"/>
              </a:rPr>
              <a:t>الجودة، </a:t>
            </a:r>
            <a:r>
              <a:rPr lang="ar-DZ" sz="2800" dirty="0">
                <a:latin typeface="Traditional Arabic" panose="02020603050405020304" pitchFamily="18" charset="-78"/>
                <a:cs typeface="Traditional Arabic" panose="02020603050405020304" pitchFamily="18" charset="-78"/>
              </a:rPr>
              <a:t>وضمان </a:t>
            </a:r>
            <a:r>
              <a:rPr lang="ar-DZ" sz="2800" dirty="0" smtClean="0">
                <a:latin typeface="Traditional Arabic" panose="02020603050405020304" pitchFamily="18" charset="-78"/>
                <a:cs typeface="Traditional Arabic" panose="02020603050405020304" pitchFamily="18" charset="-78"/>
              </a:rPr>
              <a:t>التسليم، </a:t>
            </a:r>
            <a:r>
              <a:rPr lang="ar-DZ" sz="2800" dirty="0">
                <a:latin typeface="Traditional Arabic" panose="02020603050405020304" pitchFamily="18" charset="-78"/>
                <a:cs typeface="Traditional Arabic" panose="02020603050405020304" pitchFamily="18" charset="-78"/>
              </a:rPr>
              <a:t>كما يمكن أن يتضمن أيضاً مسؤولية مباشرة أو غير مباشرة عن النقل و الاستلام والتفتيش و الرقابة على المخزون السلعي.</a:t>
            </a:r>
            <a:endParaRPr lang="en-US" sz="2800" dirty="0">
              <a:latin typeface="Traditional Arabic" panose="02020603050405020304" pitchFamily="18" charset="-78"/>
              <a:cs typeface="Traditional Arabic" panose="02020603050405020304" pitchFamily="18" charset="-78"/>
            </a:endParaRPr>
          </a:p>
          <a:p>
            <a:pPr algn="just"/>
            <a:r>
              <a:rPr lang="ar-SA" sz="2800" dirty="0" smtClean="0">
                <a:latin typeface="Traditional Arabic" panose="02020603050405020304" pitchFamily="18" charset="-78"/>
                <a:cs typeface="Traditional Arabic" panose="02020603050405020304" pitchFamily="18" charset="-78"/>
              </a:rPr>
              <a:t> </a:t>
            </a:r>
            <a:endParaRPr lang="en-US" sz="28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000464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additive="base">
                                        <p:cTn id="14" dur="500" fill="hold"/>
                                        <p:tgtEl>
                                          <p:spTgt spid="7"/>
                                        </p:tgtEl>
                                        <p:attrNameLst>
                                          <p:attrName>ppt_x</p:attrName>
                                        </p:attrNameLst>
                                      </p:cBhvr>
                                      <p:tavLst>
                                        <p:tav tm="0">
                                          <p:val>
                                            <p:strVal val="#ppt_x"/>
                                          </p:val>
                                        </p:tav>
                                        <p:tav tm="100000">
                                          <p:val>
                                            <p:strVal val="#ppt_x"/>
                                          </p:val>
                                        </p:tav>
                                      </p:tavLst>
                                    </p:anim>
                                    <p:anim calcmode="lin" valueType="num">
                                      <p:cBhvr additive="base">
                                        <p:cTn id="1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latin typeface="Traditional Arabic" pitchFamily="18" charset="-78"/>
                <a:cs typeface="Traditional Arabic" pitchFamily="18" charset="-78"/>
              </a:rPr>
              <a:t>القسم الثاني: وظائف المؤسسة</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2" name="Rectangle à coins arrondis 1"/>
          <p:cNvSpPr/>
          <p:nvPr/>
        </p:nvSpPr>
        <p:spPr>
          <a:xfrm>
            <a:off x="2286000" y="1219200"/>
            <a:ext cx="5257800" cy="6096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DZ" dirty="0" smtClean="0"/>
              <a:t>الأنشطة الفرعية  للشراء</a:t>
            </a:r>
            <a:endParaRPr lang="en-US" dirty="0"/>
          </a:p>
        </p:txBody>
      </p:sp>
      <p:graphicFrame>
        <p:nvGraphicFramePr>
          <p:cNvPr id="5" name="Tableau 4"/>
          <p:cNvGraphicFramePr>
            <a:graphicFrameLocks noGrp="1"/>
          </p:cNvGraphicFramePr>
          <p:nvPr>
            <p:extLst>
              <p:ext uri="{D42A27DB-BD31-4B8C-83A1-F6EECF244321}">
                <p14:modId xmlns:p14="http://schemas.microsoft.com/office/powerpoint/2010/main" val="1945389855"/>
              </p:ext>
            </p:extLst>
          </p:nvPr>
        </p:nvGraphicFramePr>
        <p:xfrm>
          <a:off x="1600200" y="2209800"/>
          <a:ext cx="6096000" cy="3657600"/>
        </p:xfrm>
        <a:graphic>
          <a:graphicData uri="http://schemas.openxmlformats.org/drawingml/2006/table">
            <a:tbl>
              <a:tblPr firstRow="1" bandRow="1">
                <a:tableStyleId>{284E427A-3D55-4303-BF80-6455036E1DE7}</a:tableStyleId>
              </a:tblPr>
              <a:tblGrid>
                <a:gridCol w="2032000"/>
                <a:gridCol w="2032000"/>
                <a:gridCol w="2032000"/>
              </a:tblGrid>
              <a:tr h="1212680">
                <a:tc>
                  <a:txBody>
                    <a:bodyPr/>
                    <a:lstStyle/>
                    <a:p>
                      <a:pPr algn="ctr"/>
                      <a:r>
                        <a:rPr lang="ar-DZ" sz="2800" dirty="0" smtClean="0"/>
                        <a:t>الخطوات التالية </a:t>
                      </a:r>
                      <a:endParaRPr lang="en-US" sz="2800" dirty="0">
                        <a:latin typeface="Traditional Arabic" panose="02020603050405020304" pitchFamily="18" charset="-78"/>
                        <a:cs typeface="Traditional Arabic" panose="02020603050405020304" pitchFamily="18" charset="-78"/>
                      </a:endParaRPr>
                    </a:p>
                  </a:txBody>
                  <a:tcPr/>
                </a:tc>
                <a:tc>
                  <a:txBody>
                    <a:bodyPr/>
                    <a:lstStyle/>
                    <a:p>
                      <a:pPr algn="ctr"/>
                      <a:r>
                        <a:rPr lang="ar-DZ" sz="2800" dirty="0" smtClean="0"/>
                        <a:t>الشراء            </a:t>
                      </a:r>
                      <a:endParaRPr lang="en-US" sz="2800" dirty="0">
                        <a:latin typeface="Traditional Arabic" panose="02020603050405020304" pitchFamily="18" charset="-78"/>
                        <a:cs typeface="Traditional Arabic" panose="02020603050405020304" pitchFamily="18" charset="-78"/>
                      </a:endParaRPr>
                    </a:p>
                  </a:txBody>
                  <a:tcPr/>
                </a:tc>
                <a:tc>
                  <a:txBody>
                    <a:bodyPr/>
                    <a:lstStyle/>
                    <a:p>
                      <a:pPr algn="ctr"/>
                      <a:r>
                        <a:rPr lang="ar-DZ" sz="2800" dirty="0" smtClean="0"/>
                        <a:t>الخطوات المبدئية</a:t>
                      </a:r>
                      <a:endParaRPr lang="en-US" sz="2800" dirty="0">
                        <a:latin typeface="Traditional Arabic" panose="02020603050405020304" pitchFamily="18" charset="-78"/>
                        <a:cs typeface="Traditional Arabic" panose="02020603050405020304" pitchFamily="18" charset="-78"/>
                      </a:endParaRPr>
                    </a:p>
                  </a:txBody>
                  <a:tcPr/>
                </a:tc>
              </a:tr>
              <a:tr h="2444920">
                <a:tc>
                  <a:txBody>
                    <a:bodyPr/>
                    <a:lstStyle/>
                    <a:p>
                      <a:pPr algn="r"/>
                      <a:r>
                        <a:rPr lang="ar-DZ" dirty="0" smtClean="0"/>
                        <a:t>المتابعة</a:t>
                      </a:r>
                    </a:p>
                    <a:p>
                      <a:pPr algn="r"/>
                      <a:r>
                        <a:rPr lang="ar-DZ" dirty="0" smtClean="0"/>
                        <a:t>الاستلام</a:t>
                      </a:r>
                    </a:p>
                    <a:p>
                      <a:pPr algn="r"/>
                      <a:r>
                        <a:rPr lang="ar-DZ" dirty="0" smtClean="0"/>
                        <a:t>الفحص</a:t>
                      </a:r>
                    </a:p>
                    <a:p>
                      <a:pPr algn="r"/>
                      <a:r>
                        <a:rPr lang="ar-DZ" dirty="0" smtClean="0"/>
                        <a:t>التخزين</a:t>
                      </a:r>
                    </a:p>
                    <a:p>
                      <a:pPr algn="r"/>
                      <a:r>
                        <a:rPr lang="ar-DZ" dirty="0" smtClean="0"/>
                        <a:t>المخزون السلعي</a:t>
                      </a:r>
                      <a:endParaRPr lang="en-US" dirty="0"/>
                    </a:p>
                  </a:txBody>
                  <a:tcPr/>
                </a:tc>
                <a:tc>
                  <a:txBody>
                    <a:bodyPr/>
                    <a:lstStyle/>
                    <a:p>
                      <a:pPr algn="r"/>
                      <a:r>
                        <a:rPr lang="ar-DZ" dirty="0" smtClean="0"/>
                        <a:t>التفاوض</a:t>
                      </a:r>
                    </a:p>
                    <a:p>
                      <a:pPr algn="r"/>
                      <a:r>
                        <a:rPr lang="ar-DZ" dirty="0" smtClean="0"/>
                        <a:t>الشراء</a:t>
                      </a:r>
                    </a:p>
                    <a:p>
                      <a:pPr algn="r"/>
                      <a:r>
                        <a:rPr lang="ar-DZ" dirty="0" smtClean="0"/>
                        <a:t>الدفع</a:t>
                      </a:r>
                      <a:endParaRPr lang="en-US" dirty="0"/>
                    </a:p>
                  </a:txBody>
                  <a:tcPr/>
                </a:tc>
                <a:tc>
                  <a:txBody>
                    <a:bodyPr/>
                    <a:lstStyle/>
                    <a:p>
                      <a:pPr marL="0" indent="0" algn="r" rtl="0">
                        <a:buFontTx/>
                        <a:buNone/>
                      </a:pPr>
                      <a:r>
                        <a:rPr lang="ar-DZ" dirty="0" smtClean="0"/>
                        <a:t>طلب</a:t>
                      </a:r>
                      <a:r>
                        <a:rPr lang="ar-DZ" baseline="0" dirty="0" smtClean="0"/>
                        <a:t> الشراء</a:t>
                      </a:r>
                    </a:p>
                    <a:p>
                      <a:pPr marL="0" indent="0" algn="r" rtl="0">
                        <a:buFontTx/>
                        <a:buNone/>
                      </a:pPr>
                      <a:r>
                        <a:rPr lang="ar-DZ" baseline="0" dirty="0" smtClean="0"/>
                        <a:t>الجودة</a:t>
                      </a:r>
                    </a:p>
                    <a:p>
                      <a:pPr marL="0" indent="0" algn="r" rtl="0">
                        <a:buFontTx/>
                        <a:buNone/>
                      </a:pPr>
                      <a:r>
                        <a:rPr lang="ar-DZ" baseline="0" dirty="0" smtClean="0"/>
                        <a:t>الكمية </a:t>
                      </a:r>
                    </a:p>
                    <a:p>
                      <a:pPr marL="0" indent="0" algn="r" rtl="0">
                        <a:buFontTx/>
                        <a:buNone/>
                      </a:pPr>
                      <a:r>
                        <a:rPr lang="ar-DZ" baseline="0" dirty="0" smtClean="0"/>
                        <a:t>التسليم</a:t>
                      </a:r>
                    </a:p>
                    <a:p>
                      <a:pPr marL="0" indent="0" algn="r" rtl="0">
                        <a:buFontTx/>
                        <a:buNone/>
                      </a:pPr>
                      <a:r>
                        <a:rPr lang="ar-DZ" dirty="0" smtClean="0"/>
                        <a:t>الموردون</a:t>
                      </a:r>
                    </a:p>
                    <a:p>
                      <a:pPr marL="0" indent="0" algn="r" rtl="0">
                        <a:buFontTx/>
                        <a:buNone/>
                      </a:pPr>
                      <a:endParaRPr lang="ar-DZ" dirty="0" smtClean="0"/>
                    </a:p>
                  </a:txBody>
                  <a:tcPr/>
                </a:tc>
              </a:tr>
            </a:tbl>
          </a:graphicData>
        </a:graphic>
      </p:graphicFrame>
    </p:spTree>
    <p:extLst>
      <p:ext uri="{BB962C8B-B14F-4D97-AF65-F5344CB8AC3E}">
        <p14:creationId xmlns:p14="http://schemas.microsoft.com/office/powerpoint/2010/main" val="1836667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latin typeface="Traditional Arabic" pitchFamily="18" charset="-78"/>
                <a:cs typeface="Traditional Arabic" pitchFamily="18" charset="-78"/>
              </a:rPr>
              <a:t>القسم الثاني: وظائف المؤسسة</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3" name="Rectangle à coins arrondis 2"/>
          <p:cNvSpPr/>
          <p:nvPr/>
        </p:nvSpPr>
        <p:spPr>
          <a:xfrm>
            <a:off x="7224682" y="914400"/>
            <a:ext cx="1919318"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dirty="0" smtClean="0">
                <a:latin typeface="Traditional Arabic" panose="02020603050405020304" pitchFamily="18" charset="-78"/>
                <a:cs typeface="Traditional Arabic" panose="02020603050405020304" pitchFamily="18" charset="-78"/>
              </a:rPr>
              <a:t>أهمية الشراء</a:t>
            </a:r>
            <a:endParaRPr lang="en-US" sz="2800" dirty="0">
              <a:latin typeface="Traditional Arabic" panose="02020603050405020304" pitchFamily="18" charset="-78"/>
              <a:cs typeface="Traditional Arabic" panose="02020603050405020304" pitchFamily="18" charset="-78"/>
            </a:endParaRPr>
          </a:p>
        </p:txBody>
      </p:sp>
      <p:graphicFrame>
        <p:nvGraphicFramePr>
          <p:cNvPr id="7" name="Diagramme 6"/>
          <p:cNvGraphicFramePr/>
          <p:nvPr>
            <p:extLst>
              <p:ext uri="{D42A27DB-BD31-4B8C-83A1-F6EECF244321}">
                <p14:modId xmlns:p14="http://schemas.microsoft.com/office/powerpoint/2010/main" val="2526550064"/>
              </p:ext>
            </p:extLst>
          </p:nvPr>
        </p:nvGraphicFramePr>
        <p:xfrm>
          <a:off x="539552" y="1600200"/>
          <a:ext cx="7128792" cy="52851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99013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Graphic spid="7"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latin typeface="Traditional Arabic" pitchFamily="18" charset="-78"/>
                <a:cs typeface="Traditional Arabic" pitchFamily="18" charset="-78"/>
              </a:rPr>
              <a:t>القسم الثاني: وظائف المؤسسة</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3" name="Rectangle à coins arrondis 2"/>
          <p:cNvSpPr/>
          <p:nvPr/>
        </p:nvSpPr>
        <p:spPr>
          <a:xfrm>
            <a:off x="6781800" y="939800"/>
            <a:ext cx="23622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400" b="1" dirty="0">
                <a:latin typeface="Traditional Arabic" panose="02020603050405020304" pitchFamily="18" charset="-78"/>
                <a:cs typeface="Traditional Arabic" panose="02020603050405020304" pitchFamily="18" charset="-78"/>
              </a:rPr>
              <a:t>أهداف نشاطات </a:t>
            </a:r>
            <a:r>
              <a:rPr lang="ar-DZ" sz="2400" b="1" dirty="0" smtClean="0">
                <a:latin typeface="Traditional Arabic" panose="02020603050405020304" pitchFamily="18" charset="-78"/>
                <a:cs typeface="Traditional Arabic" panose="02020603050405020304" pitchFamily="18" charset="-78"/>
              </a:rPr>
              <a:t>الشراء</a:t>
            </a:r>
            <a:endParaRPr lang="en-US" sz="2400" dirty="0">
              <a:latin typeface="Traditional Arabic" panose="02020603050405020304" pitchFamily="18" charset="-78"/>
              <a:cs typeface="Traditional Arabic" panose="02020603050405020304" pitchFamily="18" charset="-78"/>
            </a:endParaRPr>
          </a:p>
        </p:txBody>
      </p:sp>
      <p:sp>
        <p:nvSpPr>
          <p:cNvPr id="5" name="Pentagone 4"/>
          <p:cNvSpPr/>
          <p:nvPr/>
        </p:nvSpPr>
        <p:spPr>
          <a:xfrm>
            <a:off x="723900" y="1689100"/>
            <a:ext cx="7696200" cy="1219200"/>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lvl="0" algn="just" rtl="1"/>
            <a:r>
              <a:rPr lang="ar-DZ" sz="2400" b="1" dirty="0">
                <a:solidFill>
                  <a:schemeClr val="bg1"/>
                </a:solidFill>
                <a:latin typeface="Traditional Arabic" panose="02020603050405020304" pitchFamily="18" charset="-78"/>
                <a:cs typeface="Traditional Arabic" panose="02020603050405020304" pitchFamily="18" charset="-78"/>
              </a:rPr>
              <a:t>استمرار تموين المؤسسة </a:t>
            </a:r>
            <a:r>
              <a:rPr lang="ar-DZ" sz="2400" b="1" dirty="0" smtClean="0">
                <a:solidFill>
                  <a:schemeClr val="bg1"/>
                </a:solidFill>
                <a:latin typeface="Traditional Arabic" panose="02020603050405020304" pitchFamily="18" charset="-78"/>
                <a:cs typeface="Traditional Arabic" panose="02020603050405020304" pitchFamily="18" charset="-78"/>
              </a:rPr>
              <a:t>واستمرارية العمل</a:t>
            </a:r>
            <a:r>
              <a:rPr lang="ar-DZ" sz="2400" dirty="0">
                <a:solidFill>
                  <a:schemeClr val="bg1"/>
                </a:solidFill>
                <a:latin typeface="Traditional Arabic" panose="02020603050405020304" pitchFamily="18" charset="-78"/>
                <a:cs typeface="Traditional Arabic" panose="02020603050405020304" pitchFamily="18" charset="-78"/>
              </a:rPr>
              <a:t>: إن المحافظة على مستوى مناسب من كميات المشتريات و ضمان تدفق هذه المواد بالترتيب و التوقيت المناسب يضمن للمؤسسة انتظام العمل وعدم توقفه بما يساعد على استمرارية المؤسسة.</a:t>
            </a:r>
            <a:endParaRPr lang="en-US" sz="2400" dirty="0">
              <a:solidFill>
                <a:schemeClr val="bg1"/>
              </a:solidFill>
              <a:latin typeface="Traditional Arabic" panose="02020603050405020304" pitchFamily="18" charset="-78"/>
              <a:cs typeface="Traditional Arabic" panose="02020603050405020304" pitchFamily="18" charset="-78"/>
            </a:endParaRPr>
          </a:p>
        </p:txBody>
      </p:sp>
      <p:sp>
        <p:nvSpPr>
          <p:cNvPr id="8" name="Pentagone 7"/>
          <p:cNvSpPr/>
          <p:nvPr/>
        </p:nvSpPr>
        <p:spPr>
          <a:xfrm>
            <a:off x="723900" y="3124200"/>
            <a:ext cx="7696200" cy="1219200"/>
          </a:xfrm>
          <a:prstGeom prst="homePlate">
            <a:avLst/>
          </a:prstGeom>
        </p:spPr>
        <p:style>
          <a:lnRef idx="1">
            <a:schemeClr val="accent1"/>
          </a:lnRef>
          <a:fillRef idx="2">
            <a:schemeClr val="accent1"/>
          </a:fillRef>
          <a:effectRef idx="1">
            <a:schemeClr val="accent1"/>
          </a:effectRef>
          <a:fontRef idx="minor">
            <a:schemeClr val="dk1"/>
          </a:fontRef>
        </p:style>
        <p:txBody>
          <a:bodyPr rtlCol="0" anchor="ctr"/>
          <a:lstStyle/>
          <a:p>
            <a:pPr lvl="0" algn="just" rtl="1"/>
            <a:r>
              <a:rPr lang="ar-SA" sz="2000" b="1" dirty="0">
                <a:latin typeface="Traditional Arabic" panose="02020603050405020304" pitchFamily="18" charset="-78"/>
                <a:cs typeface="Traditional Arabic" panose="02020603050405020304" pitchFamily="18" charset="-78"/>
              </a:rPr>
              <a:t>تعزيز المركز التنافسي للمؤسسة: </a:t>
            </a:r>
            <a:r>
              <a:rPr lang="ar-SA" sz="2000" dirty="0">
                <a:latin typeface="Traditional Arabic" panose="02020603050405020304" pitchFamily="18" charset="-78"/>
                <a:cs typeface="Traditional Arabic" panose="02020603050405020304" pitchFamily="18" charset="-78"/>
              </a:rPr>
              <a:t>ويتم ذلك من خلال تحقيق عدة مزايا منها الحصول على مواد ذات جودة مناسبة لإنتاج سلع بجودة مناسبة أيضاً, و بيع هذه السلع بالسعر المناسب, و إنتاج كميات من السلع تغطي حاجة السوق من السلع بشكل مناسب, و حسن المعاملة مع الموردين والمسوقين...إلخ.</a:t>
            </a:r>
            <a:endParaRPr lang="en-US" sz="2000" dirty="0">
              <a:latin typeface="Traditional Arabic" panose="02020603050405020304" pitchFamily="18" charset="-78"/>
              <a:cs typeface="Traditional Arabic" panose="02020603050405020304" pitchFamily="18" charset="-78"/>
            </a:endParaRPr>
          </a:p>
        </p:txBody>
      </p:sp>
      <p:sp>
        <p:nvSpPr>
          <p:cNvPr id="9" name="Pentagone 8"/>
          <p:cNvSpPr/>
          <p:nvPr/>
        </p:nvSpPr>
        <p:spPr>
          <a:xfrm>
            <a:off x="749300" y="4572000"/>
            <a:ext cx="7696200" cy="1219200"/>
          </a:xfrm>
          <a:prstGeom prst="homePlate">
            <a:avLst/>
          </a:prstGeom>
        </p:spPr>
        <p:style>
          <a:lnRef idx="1">
            <a:schemeClr val="accent2"/>
          </a:lnRef>
          <a:fillRef idx="2">
            <a:schemeClr val="accent2"/>
          </a:fillRef>
          <a:effectRef idx="1">
            <a:schemeClr val="accent2"/>
          </a:effectRef>
          <a:fontRef idx="minor">
            <a:schemeClr val="dk1"/>
          </a:fontRef>
        </p:style>
        <p:txBody>
          <a:bodyPr rtlCol="0" anchor="ctr"/>
          <a:lstStyle/>
          <a:p>
            <a:pPr lvl="0" algn="just" rtl="1"/>
            <a:r>
              <a:rPr lang="ar-SA" sz="2400" b="1" dirty="0">
                <a:latin typeface="Traditional Arabic" panose="02020603050405020304" pitchFamily="18" charset="-78"/>
                <a:cs typeface="Traditional Arabic" panose="02020603050405020304" pitchFamily="18" charset="-78"/>
              </a:rPr>
              <a:t>الشراء بكميات مناسبة</a:t>
            </a:r>
            <a:r>
              <a:rPr lang="ar-SA" sz="2400" dirty="0">
                <a:latin typeface="Traditional Arabic" panose="02020603050405020304" pitchFamily="18" charset="-78"/>
                <a:cs typeface="Traditional Arabic" panose="02020603050405020304" pitchFamily="18" charset="-78"/>
              </a:rPr>
              <a:t>: بمعنى أن تكون متوافقة مع احتياجات المؤسسة بحيث لا تزيد هذه الكمية عن الحاجة مما يؤدي إلى تجميد الأموال ولا تقل عما هو مطلوب بحيث يؤدي إلى توقف العمل.</a:t>
            </a:r>
            <a:endParaRPr lang="en-US" sz="24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686245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fill="hold"/>
                                        <p:tgtEl>
                                          <p:spTgt spid="5"/>
                                        </p:tgtEl>
                                        <p:attrNameLst>
                                          <p:attrName>ppt_x</p:attrName>
                                        </p:attrNameLst>
                                      </p:cBhvr>
                                      <p:tavLst>
                                        <p:tav tm="0">
                                          <p:val>
                                            <p:strVal val="#ppt_x"/>
                                          </p:val>
                                        </p:tav>
                                        <p:tav tm="100000">
                                          <p:val>
                                            <p:strVal val="#ppt_x"/>
                                          </p:val>
                                        </p:tav>
                                      </p:tavLst>
                                    </p:anim>
                                    <p:anim calcmode="lin" valueType="num">
                                      <p:cBhvr additive="base">
                                        <p:cTn id="1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barn(inVertical)">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wipe(down)">
                                      <p:cBhvr>
                                        <p:cTn id="2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8"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latin typeface="Traditional Arabic" pitchFamily="18" charset="-78"/>
                <a:cs typeface="Traditional Arabic" pitchFamily="18" charset="-78"/>
              </a:rPr>
              <a:t>القسم الثاني: وظائف المؤسسة</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5" name="Pentagone 4"/>
          <p:cNvSpPr/>
          <p:nvPr/>
        </p:nvSpPr>
        <p:spPr>
          <a:xfrm>
            <a:off x="723900" y="1143000"/>
            <a:ext cx="7696200" cy="1219200"/>
          </a:xfrm>
          <a:prstGeom prst="homePlat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just" rtl="1"/>
            <a:r>
              <a:rPr lang="ar-SA" sz="2800" b="1" dirty="0">
                <a:latin typeface="Traditional Arabic" panose="02020603050405020304" pitchFamily="18" charset="-78"/>
                <a:cs typeface="Traditional Arabic" panose="02020603050405020304" pitchFamily="18" charset="-78"/>
              </a:rPr>
              <a:t>اختيار مصادر التوريد و الشراء المناسبة</a:t>
            </a:r>
            <a:r>
              <a:rPr lang="ar-SA" sz="2800" dirty="0">
                <a:latin typeface="Traditional Arabic" panose="02020603050405020304" pitchFamily="18" charset="-78"/>
                <a:cs typeface="Traditional Arabic" panose="02020603050405020304" pitchFamily="18" charset="-78"/>
              </a:rPr>
              <a:t>: وذلك عن طريق المفاضلة من الموردين و اختيار أفضلهم من حيث الالتزام بمواعيد التوريد و الالتزام بمستوى الجودة وتقديم أفضل للأسعار.</a:t>
            </a:r>
            <a:endParaRPr lang="en-US" sz="2800" dirty="0">
              <a:latin typeface="Traditional Arabic" panose="02020603050405020304" pitchFamily="18" charset="-78"/>
              <a:cs typeface="Traditional Arabic" panose="02020603050405020304" pitchFamily="18" charset="-78"/>
            </a:endParaRPr>
          </a:p>
        </p:txBody>
      </p:sp>
      <p:sp>
        <p:nvSpPr>
          <p:cNvPr id="8" name="Pentagone 7"/>
          <p:cNvSpPr/>
          <p:nvPr/>
        </p:nvSpPr>
        <p:spPr>
          <a:xfrm>
            <a:off x="736600" y="2514600"/>
            <a:ext cx="7696200" cy="1219200"/>
          </a:xfrm>
          <a:prstGeom prst="homePlate">
            <a:avLst/>
          </a:prstGeom>
        </p:spPr>
        <p:style>
          <a:lnRef idx="1">
            <a:schemeClr val="accent2"/>
          </a:lnRef>
          <a:fillRef idx="3">
            <a:schemeClr val="accent2"/>
          </a:fillRef>
          <a:effectRef idx="2">
            <a:schemeClr val="accent2"/>
          </a:effectRef>
          <a:fontRef idx="minor">
            <a:schemeClr val="lt1"/>
          </a:fontRef>
        </p:style>
        <p:txBody>
          <a:bodyPr rtlCol="0" anchor="ctr"/>
          <a:lstStyle/>
          <a:p>
            <a:pPr lvl="0" algn="just" rtl="1"/>
            <a:r>
              <a:rPr lang="ar-SA" sz="2800" b="1" dirty="0">
                <a:latin typeface="Traditional Arabic" panose="02020603050405020304" pitchFamily="18" charset="-78"/>
                <a:cs typeface="Traditional Arabic" panose="02020603050405020304" pitchFamily="18" charset="-78"/>
              </a:rPr>
              <a:t>تحسين العلاقات مع الموردين</a:t>
            </a:r>
            <a:r>
              <a:rPr lang="ar-SA" sz="2800" dirty="0">
                <a:latin typeface="Traditional Arabic" panose="02020603050405020304" pitchFamily="18" charset="-78"/>
                <a:cs typeface="Traditional Arabic" panose="02020603050405020304" pitchFamily="18" charset="-78"/>
              </a:rPr>
              <a:t>: من خلال الوفاء بالالتزامات المطلوبة تجاههم مما يؤدي إلى ثقتهم وتعاونهم مع المؤسسة عند الحاجة.</a:t>
            </a:r>
            <a:endParaRPr lang="en-US" sz="2800" dirty="0">
              <a:latin typeface="Traditional Arabic" panose="02020603050405020304" pitchFamily="18" charset="-78"/>
              <a:cs typeface="Traditional Arabic" panose="02020603050405020304" pitchFamily="18" charset="-78"/>
            </a:endParaRPr>
          </a:p>
        </p:txBody>
      </p:sp>
      <p:sp>
        <p:nvSpPr>
          <p:cNvPr id="9" name="Pentagone 8"/>
          <p:cNvSpPr/>
          <p:nvPr/>
        </p:nvSpPr>
        <p:spPr>
          <a:xfrm>
            <a:off x="762000" y="4076700"/>
            <a:ext cx="7696200" cy="1219200"/>
          </a:xfrm>
          <a:prstGeom prst="homePlat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just" rtl="1"/>
            <a:r>
              <a:rPr lang="ar-DZ" sz="3200" dirty="0" smtClean="0">
                <a:latin typeface="Traditional Arabic" panose="02020603050405020304" pitchFamily="18" charset="-78"/>
                <a:cs typeface="Traditional Arabic" panose="02020603050405020304" pitchFamily="18" charset="-78"/>
              </a:rPr>
              <a:t>  تساهم </a:t>
            </a:r>
            <a:r>
              <a:rPr lang="ar-DZ" sz="3200" dirty="0">
                <a:latin typeface="Traditional Arabic" panose="02020603050405020304" pitchFamily="18" charset="-78"/>
                <a:cs typeface="Traditional Arabic" panose="02020603050405020304" pitchFamily="18" charset="-78"/>
              </a:rPr>
              <a:t>في  خلق قيمة مضافة لعملية الإنتاج و </a:t>
            </a:r>
            <a:r>
              <a:rPr lang="ar-DZ" sz="3200" dirty="0" smtClean="0">
                <a:latin typeface="Traditional Arabic" panose="02020603050405020304" pitchFamily="18" charset="-78"/>
                <a:cs typeface="Traditional Arabic" panose="02020603050405020304" pitchFamily="18" charset="-78"/>
              </a:rPr>
              <a:t>التسويق</a:t>
            </a:r>
            <a:endParaRPr lang="en-US" sz="3200" dirty="0">
              <a:latin typeface="Traditional Arabic" panose="02020603050405020304" pitchFamily="18" charset="-78"/>
              <a:cs typeface="Traditional Arabic" panose="02020603050405020304" pitchFamily="18" charset="-78"/>
            </a:endParaRPr>
          </a:p>
        </p:txBody>
      </p:sp>
      <p:sp>
        <p:nvSpPr>
          <p:cNvPr id="7" name="Pentagone 6"/>
          <p:cNvSpPr/>
          <p:nvPr/>
        </p:nvSpPr>
        <p:spPr>
          <a:xfrm>
            <a:off x="787400" y="5486400"/>
            <a:ext cx="7696200" cy="1219200"/>
          </a:xfrm>
          <a:prstGeom prst="homePlate">
            <a:avLst/>
          </a:prstGeom>
        </p:spPr>
        <p:style>
          <a:lnRef idx="1">
            <a:schemeClr val="accent6"/>
          </a:lnRef>
          <a:fillRef idx="2">
            <a:schemeClr val="accent6"/>
          </a:fillRef>
          <a:effectRef idx="1">
            <a:schemeClr val="accent6"/>
          </a:effectRef>
          <a:fontRef idx="minor">
            <a:schemeClr val="dk1"/>
          </a:fontRef>
        </p:style>
        <p:txBody>
          <a:bodyPr rtlCol="0" anchor="ctr"/>
          <a:lstStyle/>
          <a:p>
            <a:pPr algn="just" rtl="1"/>
            <a:r>
              <a:rPr lang="ar-DZ" sz="3200" dirty="0">
                <a:latin typeface="Traditional Arabic" panose="02020603050405020304" pitchFamily="18" charset="-78"/>
                <a:cs typeface="Traditional Arabic" panose="02020603050405020304" pitchFamily="18" charset="-78"/>
              </a:rPr>
              <a:t>تهدف للحصول على مختلف المستلزمات وفق مجموعة من الشروط ( الكمية، السعر، الوقت، الجودة ).</a:t>
            </a:r>
            <a:endParaRPr lang="en-US" sz="32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854938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P spid="7"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359</TotalTime>
  <Words>696</Words>
  <Application>Microsoft Office PowerPoint</Application>
  <PresentationFormat>Affichage à l'écran (4:3)</PresentationFormat>
  <Paragraphs>54</Paragraphs>
  <Slides>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Arabic Typesetting</vt:lpstr>
      <vt:lpstr>Arial</vt:lpstr>
      <vt:lpstr>Calibri</vt:lpstr>
      <vt:lpstr>Traditional Arabic</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القسم الثاني: وظائف المؤسسة</dc:title>
  <dc:creator>BOUREGHDA</dc:creator>
  <cp:lastModifiedBy>HP</cp:lastModifiedBy>
  <cp:revision>46</cp:revision>
  <dcterms:created xsi:type="dcterms:W3CDTF">2013-12-24T17:58:38Z</dcterms:created>
  <dcterms:modified xsi:type="dcterms:W3CDTF">2020-12-24T13:42:16Z</dcterms:modified>
</cp:coreProperties>
</file>