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90B53-1C77-46A6-B641-C2699E7F4463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9F3F0-8CDB-45B4-AE2E-3078720FDC7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لخطة التسويقية هي واحدة من أهم عوامل نجاح الشركات والمؤسسات المختلفة، لأنها تضع كل النقاط فوق الحروف، حتى تساعد الشركة على النمو والازدهار والمنافسة في السوق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9F3F0-8CDB-45B4-AE2E-3078720FDC7D}" type="slidenum">
              <a:rPr lang="fr-FR" smtClean="0"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D22D3-8875-49CA-A551-1C1191789318}" type="datetimeFigureOut">
              <a:rPr lang="fr-FR" smtClean="0"/>
              <a:t>19/04/2022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B44D5-1D51-4C2E-BE03-D3D70829DCB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42976" y="357166"/>
            <a:ext cx="7786742" cy="769441"/>
          </a:xfrm>
          <a:prstGeom prst="rect">
            <a:avLst/>
          </a:prstGeom>
          <a:solidFill>
            <a:srgbClr val="00B050">
              <a:alpha val="25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4400" dirty="0" smtClean="0">
                <a:solidFill>
                  <a:srgbClr val="C00000"/>
                </a:solidFill>
              </a:rPr>
              <a:t>المخطط التسويقي ”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fr-FR" sz="4400" dirty="0" smtClean="0">
                <a:solidFill>
                  <a:srgbClr val="C00000"/>
                </a:solidFill>
              </a:rPr>
              <a:t>Marketing plan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ar-DZ" sz="4400" dirty="0" smtClean="0">
                <a:solidFill>
                  <a:srgbClr val="C00000"/>
                </a:solidFill>
              </a:rPr>
              <a:t> ”</a:t>
            </a:r>
            <a:endParaRPr lang="fr-FR" sz="4400" dirty="0">
              <a:solidFill>
                <a:srgbClr val="C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1406" y="1285860"/>
            <a:ext cx="892971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هي عبارة عن خُطة تستخدم مع منتجات محدّدة أو أسواق معينة أو في بيئة عمل المُنشآت وذلك من أجل وصف النشاطات التي تحقّق الأهداف الخاصّة بالتسويق أثناء مدّة زمنيّة معيّنة</a:t>
            </a:r>
            <a:r>
              <a:rPr lang="fr-FR" sz="3200" dirty="0" smtClean="0">
                <a:latin typeface="Traditional Arabic" pitchFamily="18" charset="-78"/>
                <a:cs typeface="Traditional Arabic" pitchFamily="18" charset="-78"/>
              </a:rPr>
              <a:t>.</a:t>
            </a:r>
          </a:p>
          <a:p>
            <a:pPr algn="r" rtl="1">
              <a:lnSpc>
                <a:spcPct val="150000"/>
              </a:lnSpc>
            </a:pP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وتعر</a:t>
            </a:r>
            <a:r>
              <a:rPr lang="ar-DZ" sz="3200" dirty="0">
                <a:latin typeface="Traditional Arabic" pitchFamily="18" charset="-78"/>
                <a:cs typeface="Traditional Arabic" pitchFamily="18" charset="-78"/>
              </a:rPr>
              <a:t>ّ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ف أيضا الخُطة </a:t>
            </a:r>
            <a:r>
              <a:rPr lang="ar-DZ" sz="3200" dirty="0">
                <a:latin typeface="Traditional Arabic" pitchFamily="18" charset="-78"/>
                <a:cs typeface="Traditional Arabic" pitchFamily="18" charset="-78"/>
              </a:rPr>
              <a:t>التسويقيّة بأنّها الوثيقة التي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تساهم </a:t>
            </a:r>
            <a:r>
              <a:rPr lang="ar-DZ" sz="3200" dirty="0">
                <a:latin typeface="Traditional Arabic" pitchFamily="18" charset="-78"/>
                <a:cs typeface="Traditional Arabic" pitchFamily="18" charset="-78"/>
              </a:rPr>
              <a:t>في تحديد طبيعة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الإستراتيجية التسويقية </a:t>
            </a:r>
            <a:r>
              <a:rPr lang="ar-DZ" sz="3200" dirty="0">
                <a:latin typeface="Traditional Arabic" pitchFamily="18" charset="-78"/>
                <a:cs typeface="Traditional Arabic" pitchFamily="18" charset="-78"/>
              </a:rPr>
              <a:t>التي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تطبقها </a:t>
            </a:r>
            <a:r>
              <a:rPr lang="ar-DZ" sz="3200" dirty="0">
                <a:latin typeface="Traditional Arabic" pitchFamily="18" charset="-78"/>
                <a:cs typeface="Traditional Arabic" pitchFamily="18" charset="-78"/>
              </a:rPr>
              <a:t>المُنشأة، وعادةً تهتمّ هذه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الخطة </a:t>
            </a:r>
            <a:r>
              <a:rPr lang="ar-DZ" sz="3200" dirty="0">
                <a:latin typeface="Traditional Arabic" pitchFamily="18" charset="-78"/>
                <a:cs typeface="Traditional Arabic" pitchFamily="18" charset="-78"/>
              </a:rPr>
              <a:t>بالتّركيز على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مدّة محدّدة غالبا سنوية، وتحتوي </a:t>
            </a:r>
            <a:r>
              <a:rPr lang="ar-DZ" sz="3200" dirty="0">
                <a:latin typeface="Traditional Arabic" pitchFamily="18" charset="-78"/>
                <a:cs typeface="Traditional Arabic" pitchFamily="18" charset="-78"/>
              </a:rPr>
              <a:t>على العديد من تفاصيل التسويق المُهمة، مثل إجراءات العمل،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والميزانية المخصصة، </a:t>
            </a:r>
            <a:r>
              <a:rPr lang="ar-DZ" sz="3200" dirty="0">
                <a:latin typeface="Traditional Arabic" pitchFamily="18" charset="-78"/>
                <a:cs typeface="Traditional Arabic" pitchFamily="18" charset="-78"/>
              </a:rPr>
              <a:t>والأهداف التي يجب تحقيقها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fr-FR" sz="32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8" y="142852"/>
            <a:ext cx="8929718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المخطط التسويقي عبارة 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عن 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خارطة الطريق التي تسير عليها أي شركة 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من أجل تنظيم وتنفيذ ومتابعة الاستراتيجيات التسويقية المختلفة لتحقيق أهداف الشركة في فترة زمنية محددة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. و</a:t>
            </a:r>
          </a:p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يمكن 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اعتبار 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المخطط التسويقي 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على 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أنه 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البوصلة التي تسير </a:t>
            </a:r>
            <a:r>
              <a:rPr lang="ar-DZ" sz="2800" b="1" dirty="0" err="1">
                <a:latin typeface="Traditional Arabic" pitchFamily="18" charset="-78"/>
                <a:cs typeface="Traditional Arabic" pitchFamily="18" charset="-78"/>
              </a:rPr>
              <a:t>بها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أي 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مؤسسة 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لتتمكن 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من معرفة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:</a:t>
            </a:r>
          </a:p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- ا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لأهداف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التي تسعى الشركة إلى تحقيقها خلال 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فترة زمنية محددة.</a:t>
            </a:r>
          </a:p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الوضع 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الحالي 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لموقع الشركة في السوق.</a:t>
            </a:r>
          </a:p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- وضع 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ا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لمنافسين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 الرئيسيين للشركة في السوق.</a:t>
            </a:r>
          </a:p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- عرض 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لأهم الاحتياجات الخاصة 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بالعملاء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 الذين تستهدفهم الشركة.</a:t>
            </a:r>
          </a:p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استراتيجيات التسويق 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المختلفة 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التي سوف تعتمد عليها الشركة.</a:t>
            </a:r>
          </a:p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تحديد 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الفترة الزمنية المتوقعة لتنفيذ كل هدف </a:t>
            </a:r>
            <a:r>
              <a:rPr lang="ar-DZ" sz="2800" dirty="0">
                <a:latin typeface="Traditional Arabic" pitchFamily="18" charset="-78"/>
                <a:cs typeface="Traditional Arabic" pitchFamily="18" charset="-78"/>
              </a:rPr>
              <a:t>من أهداف الخطة التسويقية.</a:t>
            </a:r>
          </a:p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العوامل 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الرئيسية التي سيتم </a:t>
            </a: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متابعتها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لتحديد مدى نجاح الخطة التسويقية من عدمه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ar-DZ" sz="30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5720" y="171649"/>
            <a:ext cx="850112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ar-DZ" dirty="0" smtClean="0"/>
          </a:p>
          <a:p>
            <a:endParaRPr lang="ar-DZ" dirty="0"/>
          </a:p>
          <a:p>
            <a:endParaRPr lang="ar-DZ" dirty="0" smtClean="0"/>
          </a:p>
          <a:p>
            <a:endParaRPr lang="ar-DZ" dirty="0"/>
          </a:p>
          <a:p>
            <a:endParaRPr lang="ar-DZ" dirty="0" smtClean="0"/>
          </a:p>
          <a:p>
            <a:endParaRPr lang="ar-DZ" dirty="0"/>
          </a:p>
          <a:p>
            <a:endParaRPr lang="ar-DZ" dirty="0" smtClean="0"/>
          </a:p>
          <a:p>
            <a:endParaRPr lang="ar-DZ" dirty="0"/>
          </a:p>
          <a:p>
            <a:endParaRPr lang="ar-DZ" dirty="0" smtClean="0"/>
          </a:p>
          <a:p>
            <a:endParaRPr lang="ar-DZ" dirty="0"/>
          </a:p>
          <a:p>
            <a:endParaRPr lang="ar-DZ" dirty="0" smtClean="0"/>
          </a:p>
          <a:p>
            <a:endParaRPr lang="ar-DZ" dirty="0"/>
          </a:p>
          <a:p>
            <a:endParaRPr lang="ar-DZ" dirty="0" smtClean="0"/>
          </a:p>
          <a:p>
            <a:endParaRPr lang="ar-DZ" dirty="0"/>
          </a:p>
          <a:p>
            <a:endParaRPr lang="ar-DZ" dirty="0" smtClean="0"/>
          </a:p>
          <a:p>
            <a:endParaRPr lang="ar-DZ" dirty="0"/>
          </a:p>
          <a:p>
            <a:endParaRPr lang="ar-DZ" dirty="0" smtClean="0"/>
          </a:p>
          <a:p>
            <a:endParaRPr lang="ar-DZ" dirty="0"/>
          </a:p>
          <a:p>
            <a:endParaRPr lang="ar-DZ" dirty="0" smtClean="0"/>
          </a:p>
          <a:p>
            <a:endParaRPr lang="ar-DZ" dirty="0"/>
          </a:p>
          <a:p>
            <a:endParaRPr lang="ar-DZ" dirty="0" smtClean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929058" y="2714620"/>
            <a:ext cx="164307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3200" b="1" dirty="0" smtClean="0"/>
              <a:t>المخطط التسويقي</a:t>
            </a:r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500166" y="1071546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2800" b="1" dirty="0" smtClean="0"/>
              <a:t>المستهدفين</a:t>
            </a:r>
            <a:endParaRPr lang="fr-FR" sz="28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1785918" y="4714884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200" b="1" dirty="0" smtClean="0"/>
              <a:t>النمو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6500826" y="1071546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200" b="1" dirty="0" smtClean="0"/>
              <a:t>السوق</a:t>
            </a:r>
            <a:endParaRPr lang="fr-FR" sz="32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6572264" y="4643446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200" b="1" dirty="0" smtClean="0"/>
              <a:t>الميزانية</a:t>
            </a:r>
            <a:endParaRPr lang="fr-FR" sz="3200" b="1" dirty="0"/>
          </a:p>
        </p:txBody>
      </p:sp>
      <p:grpSp>
        <p:nvGrpSpPr>
          <p:cNvPr id="34" name="Groupe 33"/>
          <p:cNvGrpSpPr/>
          <p:nvPr/>
        </p:nvGrpSpPr>
        <p:grpSpPr>
          <a:xfrm>
            <a:off x="214282" y="785794"/>
            <a:ext cx="8715436" cy="4915105"/>
            <a:chOff x="214282" y="785794"/>
            <a:chExt cx="8715436" cy="4915105"/>
          </a:xfrm>
        </p:grpSpPr>
        <p:grpSp>
          <p:nvGrpSpPr>
            <p:cNvPr id="33" name="Groupe 32"/>
            <p:cNvGrpSpPr/>
            <p:nvPr/>
          </p:nvGrpSpPr>
          <p:grpSpPr>
            <a:xfrm>
              <a:off x="214282" y="785794"/>
              <a:ext cx="8715436" cy="4915105"/>
              <a:chOff x="214282" y="785794"/>
              <a:chExt cx="8715436" cy="4915105"/>
            </a:xfrm>
          </p:grpSpPr>
          <p:sp>
            <p:nvSpPr>
              <p:cNvPr id="6" name="Ellipse 5"/>
              <p:cNvSpPr/>
              <p:nvPr/>
            </p:nvSpPr>
            <p:spPr>
              <a:xfrm>
                <a:off x="3643306" y="2500306"/>
                <a:ext cx="2286016" cy="1428760"/>
              </a:xfrm>
              <a:prstGeom prst="ellipse">
                <a:avLst/>
              </a:prstGeom>
              <a:solidFill>
                <a:schemeClr val="accent1">
                  <a:alpha val="3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12" name="Connecteur droit 11"/>
              <p:cNvCxnSpPr/>
              <p:nvPr/>
            </p:nvCxnSpPr>
            <p:spPr>
              <a:xfrm rot="16200000" flipV="1">
                <a:off x="3036083" y="1678769"/>
                <a:ext cx="1000132" cy="9286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necteur droit 13"/>
              <p:cNvCxnSpPr>
                <a:stCxn id="6" idx="7"/>
              </p:cNvCxnSpPr>
              <p:nvPr/>
            </p:nvCxnSpPr>
            <p:spPr>
              <a:xfrm rot="5400000" flipH="1" flipV="1">
                <a:off x="5657314" y="1723155"/>
                <a:ext cx="923617" cy="10491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/>
              <p:cNvCxnSpPr/>
              <p:nvPr/>
            </p:nvCxnSpPr>
            <p:spPr>
              <a:xfrm rot="10800000" flipV="1">
                <a:off x="2928926" y="3786190"/>
                <a:ext cx="1000132" cy="9286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/>
              <p:cNvCxnSpPr/>
              <p:nvPr/>
            </p:nvCxnSpPr>
            <p:spPr>
              <a:xfrm rot="16200000" flipH="1">
                <a:off x="5429256" y="3857628"/>
                <a:ext cx="1000132" cy="8572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ZoneTexte 18"/>
              <p:cNvSpPr txBox="1"/>
              <p:nvPr/>
            </p:nvSpPr>
            <p:spPr>
              <a:xfrm>
                <a:off x="214282" y="785794"/>
                <a:ext cx="107157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rtl="1">
                  <a:buFontTx/>
                  <a:buChar char="-"/>
                </a:pPr>
                <a:r>
                  <a:rPr lang="ar-DZ" b="1" dirty="0" smtClean="0"/>
                  <a:t>  الآن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 smtClean="0"/>
                  <a:t>  الهدف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/>
                  <a:t> </a:t>
                </a:r>
                <a:r>
                  <a:rPr lang="ar-DZ" b="1" dirty="0" smtClean="0"/>
                  <a:t> متى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 smtClean="0"/>
                  <a:t>  كيف</a:t>
                </a:r>
                <a:endParaRPr lang="fr-FR" b="1" dirty="0"/>
              </a:p>
            </p:txBody>
          </p:sp>
          <p:sp>
            <p:nvSpPr>
              <p:cNvPr id="20" name="ZoneTexte 19"/>
              <p:cNvSpPr txBox="1"/>
              <p:nvPr/>
            </p:nvSpPr>
            <p:spPr>
              <a:xfrm>
                <a:off x="285720" y="4357694"/>
                <a:ext cx="107157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rtl="1">
                  <a:buFontTx/>
                  <a:buChar char="-"/>
                </a:pPr>
                <a:r>
                  <a:rPr lang="ar-DZ" b="1" dirty="0" smtClean="0"/>
                  <a:t>  الآن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 smtClean="0"/>
                  <a:t>  الهدف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/>
                  <a:t> </a:t>
                </a:r>
                <a:r>
                  <a:rPr lang="ar-DZ" b="1" dirty="0" smtClean="0"/>
                  <a:t> متى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 smtClean="0"/>
                  <a:t>  كيف</a:t>
                </a:r>
                <a:endParaRPr lang="fr-FR" b="1" dirty="0"/>
              </a:p>
            </p:txBody>
          </p:sp>
          <p:sp>
            <p:nvSpPr>
              <p:cNvPr id="21" name="ZoneTexte 20"/>
              <p:cNvSpPr txBox="1"/>
              <p:nvPr/>
            </p:nvSpPr>
            <p:spPr>
              <a:xfrm>
                <a:off x="7643834" y="928670"/>
                <a:ext cx="107157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rtl="1">
                  <a:buFontTx/>
                  <a:buChar char="-"/>
                </a:pPr>
                <a:r>
                  <a:rPr lang="ar-DZ" b="1" dirty="0" smtClean="0"/>
                  <a:t>  الآن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 smtClean="0"/>
                  <a:t>  الهدف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/>
                  <a:t> </a:t>
                </a:r>
                <a:r>
                  <a:rPr lang="ar-DZ" b="1" dirty="0" smtClean="0"/>
                  <a:t> متى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 smtClean="0"/>
                  <a:t>  كيف</a:t>
                </a:r>
                <a:endParaRPr lang="fr-FR" b="1" dirty="0"/>
              </a:p>
            </p:txBody>
          </p:sp>
          <p:sp>
            <p:nvSpPr>
              <p:cNvPr id="22" name="ZoneTexte 21"/>
              <p:cNvSpPr txBox="1"/>
              <p:nvPr/>
            </p:nvSpPr>
            <p:spPr>
              <a:xfrm>
                <a:off x="7858148" y="4500570"/>
                <a:ext cx="107157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rtl="1">
                  <a:buFontTx/>
                  <a:buChar char="-"/>
                </a:pPr>
                <a:r>
                  <a:rPr lang="ar-DZ" b="1" dirty="0" smtClean="0"/>
                  <a:t>  الآن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 smtClean="0"/>
                  <a:t>  الهدف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/>
                  <a:t> </a:t>
                </a:r>
                <a:r>
                  <a:rPr lang="ar-DZ" b="1" dirty="0" smtClean="0"/>
                  <a:t> متى</a:t>
                </a:r>
              </a:p>
              <a:p>
                <a:pPr algn="r" rtl="1">
                  <a:buFontTx/>
                  <a:buChar char="-"/>
                </a:pPr>
                <a:r>
                  <a:rPr lang="ar-DZ" b="1" dirty="0" smtClean="0"/>
                  <a:t>  كيف</a:t>
                </a:r>
                <a:endParaRPr lang="fr-FR" b="1" dirty="0"/>
              </a:p>
            </p:txBody>
          </p:sp>
          <p:sp>
            <p:nvSpPr>
              <p:cNvPr id="23" name="Ellipse 22"/>
              <p:cNvSpPr/>
              <p:nvPr/>
            </p:nvSpPr>
            <p:spPr>
              <a:xfrm>
                <a:off x="1428728" y="928670"/>
                <a:ext cx="1643074" cy="785818"/>
              </a:xfrm>
              <a:prstGeom prst="ellipse">
                <a:avLst/>
              </a:prstGeom>
              <a:solidFill>
                <a:schemeClr val="accent1">
                  <a:alpha val="3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4" name="Ellipse 23"/>
              <p:cNvSpPr/>
              <p:nvPr/>
            </p:nvSpPr>
            <p:spPr>
              <a:xfrm>
                <a:off x="1500166" y="4643446"/>
                <a:ext cx="1500198" cy="714380"/>
              </a:xfrm>
              <a:prstGeom prst="ellipse">
                <a:avLst/>
              </a:prstGeom>
              <a:solidFill>
                <a:schemeClr val="accent1">
                  <a:alpha val="3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5" name="Ellipse 24"/>
              <p:cNvSpPr/>
              <p:nvPr/>
            </p:nvSpPr>
            <p:spPr>
              <a:xfrm>
                <a:off x="6357950" y="1000108"/>
                <a:ext cx="1428760" cy="857256"/>
              </a:xfrm>
              <a:prstGeom prst="ellipse">
                <a:avLst/>
              </a:prstGeom>
              <a:solidFill>
                <a:schemeClr val="accent1">
                  <a:alpha val="3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6" name="Ellipse 25"/>
            <p:cNvSpPr/>
            <p:nvPr/>
          </p:nvSpPr>
          <p:spPr>
            <a:xfrm>
              <a:off x="6500826" y="4572008"/>
              <a:ext cx="1500198" cy="71438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8" name="Parenthèse fermante 27"/>
          <p:cNvSpPr/>
          <p:nvPr/>
        </p:nvSpPr>
        <p:spPr>
          <a:xfrm>
            <a:off x="1214414" y="1000108"/>
            <a:ext cx="71438" cy="785818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Parenthèse fermante 29"/>
          <p:cNvSpPr/>
          <p:nvPr/>
        </p:nvSpPr>
        <p:spPr>
          <a:xfrm>
            <a:off x="1214414" y="4572008"/>
            <a:ext cx="45719" cy="785818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Parenthèse fermante 30"/>
          <p:cNvSpPr/>
          <p:nvPr/>
        </p:nvSpPr>
        <p:spPr>
          <a:xfrm>
            <a:off x="8715404" y="1142984"/>
            <a:ext cx="71438" cy="857256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Parenthèse fermante 31"/>
          <p:cNvSpPr/>
          <p:nvPr/>
        </p:nvSpPr>
        <p:spPr>
          <a:xfrm>
            <a:off x="8858280" y="4714884"/>
            <a:ext cx="45719" cy="785818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/>
          <p:cNvSpPr txBox="1"/>
          <p:nvPr/>
        </p:nvSpPr>
        <p:spPr>
          <a:xfrm>
            <a:off x="2428860" y="58143"/>
            <a:ext cx="4357718" cy="584775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DZ" sz="3200" dirty="0" smtClean="0">
                <a:solidFill>
                  <a:srgbClr val="C00000"/>
                </a:solidFill>
              </a:rPr>
              <a:t>عناصر المخطط التسويقي:</a:t>
            </a:r>
            <a:endParaRPr lang="fr-FR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8" y="71414"/>
            <a:ext cx="8929718" cy="6405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مزايا الخطة </a:t>
            </a:r>
            <a:r>
              <a:rPr lang="ar-DZ" sz="3600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التسويقية </a:t>
            </a:r>
            <a:r>
              <a:rPr lang="ar-DZ" sz="3600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: </a:t>
            </a:r>
          </a:p>
          <a:p>
            <a:pPr algn="r" rtl="1">
              <a:lnSpc>
                <a:spcPct val="150000"/>
              </a:lnSpc>
            </a:pP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توفر الخطة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التسويقيّة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للمؤسسات العديد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من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المزايا، منها: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نقطة </a:t>
            </a:r>
            <a:r>
              <a:rPr lang="ar-DZ" sz="3000" b="1" dirty="0" smtClean="0">
                <a:latin typeface="Traditional Arabic" pitchFamily="18" charset="-78"/>
                <a:cs typeface="Traditional Arabic" pitchFamily="18" charset="-78"/>
              </a:rPr>
              <a:t>تجميع وتوحيد: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باعتبار الخطة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التسويقيّة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تساعد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على جمع فريق العمل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معا؛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حيث من المهم أن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يشارك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الموظّفون في تقديم آرائهم حول مستقبل العمل، كما يجب تشجيعهم للتفاعل مع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الخطة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التسويقيّة بالاعتماد على دراستها وإعدادها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بشكل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جيّد. </a:t>
            </a:r>
            <a:endParaRPr lang="ar-DZ" sz="3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000" b="1" dirty="0" smtClean="0">
                <a:latin typeface="Traditional Arabic" pitchFamily="18" charset="-78"/>
                <a:cs typeface="Traditional Arabic" pitchFamily="18" charset="-78"/>
              </a:rPr>
              <a:t>مخطط </a:t>
            </a: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لتحقيق النجاح: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حيث يلعب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دور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في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تقديم الدعم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والتحفيز للعمل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؛ حيث لن ينجح أيّ منتج أو مشروع دون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خطة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للتسويق. </a:t>
            </a:r>
            <a:endParaRPr lang="ar-DZ" sz="3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000" b="1" dirty="0" smtClean="0">
                <a:latin typeface="Traditional Arabic" pitchFamily="18" charset="-78"/>
                <a:cs typeface="Traditional Arabic" pitchFamily="18" charset="-78"/>
              </a:rPr>
              <a:t>توفير </a:t>
            </a: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التعليمات لتشغيل الشركة: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باعتبار خطة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التسويق الدليل الذي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يساعد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على نجاح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الشركة،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عن طريق تقييمها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والتحقّق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من أنّ كافّة وحدات العمل تعمل بأفضل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الطرق.</a:t>
            </a:r>
            <a:endParaRPr lang="fr-FR" sz="30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385</Words>
  <Application>Microsoft Office PowerPoint</Application>
  <PresentationFormat>Affichage à l'écran (4:3)</PresentationFormat>
  <Paragraphs>61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Aris-Tasnim</dc:creator>
  <cp:lastModifiedBy>Aris-Tasnim</cp:lastModifiedBy>
  <cp:revision>8</cp:revision>
  <dcterms:created xsi:type="dcterms:W3CDTF">2022-04-19T04:59:09Z</dcterms:created>
  <dcterms:modified xsi:type="dcterms:W3CDTF">2022-04-19T05:46:27Z</dcterms:modified>
</cp:coreProperties>
</file>