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318" r:id="rId3"/>
    <p:sldId id="319" r:id="rId4"/>
    <p:sldId id="320" r:id="rId5"/>
    <p:sldId id="321" r:id="rId6"/>
    <p:sldId id="322" r:id="rId7"/>
    <p:sldId id="323" r:id="rId8"/>
    <p:sldId id="324" r:id="rId9"/>
    <p:sldId id="325" r:id="rId10"/>
    <p:sldId id="326" r:id="rId11"/>
    <p:sldId id="327" r:id="rId12"/>
    <p:sldId id="328" r:id="rId13"/>
    <p:sldId id="329" r:id="rId14"/>
    <p:sldId id="330" r:id="rId15"/>
    <p:sldId id="333" r:id="rId16"/>
    <p:sldId id="331" r:id="rId17"/>
    <p:sldId id="33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62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DFB65C-2DE2-4F61-9B6F-40191C5F80CF}" type="doc">
      <dgm:prSet loTypeId="urn:microsoft.com/office/officeart/2005/8/layout/hierarchy3" loCatId="list" qsTypeId="urn:microsoft.com/office/officeart/2005/8/quickstyle/3d9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E13A5B56-6299-492C-B936-E3B0F16E9F03}">
      <dgm:prSet phldrT="[Texte]"/>
      <dgm:spPr/>
      <dgm:t>
        <a:bodyPr/>
        <a:lstStyle/>
        <a:p>
          <a:r>
            <a:rPr lang="ar-DZ" b="1" dirty="0" smtClean="0">
              <a:latin typeface="Traditional Arabic" pitchFamily="18" charset="-78"/>
              <a:cs typeface="Traditional Arabic" pitchFamily="18" charset="-78"/>
            </a:rPr>
            <a:t>محيط المؤسسة</a:t>
          </a:r>
          <a:endParaRPr lang="en-US" b="1" dirty="0">
            <a:latin typeface="Traditional Arabic" pitchFamily="18" charset="-78"/>
            <a:cs typeface="Traditional Arabic" pitchFamily="18" charset="-78"/>
          </a:endParaRPr>
        </a:p>
      </dgm:t>
    </dgm:pt>
    <dgm:pt modelId="{F390C09C-F5E4-416C-8124-B1DBC3D8C7EE}" type="parTrans" cxnId="{EDD53FCC-AEF6-495D-955B-B5DA15FFB739}">
      <dgm:prSet/>
      <dgm:spPr/>
      <dgm:t>
        <a:bodyPr/>
        <a:lstStyle/>
        <a:p>
          <a:endParaRPr lang="en-US"/>
        </a:p>
      </dgm:t>
    </dgm:pt>
    <dgm:pt modelId="{05C050FF-DD4B-47F2-8C10-5714956AE2C9}" type="sibTrans" cxnId="{EDD53FCC-AEF6-495D-955B-B5DA15FFB739}">
      <dgm:prSet/>
      <dgm:spPr/>
      <dgm:t>
        <a:bodyPr/>
        <a:lstStyle/>
        <a:p>
          <a:endParaRPr lang="en-US"/>
        </a:p>
      </dgm:t>
    </dgm:pt>
    <dgm:pt modelId="{A0247CA4-8176-4225-B6B5-66E34568CABD}">
      <dgm:prSet phldrT="[Texte]"/>
      <dgm:spPr/>
      <dgm:t>
        <a:bodyPr/>
        <a:lstStyle/>
        <a:p>
          <a:r>
            <a:rPr lang="ar-DZ" b="1" dirty="0" smtClean="0">
              <a:latin typeface="Traditional Arabic" pitchFamily="18" charset="-78"/>
              <a:cs typeface="Traditional Arabic" pitchFamily="18" charset="-78"/>
            </a:rPr>
            <a:t> المحيط الداخلي</a:t>
          </a:r>
          <a:endParaRPr lang="en-US" b="1" dirty="0">
            <a:latin typeface="Traditional Arabic" pitchFamily="18" charset="-78"/>
            <a:cs typeface="Traditional Arabic" pitchFamily="18" charset="-78"/>
          </a:endParaRPr>
        </a:p>
      </dgm:t>
    </dgm:pt>
    <dgm:pt modelId="{3B9FD31D-4960-4A7C-9ACF-86F4F6CCBE30}" type="parTrans" cxnId="{AE196FB0-2757-4FE4-B31D-A789BB11D0DD}">
      <dgm:prSet/>
      <dgm:spPr/>
      <dgm:t>
        <a:bodyPr/>
        <a:lstStyle/>
        <a:p>
          <a:endParaRPr lang="en-US"/>
        </a:p>
      </dgm:t>
    </dgm:pt>
    <dgm:pt modelId="{9953B8C2-934E-4AFC-886A-F9BB0A6D5C56}" type="sibTrans" cxnId="{AE196FB0-2757-4FE4-B31D-A789BB11D0DD}">
      <dgm:prSet/>
      <dgm:spPr/>
      <dgm:t>
        <a:bodyPr/>
        <a:lstStyle/>
        <a:p>
          <a:endParaRPr lang="en-US"/>
        </a:p>
      </dgm:t>
    </dgm:pt>
    <dgm:pt modelId="{48E8B40A-45FC-424E-8416-C7EA41E8DF2D}">
      <dgm:prSet phldrT="[Texte]"/>
      <dgm:spPr/>
      <dgm:t>
        <a:bodyPr/>
        <a:lstStyle/>
        <a:p>
          <a:r>
            <a:rPr lang="ar-DZ" b="1" dirty="0" smtClean="0">
              <a:latin typeface="Traditional Arabic" pitchFamily="18" charset="-78"/>
              <a:cs typeface="Traditional Arabic" pitchFamily="18" charset="-78"/>
            </a:rPr>
            <a:t>المحيط الخارجي</a:t>
          </a:r>
          <a:endParaRPr lang="en-US" b="1" dirty="0">
            <a:latin typeface="Traditional Arabic" pitchFamily="18" charset="-78"/>
            <a:cs typeface="Traditional Arabic" pitchFamily="18" charset="-78"/>
          </a:endParaRPr>
        </a:p>
      </dgm:t>
    </dgm:pt>
    <dgm:pt modelId="{BBEF25D3-8EAE-4732-9484-1464B0A02181}" type="parTrans" cxnId="{8A836514-E58A-4387-8DEF-D7BF565176C9}">
      <dgm:prSet/>
      <dgm:spPr/>
      <dgm:t>
        <a:bodyPr/>
        <a:lstStyle/>
        <a:p>
          <a:endParaRPr lang="en-US"/>
        </a:p>
      </dgm:t>
    </dgm:pt>
    <dgm:pt modelId="{936EFE72-1C87-4BA2-8A99-15A415342CEE}" type="sibTrans" cxnId="{8A836514-E58A-4387-8DEF-D7BF565176C9}">
      <dgm:prSet/>
      <dgm:spPr/>
      <dgm:t>
        <a:bodyPr/>
        <a:lstStyle/>
        <a:p>
          <a:endParaRPr lang="en-US"/>
        </a:p>
      </dgm:t>
    </dgm:pt>
    <dgm:pt modelId="{ADC8764A-DCE9-479E-B032-54EECFC3E1DB}" type="pres">
      <dgm:prSet presAssocID="{A0DFB65C-2DE2-4F61-9B6F-40191C5F80C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4630E1C-A7B9-4081-9370-C1F4A228379C}" type="pres">
      <dgm:prSet presAssocID="{E13A5B56-6299-492C-B936-E3B0F16E9F03}" presName="root" presStyleCnt="0"/>
      <dgm:spPr/>
    </dgm:pt>
    <dgm:pt modelId="{BAF390DA-0B86-49A5-9E88-1B9F94A20944}" type="pres">
      <dgm:prSet presAssocID="{E13A5B56-6299-492C-B936-E3B0F16E9F03}" presName="rootComposite" presStyleCnt="0"/>
      <dgm:spPr/>
    </dgm:pt>
    <dgm:pt modelId="{F68CE344-0321-4E64-B2BE-69C70EF6C5BF}" type="pres">
      <dgm:prSet presAssocID="{E13A5B56-6299-492C-B936-E3B0F16E9F03}" presName="rootText" presStyleLbl="node1" presStyleIdx="0" presStyleCnt="1"/>
      <dgm:spPr/>
      <dgm:t>
        <a:bodyPr/>
        <a:lstStyle/>
        <a:p>
          <a:endParaRPr lang="en-US"/>
        </a:p>
      </dgm:t>
    </dgm:pt>
    <dgm:pt modelId="{61D2A790-77F7-45C1-8321-752712B667AD}" type="pres">
      <dgm:prSet presAssocID="{E13A5B56-6299-492C-B936-E3B0F16E9F03}" presName="rootConnector" presStyleLbl="node1" presStyleIdx="0" presStyleCnt="1"/>
      <dgm:spPr/>
      <dgm:t>
        <a:bodyPr/>
        <a:lstStyle/>
        <a:p>
          <a:endParaRPr lang="en-US"/>
        </a:p>
      </dgm:t>
    </dgm:pt>
    <dgm:pt modelId="{33761C21-A1E7-4E49-926D-B38EC7595B4C}" type="pres">
      <dgm:prSet presAssocID="{E13A5B56-6299-492C-B936-E3B0F16E9F03}" presName="childShape" presStyleCnt="0"/>
      <dgm:spPr/>
    </dgm:pt>
    <dgm:pt modelId="{D08D4F73-E73E-492A-9406-F7957ED3FD66}" type="pres">
      <dgm:prSet presAssocID="{3B9FD31D-4960-4A7C-9ACF-86F4F6CCBE30}" presName="Name13" presStyleLbl="parChTrans1D2" presStyleIdx="0" presStyleCnt="2"/>
      <dgm:spPr/>
      <dgm:t>
        <a:bodyPr/>
        <a:lstStyle/>
        <a:p>
          <a:endParaRPr lang="en-US"/>
        </a:p>
      </dgm:t>
    </dgm:pt>
    <dgm:pt modelId="{22822009-6799-4CA7-9F76-78DB350BD9C9}" type="pres">
      <dgm:prSet presAssocID="{A0247CA4-8176-4225-B6B5-66E34568CABD}" presName="childText" presStyleLbl="bgAcc1" presStyleIdx="0" presStyleCnt="2" custLinFactNeighborX="2012" custLinFactNeighborY="-19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175962-C69F-48D0-A9F8-058319449C3B}" type="pres">
      <dgm:prSet presAssocID="{BBEF25D3-8EAE-4732-9484-1464B0A02181}" presName="Name13" presStyleLbl="parChTrans1D2" presStyleIdx="1" presStyleCnt="2"/>
      <dgm:spPr/>
      <dgm:t>
        <a:bodyPr/>
        <a:lstStyle/>
        <a:p>
          <a:endParaRPr lang="en-US"/>
        </a:p>
      </dgm:t>
    </dgm:pt>
    <dgm:pt modelId="{0FAC9516-8BA3-4E30-A57D-7E2898D44D33}" type="pres">
      <dgm:prSet presAssocID="{48E8B40A-45FC-424E-8416-C7EA41E8DF2D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FF01B26-7317-410B-AD79-186097FE64C7}" type="presOf" srcId="{A0DFB65C-2DE2-4F61-9B6F-40191C5F80CF}" destId="{ADC8764A-DCE9-479E-B032-54EECFC3E1DB}" srcOrd="0" destOrd="0" presId="urn:microsoft.com/office/officeart/2005/8/layout/hierarchy3"/>
    <dgm:cxn modelId="{7C050148-233F-4207-9663-2EC9BCC97184}" type="presOf" srcId="{A0247CA4-8176-4225-B6B5-66E34568CABD}" destId="{22822009-6799-4CA7-9F76-78DB350BD9C9}" srcOrd="0" destOrd="0" presId="urn:microsoft.com/office/officeart/2005/8/layout/hierarchy3"/>
    <dgm:cxn modelId="{B8D61FCF-43D7-4A22-97B2-B63CDA716262}" type="presOf" srcId="{E13A5B56-6299-492C-B936-E3B0F16E9F03}" destId="{61D2A790-77F7-45C1-8321-752712B667AD}" srcOrd="1" destOrd="0" presId="urn:microsoft.com/office/officeart/2005/8/layout/hierarchy3"/>
    <dgm:cxn modelId="{D9564E35-9202-4EBF-AA4B-BC8535E7EA73}" type="presOf" srcId="{3B9FD31D-4960-4A7C-9ACF-86F4F6CCBE30}" destId="{D08D4F73-E73E-492A-9406-F7957ED3FD66}" srcOrd="0" destOrd="0" presId="urn:microsoft.com/office/officeart/2005/8/layout/hierarchy3"/>
    <dgm:cxn modelId="{EDD53FCC-AEF6-495D-955B-B5DA15FFB739}" srcId="{A0DFB65C-2DE2-4F61-9B6F-40191C5F80CF}" destId="{E13A5B56-6299-492C-B936-E3B0F16E9F03}" srcOrd="0" destOrd="0" parTransId="{F390C09C-F5E4-416C-8124-B1DBC3D8C7EE}" sibTransId="{05C050FF-DD4B-47F2-8C10-5714956AE2C9}"/>
    <dgm:cxn modelId="{8A836514-E58A-4387-8DEF-D7BF565176C9}" srcId="{E13A5B56-6299-492C-B936-E3B0F16E9F03}" destId="{48E8B40A-45FC-424E-8416-C7EA41E8DF2D}" srcOrd="1" destOrd="0" parTransId="{BBEF25D3-8EAE-4732-9484-1464B0A02181}" sibTransId="{936EFE72-1C87-4BA2-8A99-15A415342CEE}"/>
    <dgm:cxn modelId="{AE196FB0-2757-4FE4-B31D-A789BB11D0DD}" srcId="{E13A5B56-6299-492C-B936-E3B0F16E9F03}" destId="{A0247CA4-8176-4225-B6B5-66E34568CABD}" srcOrd="0" destOrd="0" parTransId="{3B9FD31D-4960-4A7C-9ACF-86F4F6CCBE30}" sibTransId="{9953B8C2-934E-4AFC-886A-F9BB0A6D5C56}"/>
    <dgm:cxn modelId="{AB79DE85-FD0C-437C-8096-C615D357DD56}" type="presOf" srcId="{E13A5B56-6299-492C-B936-E3B0F16E9F03}" destId="{F68CE344-0321-4E64-B2BE-69C70EF6C5BF}" srcOrd="0" destOrd="0" presId="urn:microsoft.com/office/officeart/2005/8/layout/hierarchy3"/>
    <dgm:cxn modelId="{F09027C2-AB14-4552-8129-AA2C9582EDF0}" type="presOf" srcId="{48E8B40A-45FC-424E-8416-C7EA41E8DF2D}" destId="{0FAC9516-8BA3-4E30-A57D-7E2898D44D33}" srcOrd="0" destOrd="0" presId="urn:microsoft.com/office/officeart/2005/8/layout/hierarchy3"/>
    <dgm:cxn modelId="{864DF76A-B501-45A0-B5E8-F94A5D2DCC86}" type="presOf" srcId="{BBEF25D3-8EAE-4732-9484-1464B0A02181}" destId="{F3175962-C69F-48D0-A9F8-058319449C3B}" srcOrd="0" destOrd="0" presId="urn:microsoft.com/office/officeart/2005/8/layout/hierarchy3"/>
    <dgm:cxn modelId="{0CCED79B-3D2F-4249-8FD6-B2D6AF159E96}" type="presParOf" srcId="{ADC8764A-DCE9-479E-B032-54EECFC3E1DB}" destId="{64630E1C-A7B9-4081-9370-C1F4A228379C}" srcOrd="0" destOrd="0" presId="urn:microsoft.com/office/officeart/2005/8/layout/hierarchy3"/>
    <dgm:cxn modelId="{A90FD598-4384-49F2-AE43-0353486FDFA2}" type="presParOf" srcId="{64630E1C-A7B9-4081-9370-C1F4A228379C}" destId="{BAF390DA-0B86-49A5-9E88-1B9F94A20944}" srcOrd="0" destOrd="0" presId="urn:microsoft.com/office/officeart/2005/8/layout/hierarchy3"/>
    <dgm:cxn modelId="{0CE5D31E-E276-44FD-BAAE-7E5C5F51DD65}" type="presParOf" srcId="{BAF390DA-0B86-49A5-9E88-1B9F94A20944}" destId="{F68CE344-0321-4E64-B2BE-69C70EF6C5BF}" srcOrd="0" destOrd="0" presId="urn:microsoft.com/office/officeart/2005/8/layout/hierarchy3"/>
    <dgm:cxn modelId="{4BE10147-2F2E-4403-87FA-DF3319C8BC3A}" type="presParOf" srcId="{BAF390DA-0B86-49A5-9E88-1B9F94A20944}" destId="{61D2A790-77F7-45C1-8321-752712B667AD}" srcOrd="1" destOrd="0" presId="urn:microsoft.com/office/officeart/2005/8/layout/hierarchy3"/>
    <dgm:cxn modelId="{D87EC7F3-6364-4BDE-A38E-B96E4FA7B8B3}" type="presParOf" srcId="{64630E1C-A7B9-4081-9370-C1F4A228379C}" destId="{33761C21-A1E7-4E49-926D-B38EC7595B4C}" srcOrd="1" destOrd="0" presId="urn:microsoft.com/office/officeart/2005/8/layout/hierarchy3"/>
    <dgm:cxn modelId="{BDD3F66D-3EB4-44D7-96FA-9FD14952DC6C}" type="presParOf" srcId="{33761C21-A1E7-4E49-926D-B38EC7595B4C}" destId="{D08D4F73-E73E-492A-9406-F7957ED3FD66}" srcOrd="0" destOrd="0" presId="urn:microsoft.com/office/officeart/2005/8/layout/hierarchy3"/>
    <dgm:cxn modelId="{FB3B3C5C-7AD2-488C-AC17-6993362671CB}" type="presParOf" srcId="{33761C21-A1E7-4E49-926D-B38EC7595B4C}" destId="{22822009-6799-4CA7-9F76-78DB350BD9C9}" srcOrd="1" destOrd="0" presId="urn:microsoft.com/office/officeart/2005/8/layout/hierarchy3"/>
    <dgm:cxn modelId="{85F2419A-0696-4B1B-988A-981A6AD592EE}" type="presParOf" srcId="{33761C21-A1E7-4E49-926D-B38EC7595B4C}" destId="{F3175962-C69F-48D0-A9F8-058319449C3B}" srcOrd="2" destOrd="0" presId="urn:microsoft.com/office/officeart/2005/8/layout/hierarchy3"/>
    <dgm:cxn modelId="{CDE57B4E-FE08-48BA-97F2-4D359849498F}" type="presParOf" srcId="{33761C21-A1E7-4E49-926D-B38EC7595B4C}" destId="{0FAC9516-8BA3-4E30-A57D-7E2898D44D33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D669DA-326B-4288-ADE9-D437DFB9A540}" type="doc">
      <dgm:prSet loTypeId="urn:microsoft.com/office/officeart/2005/8/layout/process4" loCatId="list" qsTypeId="urn:microsoft.com/office/officeart/2005/8/quickstyle/3d7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BC00426B-D6BE-4E65-8A1E-484FE4B6FC3B}">
      <dgm:prSet phldrT="[Texte]" custT="1"/>
      <dgm:spPr/>
      <dgm:t>
        <a:bodyPr/>
        <a:lstStyle/>
        <a:p>
          <a:r>
            <a:rPr lang="ar-DZ" sz="2800" b="1" dirty="0" smtClean="0">
              <a:latin typeface="Traditional Arabic" pitchFamily="18" charset="-78"/>
              <a:cs typeface="Traditional Arabic" pitchFamily="18" charset="-78"/>
            </a:rPr>
            <a:t>متغيرات كلية</a:t>
          </a:r>
          <a:endParaRPr lang="en-US" sz="2800" b="1" dirty="0">
            <a:latin typeface="Traditional Arabic" pitchFamily="18" charset="-78"/>
            <a:cs typeface="Traditional Arabic" pitchFamily="18" charset="-78"/>
          </a:endParaRPr>
        </a:p>
      </dgm:t>
    </dgm:pt>
    <dgm:pt modelId="{9FB87BB7-52F9-4402-8787-DD5A0BB2EEAF}" type="parTrans" cxnId="{4DC8F78D-EF84-4930-810A-512F5276963D}">
      <dgm:prSet/>
      <dgm:spPr/>
      <dgm:t>
        <a:bodyPr/>
        <a:lstStyle/>
        <a:p>
          <a:endParaRPr lang="en-US"/>
        </a:p>
      </dgm:t>
    </dgm:pt>
    <dgm:pt modelId="{F6B3CCDE-D690-403D-8EEB-393342E643D7}" type="sibTrans" cxnId="{4DC8F78D-EF84-4930-810A-512F5276963D}">
      <dgm:prSet/>
      <dgm:spPr/>
      <dgm:t>
        <a:bodyPr/>
        <a:lstStyle/>
        <a:p>
          <a:endParaRPr lang="en-US"/>
        </a:p>
      </dgm:t>
    </dgm:pt>
    <dgm:pt modelId="{CB2083CF-4C1A-4E84-83DB-1BBD5C6AD12F}">
      <dgm:prSet phldrT="[Texte]" custT="1"/>
      <dgm:spPr/>
      <dgm:t>
        <a:bodyPr/>
        <a:lstStyle/>
        <a:p>
          <a:r>
            <a:rPr lang="ar-DZ" sz="2400" b="1" dirty="0" smtClean="0">
              <a:latin typeface="Traditional Arabic" pitchFamily="18" charset="-78"/>
              <a:cs typeface="Traditional Arabic" pitchFamily="18" charset="-78"/>
            </a:rPr>
            <a:t>العوامل التي تؤثر بصورة </a:t>
          </a:r>
          <a:r>
            <a:rPr lang="ar-TN" sz="2400" b="1" dirty="0" smtClean="0">
              <a:latin typeface="Traditional Arabic" pitchFamily="18" charset="-78"/>
              <a:cs typeface="Traditional Arabic" pitchFamily="18" charset="-78"/>
            </a:rPr>
            <a:t>غير </a:t>
          </a:r>
          <a:r>
            <a:rPr lang="ar-DZ" sz="2400" b="1" dirty="0" smtClean="0">
              <a:latin typeface="Traditional Arabic" pitchFamily="18" charset="-78"/>
              <a:cs typeface="Traditional Arabic" pitchFamily="18" charset="-78"/>
            </a:rPr>
            <a:t>مباشرة على علاقة المؤسسة مع زبائن</a:t>
          </a:r>
          <a:r>
            <a:rPr lang="ar-TN" sz="2400" b="1" dirty="0" smtClean="0">
              <a:latin typeface="Traditional Arabic" pitchFamily="18" charset="-78"/>
              <a:cs typeface="Traditional Arabic" pitchFamily="18" charset="-78"/>
            </a:rPr>
            <a:t>ها</a:t>
          </a:r>
          <a:endParaRPr lang="en-US" sz="2400" b="1" dirty="0">
            <a:latin typeface="Traditional Arabic" pitchFamily="18" charset="-78"/>
            <a:cs typeface="Traditional Arabic" pitchFamily="18" charset="-78"/>
          </a:endParaRPr>
        </a:p>
      </dgm:t>
    </dgm:pt>
    <dgm:pt modelId="{343599AC-C988-44E6-B7A3-08A343B6C558}" type="parTrans" cxnId="{DDF327B2-013B-4366-81AE-78B973BE2460}">
      <dgm:prSet/>
      <dgm:spPr/>
      <dgm:t>
        <a:bodyPr/>
        <a:lstStyle/>
        <a:p>
          <a:endParaRPr lang="en-US"/>
        </a:p>
      </dgm:t>
    </dgm:pt>
    <dgm:pt modelId="{9D7485BC-D97A-4A21-942D-4AB7E417124B}" type="sibTrans" cxnId="{DDF327B2-013B-4366-81AE-78B973BE2460}">
      <dgm:prSet/>
      <dgm:spPr/>
      <dgm:t>
        <a:bodyPr/>
        <a:lstStyle/>
        <a:p>
          <a:endParaRPr lang="en-US"/>
        </a:p>
      </dgm:t>
    </dgm:pt>
    <dgm:pt modelId="{86A443A2-3A9A-4078-AA4C-97358E1F19D0}" type="pres">
      <dgm:prSet presAssocID="{0ED669DA-326B-4288-ADE9-D437DFB9A54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A86C622-EF3B-401A-8DF7-ABC295C8AE8E}" type="pres">
      <dgm:prSet presAssocID="{BC00426B-D6BE-4E65-8A1E-484FE4B6FC3B}" presName="boxAndChildren" presStyleCnt="0"/>
      <dgm:spPr/>
    </dgm:pt>
    <dgm:pt modelId="{04CD5AE6-6C77-4DA5-BA2F-CD4B00579725}" type="pres">
      <dgm:prSet presAssocID="{BC00426B-D6BE-4E65-8A1E-484FE4B6FC3B}" presName="parentTextBox" presStyleLbl="node1" presStyleIdx="0" presStyleCnt="1"/>
      <dgm:spPr/>
      <dgm:t>
        <a:bodyPr/>
        <a:lstStyle/>
        <a:p>
          <a:endParaRPr lang="en-US"/>
        </a:p>
      </dgm:t>
    </dgm:pt>
    <dgm:pt modelId="{DB110856-FA8A-483B-B341-ECE5062E0C4D}" type="pres">
      <dgm:prSet presAssocID="{BC00426B-D6BE-4E65-8A1E-484FE4B6FC3B}" presName="entireBox" presStyleLbl="node1" presStyleIdx="0" presStyleCnt="1" custLinFactNeighborY="-4815"/>
      <dgm:spPr/>
      <dgm:t>
        <a:bodyPr/>
        <a:lstStyle/>
        <a:p>
          <a:endParaRPr lang="en-US"/>
        </a:p>
      </dgm:t>
    </dgm:pt>
    <dgm:pt modelId="{FB6D7CB8-844D-46A5-8EA7-E7C66B191FC0}" type="pres">
      <dgm:prSet presAssocID="{BC00426B-D6BE-4E65-8A1E-484FE4B6FC3B}" presName="descendantBox" presStyleCnt="0"/>
      <dgm:spPr/>
    </dgm:pt>
    <dgm:pt modelId="{4085A006-2840-4671-89D9-2652E03D80E5}" type="pres">
      <dgm:prSet presAssocID="{CB2083CF-4C1A-4E84-83DB-1BBD5C6AD12F}" presName="childTextBox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DF327B2-013B-4366-81AE-78B973BE2460}" srcId="{BC00426B-D6BE-4E65-8A1E-484FE4B6FC3B}" destId="{CB2083CF-4C1A-4E84-83DB-1BBD5C6AD12F}" srcOrd="0" destOrd="0" parTransId="{343599AC-C988-44E6-B7A3-08A343B6C558}" sibTransId="{9D7485BC-D97A-4A21-942D-4AB7E417124B}"/>
    <dgm:cxn modelId="{2A00E7B6-9170-4D1B-9342-B63D530F043D}" type="presOf" srcId="{CB2083CF-4C1A-4E84-83DB-1BBD5C6AD12F}" destId="{4085A006-2840-4671-89D9-2652E03D80E5}" srcOrd="0" destOrd="0" presId="urn:microsoft.com/office/officeart/2005/8/layout/process4"/>
    <dgm:cxn modelId="{420726FB-966C-477E-B1AE-D8107D8267B3}" type="presOf" srcId="{0ED669DA-326B-4288-ADE9-D437DFB9A540}" destId="{86A443A2-3A9A-4078-AA4C-97358E1F19D0}" srcOrd="0" destOrd="0" presId="urn:microsoft.com/office/officeart/2005/8/layout/process4"/>
    <dgm:cxn modelId="{97999DDF-56EA-4B9E-B530-8048EBAF5B38}" type="presOf" srcId="{BC00426B-D6BE-4E65-8A1E-484FE4B6FC3B}" destId="{DB110856-FA8A-483B-B341-ECE5062E0C4D}" srcOrd="1" destOrd="0" presId="urn:microsoft.com/office/officeart/2005/8/layout/process4"/>
    <dgm:cxn modelId="{4DC8F78D-EF84-4930-810A-512F5276963D}" srcId="{0ED669DA-326B-4288-ADE9-D437DFB9A540}" destId="{BC00426B-D6BE-4E65-8A1E-484FE4B6FC3B}" srcOrd="0" destOrd="0" parTransId="{9FB87BB7-52F9-4402-8787-DD5A0BB2EEAF}" sibTransId="{F6B3CCDE-D690-403D-8EEB-393342E643D7}"/>
    <dgm:cxn modelId="{8E9F9D70-3555-4DC9-98F0-85602E237309}" type="presOf" srcId="{BC00426B-D6BE-4E65-8A1E-484FE4B6FC3B}" destId="{04CD5AE6-6C77-4DA5-BA2F-CD4B00579725}" srcOrd="0" destOrd="0" presId="urn:microsoft.com/office/officeart/2005/8/layout/process4"/>
    <dgm:cxn modelId="{FC1FD3EF-617E-46F2-825F-9EBE37B929B0}" type="presParOf" srcId="{86A443A2-3A9A-4078-AA4C-97358E1F19D0}" destId="{4A86C622-EF3B-401A-8DF7-ABC295C8AE8E}" srcOrd="0" destOrd="0" presId="urn:microsoft.com/office/officeart/2005/8/layout/process4"/>
    <dgm:cxn modelId="{20933111-128E-4924-A76A-8DAF2F476D68}" type="presParOf" srcId="{4A86C622-EF3B-401A-8DF7-ABC295C8AE8E}" destId="{04CD5AE6-6C77-4DA5-BA2F-CD4B00579725}" srcOrd="0" destOrd="0" presId="urn:microsoft.com/office/officeart/2005/8/layout/process4"/>
    <dgm:cxn modelId="{6E0043ED-2C08-4E6E-BFB1-7B943B8AA6EC}" type="presParOf" srcId="{4A86C622-EF3B-401A-8DF7-ABC295C8AE8E}" destId="{DB110856-FA8A-483B-B341-ECE5062E0C4D}" srcOrd="1" destOrd="0" presId="urn:microsoft.com/office/officeart/2005/8/layout/process4"/>
    <dgm:cxn modelId="{852AA103-FC7A-44FF-9A69-38AD79F1E6A9}" type="presParOf" srcId="{4A86C622-EF3B-401A-8DF7-ABC295C8AE8E}" destId="{FB6D7CB8-844D-46A5-8EA7-E7C66B191FC0}" srcOrd="2" destOrd="0" presId="urn:microsoft.com/office/officeart/2005/8/layout/process4"/>
    <dgm:cxn modelId="{A0035452-4815-4D08-A3DF-5A62EC18ED34}" type="presParOf" srcId="{FB6D7CB8-844D-46A5-8EA7-E7C66B191FC0}" destId="{4085A006-2840-4671-89D9-2652E03D80E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ED669DA-326B-4288-ADE9-D437DFB9A540}" type="doc">
      <dgm:prSet loTypeId="urn:microsoft.com/office/officeart/2005/8/layout/process4" loCatId="list" qsTypeId="urn:microsoft.com/office/officeart/2005/8/quickstyle/3d7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BC00426B-D6BE-4E65-8A1E-484FE4B6FC3B}">
      <dgm:prSet phldrT="[Texte]" custT="1"/>
      <dgm:spPr/>
      <dgm:t>
        <a:bodyPr/>
        <a:lstStyle/>
        <a:p>
          <a:r>
            <a:rPr lang="ar-DZ" sz="2800" b="1" dirty="0" smtClean="0">
              <a:latin typeface="Traditional Arabic" pitchFamily="18" charset="-78"/>
              <a:cs typeface="Traditional Arabic" pitchFamily="18" charset="-78"/>
            </a:rPr>
            <a:t>متغيرات جزئية</a:t>
          </a:r>
          <a:endParaRPr lang="en-US" sz="2800" b="1" dirty="0">
            <a:latin typeface="Traditional Arabic" pitchFamily="18" charset="-78"/>
            <a:cs typeface="Traditional Arabic" pitchFamily="18" charset="-78"/>
          </a:endParaRPr>
        </a:p>
      </dgm:t>
    </dgm:pt>
    <dgm:pt modelId="{9FB87BB7-52F9-4402-8787-DD5A0BB2EEAF}" type="parTrans" cxnId="{4DC8F78D-EF84-4930-810A-512F5276963D}">
      <dgm:prSet/>
      <dgm:spPr/>
      <dgm:t>
        <a:bodyPr/>
        <a:lstStyle/>
        <a:p>
          <a:endParaRPr lang="en-US"/>
        </a:p>
      </dgm:t>
    </dgm:pt>
    <dgm:pt modelId="{F6B3CCDE-D690-403D-8EEB-393342E643D7}" type="sibTrans" cxnId="{4DC8F78D-EF84-4930-810A-512F5276963D}">
      <dgm:prSet/>
      <dgm:spPr/>
      <dgm:t>
        <a:bodyPr/>
        <a:lstStyle/>
        <a:p>
          <a:endParaRPr lang="en-US"/>
        </a:p>
      </dgm:t>
    </dgm:pt>
    <dgm:pt modelId="{CB2083CF-4C1A-4E84-83DB-1BBD5C6AD12F}">
      <dgm:prSet phldrT="[Texte]" custT="1"/>
      <dgm:spPr/>
      <dgm:t>
        <a:bodyPr/>
        <a:lstStyle/>
        <a:p>
          <a:pPr rtl="1"/>
          <a:r>
            <a:rPr lang="ar-DZ" sz="2000" b="1" dirty="0" smtClean="0">
              <a:latin typeface="Traditional Arabic" pitchFamily="18" charset="-78"/>
              <a:cs typeface="Traditional Arabic" pitchFamily="18" charset="-78"/>
            </a:rPr>
            <a:t>وهي العوامل التي تؤثر بصورة مباشرة على علاقة المؤسسة  مع زبائن</a:t>
          </a:r>
          <a:r>
            <a:rPr lang="ar-TN" sz="2000" b="1" dirty="0" smtClean="0">
              <a:latin typeface="Traditional Arabic" pitchFamily="18" charset="-78"/>
              <a:cs typeface="Traditional Arabic" pitchFamily="18" charset="-78"/>
            </a:rPr>
            <a:t>ها</a:t>
          </a:r>
          <a:endParaRPr lang="en-US" sz="2000" b="1" dirty="0">
            <a:latin typeface="Traditional Arabic" pitchFamily="18" charset="-78"/>
            <a:cs typeface="Traditional Arabic" pitchFamily="18" charset="-78"/>
          </a:endParaRPr>
        </a:p>
      </dgm:t>
    </dgm:pt>
    <dgm:pt modelId="{343599AC-C988-44E6-B7A3-08A343B6C558}" type="parTrans" cxnId="{DDF327B2-013B-4366-81AE-78B973BE2460}">
      <dgm:prSet/>
      <dgm:spPr/>
      <dgm:t>
        <a:bodyPr/>
        <a:lstStyle/>
        <a:p>
          <a:endParaRPr lang="en-US"/>
        </a:p>
      </dgm:t>
    </dgm:pt>
    <dgm:pt modelId="{9D7485BC-D97A-4A21-942D-4AB7E417124B}" type="sibTrans" cxnId="{DDF327B2-013B-4366-81AE-78B973BE2460}">
      <dgm:prSet/>
      <dgm:spPr/>
      <dgm:t>
        <a:bodyPr/>
        <a:lstStyle/>
        <a:p>
          <a:endParaRPr lang="en-US"/>
        </a:p>
      </dgm:t>
    </dgm:pt>
    <dgm:pt modelId="{86A443A2-3A9A-4078-AA4C-97358E1F19D0}" type="pres">
      <dgm:prSet presAssocID="{0ED669DA-326B-4288-ADE9-D437DFB9A54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A86C622-EF3B-401A-8DF7-ABC295C8AE8E}" type="pres">
      <dgm:prSet presAssocID="{BC00426B-D6BE-4E65-8A1E-484FE4B6FC3B}" presName="boxAndChildren" presStyleCnt="0"/>
      <dgm:spPr/>
    </dgm:pt>
    <dgm:pt modelId="{04CD5AE6-6C77-4DA5-BA2F-CD4B00579725}" type="pres">
      <dgm:prSet presAssocID="{BC00426B-D6BE-4E65-8A1E-484FE4B6FC3B}" presName="parentTextBox" presStyleLbl="node1" presStyleIdx="0" presStyleCnt="1"/>
      <dgm:spPr/>
      <dgm:t>
        <a:bodyPr/>
        <a:lstStyle/>
        <a:p>
          <a:endParaRPr lang="en-US"/>
        </a:p>
      </dgm:t>
    </dgm:pt>
    <dgm:pt modelId="{DB110856-FA8A-483B-B341-ECE5062E0C4D}" type="pres">
      <dgm:prSet presAssocID="{BC00426B-D6BE-4E65-8A1E-484FE4B6FC3B}" presName="entireBox" presStyleLbl="node1" presStyleIdx="0" presStyleCnt="1" custLinFactNeighborY="-4815"/>
      <dgm:spPr/>
      <dgm:t>
        <a:bodyPr/>
        <a:lstStyle/>
        <a:p>
          <a:endParaRPr lang="en-US"/>
        </a:p>
      </dgm:t>
    </dgm:pt>
    <dgm:pt modelId="{FB6D7CB8-844D-46A5-8EA7-E7C66B191FC0}" type="pres">
      <dgm:prSet presAssocID="{BC00426B-D6BE-4E65-8A1E-484FE4B6FC3B}" presName="descendantBox" presStyleCnt="0"/>
      <dgm:spPr/>
    </dgm:pt>
    <dgm:pt modelId="{4085A006-2840-4671-89D9-2652E03D80E5}" type="pres">
      <dgm:prSet presAssocID="{CB2083CF-4C1A-4E84-83DB-1BBD5C6AD12F}" presName="childTextBox" presStyleLbl="fgAccFollowNode1" presStyleIdx="0" presStyleCnt="1" custLinFactNeighborX="2703" custLinFactNeighborY="44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0ACA333-FD2C-42FE-9C0F-9AABC13961A3}" type="presOf" srcId="{0ED669DA-326B-4288-ADE9-D437DFB9A540}" destId="{86A443A2-3A9A-4078-AA4C-97358E1F19D0}" srcOrd="0" destOrd="0" presId="urn:microsoft.com/office/officeart/2005/8/layout/process4"/>
    <dgm:cxn modelId="{B838F98D-435F-4566-ABDB-E195542F91CE}" type="presOf" srcId="{CB2083CF-4C1A-4E84-83DB-1BBD5C6AD12F}" destId="{4085A006-2840-4671-89D9-2652E03D80E5}" srcOrd="0" destOrd="0" presId="urn:microsoft.com/office/officeart/2005/8/layout/process4"/>
    <dgm:cxn modelId="{DDF327B2-013B-4366-81AE-78B973BE2460}" srcId="{BC00426B-D6BE-4E65-8A1E-484FE4B6FC3B}" destId="{CB2083CF-4C1A-4E84-83DB-1BBD5C6AD12F}" srcOrd="0" destOrd="0" parTransId="{343599AC-C988-44E6-B7A3-08A343B6C558}" sibTransId="{9D7485BC-D97A-4A21-942D-4AB7E417124B}"/>
    <dgm:cxn modelId="{EABED336-2EF1-4A77-807E-753E988700C5}" type="presOf" srcId="{BC00426B-D6BE-4E65-8A1E-484FE4B6FC3B}" destId="{04CD5AE6-6C77-4DA5-BA2F-CD4B00579725}" srcOrd="0" destOrd="0" presId="urn:microsoft.com/office/officeart/2005/8/layout/process4"/>
    <dgm:cxn modelId="{4DC8F78D-EF84-4930-810A-512F5276963D}" srcId="{0ED669DA-326B-4288-ADE9-D437DFB9A540}" destId="{BC00426B-D6BE-4E65-8A1E-484FE4B6FC3B}" srcOrd="0" destOrd="0" parTransId="{9FB87BB7-52F9-4402-8787-DD5A0BB2EEAF}" sibTransId="{F6B3CCDE-D690-403D-8EEB-393342E643D7}"/>
    <dgm:cxn modelId="{2EE6C15C-4A93-472D-A171-37ED9305E801}" type="presOf" srcId="{BC00426B-D6BE-4E65-8A1E-484FE4B6FC3B}" destId="{DB110856-FA8A-483B-B341-ECE5062E0C4D}" srcOrd="1" destOrd="0" presId="urn:microsoft.com/office/officeart/2005/8/layout/process4"/>
    <dgm:cxn modelId="{A90CD8AB-DDD7-49F9-8D67-AD13E693BAF4}" type="presParOf" srcId="{86A443A2-3A9A-4078-AA4C-97358E1F19D0}" destId="{4A86C622-EF3B-401A-8DF7-ABC295C8AE8E}" srcOrd="0" destOrd="0" presId="urn:microsoft.com/office/officeart/2005/8/layout/process4"/>
    <dgm:cxn modelId="{A44B38AB-47AA-453B-AC6D-B37F9444550D}" type="presParOf" srcId="{4A86C622-EF3B-401A-8DF7-ABC295C8AE8E}" destId="{04CD5AE6-6C77-4DA5-BA2F-CD4B00579725}" srcOrd="0" destOrd="0" presId="urn:microsoft.com/office/officeart/2005/8/layout/process4"/>
    <dgm:cxn modelId="{12BE046E-DB6C-432F-9155-134B09490B66}" type="presParOf" srcId="{4A86C622-EF3B-401A-8DF7-ABC295C8AE8E}" destId="{DB110856-FA8A-483B-B341-ECE5062E0C4D}" srcOrd="1" destOrd="0" presId="urn:microsoft.com/office/officeart/2005/8/layout/process4"/>
    <dgm:cxn modelId="{33E4A690-23F0-4F43-A02A-FED03D4B44FB}" type="presParOf" srcId="{4A86C622-EF3B-401A-8DF7-ABC295C8AE8E}" destId="{FB6D7CB8-844D-46A5-8EA7-E7C66B191FC0}" srcOrd="2" destOrd="0" presId="urn:microsoft.com/office/officeart/2005/8/layout/process4"/>
    <dgm:cxn modelId="{21E329AD-F894-45B8-85EF-0E279DF9DC24}" type="presParOf" srcId="{FB6D7CB8-844D-46A5-8EA7-E7C66B191FC0}" destId="{4085A006-2840-4671-89D9-2652E03D80E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E9AC0B1-4B47-4ED9-B592-80F66EC68C85}" type="doc">
      <dgm:prSet loTypeId="urn:microsoft.com/office/officeart/2005/8/layout/vList6" loCatId="list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72AC22E6-8DC1-4E12-A682-6DCE2FC75FBA}">
      <dgm:prSet phldrT="[Texte]" custT="1"/>
      <dgm:spPr/>
      <dgm:t>
        <a:bodyPr/>
        <a:lstStyle/>
        <a:p>
          <a:r>
            <a:rPr lang="ar-DZ" sz="2800" b="1" dirty="0" smtClean="0">
              <a:latin typeface="Traditional Arabic" pitchFamily="18" charset="-78"/>
              <a:cs typeface="Traditional Arabic" pitchFamily="18" charset="-78"/>
            </a:rPr>
            <a:t>أهمية دراسة المحيط الخارجي</a:t>
          </a:r>
          <a:endParaRPr lang="en-US" sz="2800" b="1" dirty="0">
            <a:latin typeface="Traditional Arabic" pitchFamily="18" charset="-78"/>
            <a:cs typeface="Traditional Arabic" pitchFamily="18" charset="-78"/>
          </a:endParaRPr>
        </a:p>
      </dgm:t>
    </dgm:pt>
    <dgm:pt modelId="{87E0B30B-C46D-4E9E-A405-AA43283037B1}" type="parTrans" cxnId="{DF398E0F-E0BD-4C9E-9E5A-3552B757CB9A}">
      <dgm:prSet/>
      <dgm:spPr/>
      <dgm:t>
        <a:bodyPr/>
        <a:lstStyle/>
        <a:p>
          <a:endParaRPr lang="en-US"/>
        </a:p>
      </dgm:t>
    </dgm:pt>
    <dgm:pt modelId="{4FD685B8-F201-4234-A125-20C70AF0F5BE}" type="sibTrans" cxnId="{DF398E0F-E0BD-4C9E-9E5A-3552B757CB9A}">
      <dgm:prSet/>
      <dgm:spPr/>
      <dgm:t>
        <a:bodyPr/>
        <a:lstStyle/>
        <a:p>
          <a:endParaRPr lang="en-US"/>
        </a:p>
      </dgm:t>
    </dgm:pt>
    <dgm:pt modelId="{0E4704CF-3B67-49E5-A851-00DD3E79CEC1}">
      <dgm:prSet phldrT="[Texte]"/>
      <dgm:spPr/>
      <dgm:t>
        <a:bodyPr/>
        <a:lstStyle/>
        <a:p>
          <a:pPr rtl="1"/>
          <a:r>
            <a:rPr lang="ar-DZ" b="1" dirty="0" smtClean="0">
              <a:latin typeface="Traditional Arabic" pitchFamily="18" charset="-78"/>
              <a:cs typeface="Traditional Arabic" pitchFamily="18" charset="-78"/>
            </a:rPr>
            <a:t>تزويد المؤسسة بالمعلومات التي تساعدها على الاستجابة لمحيطها باستغلال الفرص، كدخول أسواق جديدة أو تلبية حاجات جديدة والحد من التهديدات القادمة خاصة من المنافسة</a:t>
          </a:r>
          <a:endParaRPr lang="en-US" b="1" dirty="0">
            <a:latin typeface="Traditional Arabic" pitchFamily="18" charset="-78"/>
            <a:cs typeface="Traditional Arabic" pitchFamily="18" charset="-78"/>
          </a:endParaRPr>
        </a:p>
      </dgm:t>
    </dgm:pt>
    <dgm:pt modelId="{B15341CB-2C88-40EE-9E44-275985E18FE2}" type="parTrans" cxnId="{760DC357-B938-4BD0-894A-9FAF20353295}">
      <dgm:prSet/>
      <dgm:spPr/>
      <dgm:t>
        <a:bodyPr/>
        <a:lstStyle/>
        <a:p>
          <a:endParaRPr lang="en-US"/>
        </a:p>
      </dgm:t>
    </dgm:pt>
    <dgm:pt modelId="{DE13B270-6D47-44F0-83FC-EA07690CBA87}" type="sibTrans" cxnId="{760DC357-B938-4BD0-894A-9FAF20353295}">
      <dgm:prSet/>
      <dgm:spPr/>
      <dgm:t>
        <a:bodyPr/>
        <a:lstStyle/>
        <a:p>
          <a:endParaRPr lang="en-US"/>
        </a:p>
      </dgm:t>
    </dgm:pt>
    <dgm:pt modelId="{4903A6AF-6E42-4D02-992B-9F1ACEBCBB18}">
      <dgm:prSet phldrT="[Texte]"/>
      <dgm:spPr/>
      <dgm:t>
        <a:bodyPr/>
        <a:lstStyle/>
        <a:p>
          <a:r>
            <a:rPr lang="ar-DZ" b="1" dirty="0" smtClean="0">
              <a:latin typeface="Traditional Arabic" pitchFamily="18" charset="-78"/>
              <a:cs typeface="Traditional Arabic" pitchFamily="18" charset="-78"/>
            </a:rPr>
            <a:t>أهمية دراسة المحيط الداخلي</a:t>
          </a:r>
          <a:endParaRPr lang="en-US" b="1" dirty="0">
            <a:latin typeface="Traditional Arabic" pitchFamily="18" charset="-78"/>
            <a:cs typeface="Traditional Arabic" pitchFamily="18" charset="-78"/>
          </a:endParaRPr>
        </a:p>
      </dgm:t>
    </dgm:pt>
    <dgm:pt modelId="{AAF16C80-D266-4572-B82D-CA04EB03D734}" type="parTrans" cxnId="{1B170812-57BF-4617-AD5C-C41842F70D03}">
      <dgm:prSet/>
      <dgm:spPr/>
      <dgm:t>
        <a:bodyPr/>
        <a:lstStyle/>
        <a:p>
          <a:endParaRPr lang="en-US"/>
        </a:p>
      </dgm:t>
    </dgm:pt>
    <dgm:pt modelId="{3266F317-9D5C-46F4-ABE8-AD34833E8524}" type="sibTrans" cxnId="{1B170812-57BF-4617-AD5C-C41842F70D03}">
      <dgm:prSet/>
      <dgm:spPr/>
      <dgm:t>
        <a:bodyPr/>
        <a:lstStyle/>
        <a:p>
          <a:endParaRPr lang="en-US"/>
        </a:p>
      </dgm:t>
    </dgm:pt>
    <dgm:pt modelId="{4E429D69-B822-436C-A05D-66FB9D56330D}">
      <dgm:prSet phldrT="[Texte]"/>
      <dgm:spPr/>
      <dgm:t>
        <a:bodyPr/>
        <a:lstStyle/>
        <a:p>
          <a:pPr algn="just" rtl="1"/>
          <a:r>
            <a:rPr lang="ar-TN" b="1" dirty="0" smtClean="0">
              <a:latin typeface="Traditional Arabic" pitchFamily="18" charset="-78"/>
              <a:cs typeface="Traditional Arabic" pitchFamily="18" charset="-78"/>
            </a:rPr>
            <a:t>التعرف على نقاط قوة وضعف المؤسسة لكي تستطيع المؤسسة أن تعمل بأقصى كفاءة لاستغلال الفرص المتاحة ومواجهة التهديدات في البيئة الخارجية</a:t>
          </a:r>
          <a:r>
            <a:rPr lang="ar-DZ" b="1" dirty="0" smtClean="0">
              <a:latin typeface="Traditional Arabic" pitchFamily="18" charset="-78"/>
              <a:cs typeface="Traditional Arabic" pitchFamily="18" charset="-78"/>
            </a:rPr>
            <a:t>.</a:t>
          </a:r>
          <a:r>
            <a:rPr lang="ar-TN" b="1" dirty="0" smtClean="0">
              <a:latin typeface="Traditional Arabic" pitchFamily="18" charset="-78"/>
              <a:cs typeface="Traditional Arabic" pitchFamily="18" charset="-78"/>
            </a:rPr>
            <a:t> </a:t>
          </a:r>
          <a:endParaRPr lang="en-US" b="1" dirty="0">
            <a:latin typeface="Traditional Arabic" pitchFamily="18" charset="-78"/>
            <a:cs typeface="Traditional Arabic" pitchFamily="18" charset="-78"/>
          </a:endParaRPr>
        </a:p>
      </dgm:t>
    </dgm:pt>
    <dgm:pt modelId="{D8239BC3-F561-4BF6-9ABF-797C2746D7D0}" type="parTrans" cxnId="{50ECF40C-F926-42E3-9E5C-079BB1BA3892}">
      <dgm:prSet/>
      <dgm:spPr/>
      <dgm:t>
        <a:bodyPr/>
        <a:lstStyle/>
        <a:p>
          <a:endParaRPr lang="en-US"/>
        </a:p>
      </dgm:t>
    </dgm:pt>
    <dgm:pt modelId="{46B977C1-1783-4A7F-94C5-FAAC13956AA7}" type="sibTrans" cxnId="{50ECF40C-F926-42E3-9E5C-079BB1BA3892}">
      <dgm:prSet/>
      <dgm:spPr/>
      <dgm:t>
        <a:bodyPr/>
        <a:lstStyle/>
        <a:p>
          <a:endParaRPr lang="en-US"/>
        </a:p>
      </dgm:t>
    </dgm:pt>
    <dgm:pt modelId="{D617B926-61BA-48DA-AB4A-2C2FE38B31CE}" type="pres">
      <dgm:prSet presAssocID="{AE9AC0B1-4B47-4ED9-B592-80F66EC68C85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17B4BBBE-4471-4B8A-997A-7310B0A0CC8F}" type="pres">
      <dgm:prSet presAssocID="{72AC22E6-8DC1-4E12-A682-6DCE2FC75FBA}" presName="linNode" presStyleCnt="0"/>
      <dgm:spPr/>
    </dgm:pt>
    <dgm:pt modelId="{A040ED5F-16EC-4023-ADEE-3ADA6868009A}" type="pres">
      <dgm:prSet presAssocID="{72AC22E6-8DC1-4E12-A682-6DCE2FC75FBA}" presName="parentShp" presStyleLbl="node1" presStyleIdx="0" presStyleCnt="2" custScaleY="734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85A48B-B7CE-45C3-A09A-DE40EF9D4990}" type="pres">
      <dgm:prSet presAssocID="{72AC22E6-8DC1-4E12-A682-6DCE2FC75FBA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85F1CC-867E-4780-B9FB-5F1A299A8ED9}" type="pres">
      <dgm:prSet presAssocID="{4FD685B8-F201-4234-A125-20C70AF0F5BE}" presName="spacing" presStyleCnt="0"/>
      <dgm:spPr/>
    </dgm:pt>
    <dgm:pt modelId="{217661C7-CF5E-47D8-863E-3001AFFDF0D7}" type="pres">
      <dgm:prSet presAssocID="{4903A6AF-6E42-4D02-992B-9F1ACEBCBB18}" presName="linNode" presStyleCnt="0"/>
      <dgm:spPr/>
    </dgm:pt>
    <dgm:pt modelId="{9E08993B-559D-4A2E-8D46-4D34C5D42B40}" type="pres">
      <dgm:prSet presAssocID="{4903A6AF-6E42-4D02-992B-9F1ACEBCBB18}" presName="parentShp" presStyleLbl="node1" presStyleIdx="1" presStyleCnt="2" custScaleY="706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8BB6ED-FC8A-4ABC-8A99-18B9DF5FE4A9}" type="pres">
      <dgm:prSet presAssocID="{4903A6AF-6E42-4D02-992B-9F1ACEBCBB18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F027D0E-6E46-4C6D-9D87-7FD4A71B24D4}" type="presOf" srcId="{72AC22E6-8DC1-4E12-A682-6DCE2FC75FBA}" destId="{A040ED5F-16EC-4023-ADEE-3ADA6868009A}" srcOrd="0" destOrd="0" presId="urn:microsoft.com/office/officeart/2005/8/layout/vList6"/>
    <dgm:cxn modelId="{4C8190F7-19DD-4CB5-A0AF-D9270086DD40}" type="presOf" srcId="{0E4704CF-3B67-49E5-A851-00DD3E79CEC1}" destId="{3D85A48B-B7CE-45C3-A09A-DE40EF9D4990}" srcOrd="0" destOrd="0" presId="urn:microsoft.com/office/officeart/2005/8/layout/vList6"/>
    <dgm:cxn modelId="{2ADA821F-F95E-4DDF-B94B-1B6CA9F20F45}" type="presOf" srcId="{4903A6AF-6E42-4D02-992B-9F1ACEBCBB18}" destId="{9E08993B-559D-4A2E-8D46-4D34C5D42B40}" srcOrd="0" destOrd="0" presId="urn:microsoft.com/office/officeart/2005/8/layout/vList6"/>
    <dgm:cxn modelId="{B0D404D1-5446-4B95-B400-24ABAE2CBB3A}" type="presOf" srcId="{4E429D69-B822-436C-A05D-66FB9D56330D}" destId="{F48BB6ED-FC8A-4ABC-8A99-18B9DF5FE4A9}" srcOrd="0" destOrd="0" presId="urn:microsoft.com/office/officeart/2005/8/layout/vList6"/>
    <dgm:cxn modelId="{1B170812-57BF-4617-AD5C-C41842F70D03}" srcId="{AE9AC0B1-4B47-4ED9-B592-80F66EC68C85}" destId="{4903A6AF-6E42-4D02-992B-9F1ACEBCBB18}" srcOrd="1" destOrd="0" parTransId="{AAF16C80-D266-4572-B82D-CA04EB03D734}" sibTransId="{3266F317-9D5C-46F4-ABE8-AD34833E8524}"/>
    <dgm:cxn modelId="{CC0EE068-0FAC-489B-8F3A-843E224BE17D}" type="presOf" srcId="{AE9AC0B1-4B47-4ED9-B592-80F66EC68C85}" destId="{D617B926-61BA-48DA-AB4A-2C2FE38B31CE}" srcOrd="0" destOrd="0" presId="urn:microsoft.com/office/officeart/2005/8/layout/vList6"/>
    <dgm:cxn modelId="{50ECF40C-F926-42E3-9E5C-079BB1BA3892}" srcId="{4903A6AF-6E42-4D02-992B-9F1ACEBCBB18}" destId="{4E429D69-B822-436C-A05D-66FB9D56330D}" srcOrd="0" destOrd="0" parTransId="{D8239BC3-F561-4BF6-9ABF-797C2746D7D0}" sibTransId="{46B977C1-1783-4A7F-94C5-FAAC13956AA7}"/>
    <dgm:cxn modelId="{DF398E0F-E0BD-4C9E-9E5A-3552B757CB9A}" srcId="{AE9AC0B1-4B47-4ED9-B592-80F66EC68C85}" destId="{72AC22E6-8DC1-4E12-A682-6DCE2FC75FBA}" srcOrd="0" destOrd="0" parTransId="{87E0B30B-C46D-4E9E-A405-AA43283037B1}" sibTransId="{4FD685B8-F201-4234-A125-20C70AF0F5BE}"/>
    <dgm:cxn modelId="{760DC357-B938-4BD0-894A-9FAF20353295}" srcId="{72AC22E6-8DC1-4E12-A682-6DCE2FC75FBA}" destId="{0E4704CF-3B67-49E5-A851-00DD3E79CEC1}" srcOrd="0" destOrd="0" parTransId="{B15341CB-2C88-40EE-9E44-275985E18FE2}" sibTransId="{DE13B270-6D47-44F0-83FC-EA07690CBA87}"/>
    <dgm:cxn modelId="{4AA9B57F-3741-43E3-98B5-85F5571B197B}" type="presParOf" srcId="{D617B926-61BA-48DA-AB4A-2C2FE38B31CE}" destId="{17B4BBBE-4471-4B8A-997A-7310B0A0CC8F}" srcOrd="0" destOrd="0" presId="urn:microsoft.com/office/officeart/2005/8/layout/vList6"/>
    <dgm:cxn modelId="{2E4CDCDA-EDA8-46A6-A7D7-282A836B59B0}" type="presParOf" srcId="{17B4BBBE-4471-4B8A-997A-7310B0A0CC8F}" destId="{A040ED5F-16EC-4023-ADEE-3ADA6868009A}" srcOrd="0" destOrd="0" presId="urn:microsoft.com/office/officeart/2005/8/layout/vList6"/>
    <dgm:cxn modelId="{EB5CBC6D-D561-4008-971A-B7E9A1248F8B}" type="presParOf" srcId="{17B4BBBE-4471-4B8A-997A-7310B0A0CC8F}" destId="{3D85A48B-B7CE-45C3-A09A-DE40EF9D4990}" srcOrd="1" destOrd="0" presId="urn:microsoft.com/office/officeart/2005/8/layout/vList6"/>
    <dgm:cxn modelId="{2731A385-65F2-45C1-A755-497260C7650B}" type="presParOf" srcId="{D617B926-61BA-48DA-AB4A-2C2FE38B31CE}" destId="{2285F1CC-867E-4780-B9FB-5F1A299A8ED9}" srcOrd="1" destOrd="0" presId="urn:microsoft.com/office/officeart/2005/8/layout/vList6"/>
    <dgm:cxn modelId="{4B56E5EE-DA7D-4854-96AA-0B4ED3432914}" type="presParOf" srcId="{D617B926-61BA-48DA-AB4A-2C2FE38B31CE}" destId="{217661C7-CF5E-47D8-863E-3001AFFDF0D7}" srcOrd="2" destOrd="0" presId="urn:microsoft.com/office/officeart/2005/8/layout/vList6"/>
    <dgm:cxn modelId="{ACCDCF8E-1D51-4523-A58E-62BD58ECCBF3}" type="presParOf" srcId="{217661C7-CF5E-47D8-863E-3001AFFDF0D7}" destId="{9E08993B-559D-4A2E-8D46-4D34C5D42B40}" srcOrd="0" destOrd="0" presId="urn:microsoft.com/office/officeart/2005/8/layout/vList6"/>
    <dgm:cxn modelId="{7FB0CCB1-420A-409A-867E-3F3A3216AD0A}" type="presParOf" srcId="{217661C7-CF5E-47D8-863E-3001AFFDF0D7}" destId="{F48BB6ED-FC8A-4ABC-8A99-18B9DF5FE4A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1C19611-8C70-4735-B246-9E65FF4EFA5A}" type="doc">
      <dgm:prSet loTypeId="urn:microsoft.com/office/officeart/2005/8/layout/chevron2" loCatId="list" qsTypeId="urn:microsoft.com/office/officeart/2005/8/quickstyle/3d9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772C2694-95FE-4B4C-A7B8-A4E2E48FFC65}">
      <dgm:prSet phldrT="[Texte]" custT="1"/>
      <dgm:spPr/>
      <dgm:t>
        <a:bodyPr/>
        <a:lstStyle/>
        <a:p>
          <a:r>
            <a:rPr lang="fr-FR" sz="2400" b="1" baseline="0" dirty="0" smtClean="0">
              <a:latin typeface="Traditional Arabic" pitchFamily="18" charset="-78"/>
              <a:cs typeface="Traditional Arabic" pitchFamily="18" charset="-78"/>
            </a:rPr>
            <a:t>Igor </a:t>
          </a:r>
          <a:r>
            <a:rPr lang="fr-FR" sz="2000" b="1" baseline="0" dirty="0" smtClean="0">
              <a:latin typeface="Traditional Arabic" pitchFamily="18" charset="-78"/>
              <a:cs typeface="Traditional Arabic" pitchFamily="18" charset="-78"/>
            </a:rPr>
            <a:t>Ansoff</a:t>
          </a:r>
          <a:endParaRPr lang="en-US" sz="2400" b="1" dirty="0">
            <a:latin typeface="Traditional Arabic" pitchFamily="18" charset="-78"/>
            <a:cs typeface="Traditional Arabic" pitchFamily="18" charset="-78"/>
          </a:endParaRPr>
        </a:p>
      </dgm:t>
    </dgm:pt>
    <dgm:pt modelId="{4FD6895F-B6DE-412E-ACCE-EF3EA65F901E}" type="parTrans" cxnId="{91FAE695-7270-4BC9-AEF5-14D3EF5E4E29}">
      <dgm:prSet/>
      <dgm:spPr/>
      <dgm:t>
        <a:bodyPr/>
        <a:lstStyle/>
        <a:p>
          <a:endParaRPr lang="en-US"/>
        </a:p>
      </dgm:t>
    </dgm:pt>
    <dgm:pt modelId="{E7FD062C-9604-43B0-AB1D-6D4D52FE4F9B}" type="sibTrans" cxnId="{91FAE695-7270-4BC9-AEF5-14D3EF5E4E29}">
      <dgm:prSet/>
      <dgm:spPr/>
      <dgm:t>
        <a:bodyPr/>
        <a:lstStyle/>
        <a:p>
          <a:endParaRPr lang="en-US"/>
        </a:p>
      </dgm:t>
    </dgm:pt>
    <dgm:pt modelId="{E42E78B5-8CD5-4BD0-8FB9-C4C31B92DA37}">
      <dgm:prSet phldrT="[Texte]" custT="1"/>
      <dgm:spPr/>
      <dgm:t>
        <a:bodyPr/>
        <a:lstStyle/>
        <a:p>
          <a:pPr algn="just" rtl="1"/>
          <a:r>
            <a:rPr lang="ar-DZ" sz="2400" b="1" dirty="0" smtClean="0">
              <a:latin typeface="Traditional Arabic" pitchFamily="18" charset="-78"/>
              <a:cs typeface="Traditional Arabic" pitchFamily="18" charset="-78"/>
            </a:rPr>
            <a:t>هي تلك القرارات التي تهتم بعلاقة المنظمة بالبيئة الخارجية، حيث تتسم الظروف التي يتم فيها صناعة القرار بعدم التأكد، لذلك لابد من تحقيق التكيف مع متغيرات البيئة.</a:t>
          </a:r>
          <a:endParaRPr lang="en-US" sz="2400" b="1" dirty="0">
            <a:latin typeface="Traditional Arabic" pitchFamily="18" charset="-78"/>
            <a:cs typeface="Traditional Arabic" pitchFamily="18" charset="-78"/>
          </a:endParaRPr>
        </a:p>
      </dgm:t>
    </dgm:pt>
    <dgm:pt modelId="{6E5399C0-7147-48A9-A262-B46368D81D5A}" type="parTrans" cxnId="{DBC14E66-A456-4873-886A-9975B7A3BA68}">
      <dgm:prSet/>
      <dgm:spPr/>
      <dgm:t>
        <a:bodyPr/>
        <a:lstStyle/>
        <a:p>
          <a:endParaRPr lang="en-US"/>
        </a:p>
      </dgm:t>
    </dgm:pt>
    <dgm:pt modelId="{CDA5E5CF-3DE1-462E-B5D6-5A769F5EDA3C}" type="sibTrans" cxnId="{DBC14E66-A456-4873-886A-9975B7A3BA68}">
      <dgm:prSet/>
      <dgm:spPr/>
      <dgm:t>
        <a:bodyPr/>
        <a:lstStyle/>
        <a:p>
          <a:endParaRPr lang="en-US"/>
        </a:p>
      </dgm:t>
    </dgm:pt>
    <dgm:pt modelId="{9B746E40-74B0-4AA4-8BF3-D82F4D1ED55C}">
      <dgm:prSet phldrT="[Texte]" custT="1"/>
      <dgm:spPr/>
      <dgm:t>
        <a:bodyPr/>
        <a:lstStyle/>
        <a:p>
          <a:r>
            <a:rPr lang="fr-FR" sz="2400" b="1" dirty="0" smtClean="0">
              <a:latin typeface="Traditional Arabic" pitchFamily="18" charset="-78"/>
              <a:cs typeface="Traditional Arabic" pitchFamily="18" charset="-78"/>
            </a:rPr>
            <a:t>Chandler</a:t>
          </a:r>
          <a:endParaRPr lang="en-US" sz="2400" b="1" dirty="0">
            <a:latin typeface="Traditional Arabic" pitchFamily="18" charset="-78"/>
            <a:cs typeface="Traditional Arabic" pitchFamily="18" charset="-78"/>
          </a:endParaRPr>
        </a:p>
      </dgm:t>
    </dgm:pt>
    <dgm:pt modelId="{DAFD2273-AF6F-4070-B6BF-0AC2C004067B}" type="parTrans" cxnId="{213E0D4B-BF25-4CA6-B26C-6BE60FDBAA93}">
      <dgm:prSet/>
      <dgm:spPr/>
      <dgm:t>
        <a:bodyPr/>
        <a:lstStyle/>
        <a:p>
          <a:endParaRPr lang="en-US"/>
        </a:p>
      </dgm:t>
    </dgm:pt>
    <dgm:pt modelId="{390440AD-6F7A-4818-B382-89C865498CDC}" type="sibTrans" cxnId="{213E0D4B-BF25-4CA6-B26C-6BE60FDBAA93}">
      <dgm:prSet/>
      <dgm:spPr/>
      <dgm:t>
        <a:bodyPr/>
        <a:lstStyle/>
        <a:p>
          <a:endParaRPr lang="en-US"/>
        </a:p>
      </dgm:t>
    </dgm:pt>
    <dgm:pt modelId="{846ADEAC-1DE1-473D-8EBB-FF55031805E9}">
      <dgm:prSet phldrT="[Texte]" custT="1"/>
      <dgm:spPr/>
      <dgm:t>
        <a:bodyPr/>
        <a:lstStyle/>
        <a:p>
          <a:pPr algn="just" rtl="1"/>
          <a:r>
            <a:rPr lang="ar-DZ" sz="2400" b="1" dirty="0" smtClean="0">
              <a:latin typeface="Traditional Arabic" pitchFamily="18" charset="-78"/>
              <a:cs typeface="Traditional Arabic" pitchFamily="18" charset="-78"/>
            </a:rPr>
            <a:t>تحديد الأهداف طويلة المدى وتخصيص الموارد لتحقيق هذه الأهداف</a:t>
          </a:r>
          <a:endParaRPr lang="en-US" sz="2400" b="1" dirty="0">
            <a:latin typeface="Traditional Arabic" pitchFamily="18" charset="-78"/>
            <a:cs typeface="Traditional Arabic" pitchFamily="18" charset="-78"/>
          </a:endParaRPr>
        </a:p>
      </dgm:t>
    </dgm:pt>
    <dgm:pt modelId="{E749445F-82AD-40DA-B962-0BF0FB10AB61}" type="parTrans" cxnId="{A89743F2-B30C-45D5-9856-40BF4BF2A0F9}">
      <dgm:prSet/>
      <dgm:spPr/>
      <dgm:t>
        <a:bodyPr/>
        <a:lstStyle/>
        <a:p>
          <a:endParaRPr lang="en-US"/>
        </a:p>
      </dgm:t>
    </dgm:pt>
    <dgm:pt modelId="{F7997339-4655-429B-B21C-294CF1012167}" type="sibTrans" cxnId="{A89743F2-B30C-45D5-9856-40BF4BF2A0F9}">
      <dgm:prSet/>
      <dgm:spPr/>
      <dgm:t>
        <a:bodyPr/>
        <a:lstStyle/>
        <a:p>
          <a:endParaRPr lang="en-US"/>
        </a:p>
      </dgm:t>
    </dgm:pt>
    <dgm:pt modelId="{968D8E46-5F32-4D13-8241-B0BCBCA734E7}" type="pres">
      <dgm:prSet presAssocID="{81C19611-8C70-4735-B246-9E65FF4EFA5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3AF425F-9A7F-4427-BCE8-006E64170EBC}" type="pres">
      <dgm:prSet presAssocID="{772C2694-95FE-4B4C-A7B8-A4E2E48FFC65}" presName="composite" presStyleCnt="0"/>
      <dgm:spPr/>
    </dgm:pt>
    <dgm:pt modelId="{7F86DE54-592D-4AFF-837A-FC514EB0DF5A}" type="pres">
      <dgm:prSet presAssocID="{772C2694-95FE-4B4C-A7B8-A4E2E48FFC65}" presName="parentText" presStyleLbl="alignNode1" presStyleIdx="0" presStyleCnt="2" custLinFactNeighborX="-4735" custLinFactNeighborY="-26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8B22B1-EA31-4663-B61A-EBACE11F69C0}" type="pres">
      <dgm:prSet presAssocID="{772C2694-95FE-4B4C-A7B8-A4E2E48FFC65}" presName="descendantText" presStyleLbl="alignAcc1" presStyleIdx="0" presStyleCnt="2" custLinFactNeighborX="389" custLinFactNeighborY="14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F58C765-F55C-416C-9D2F-88D6EAC01F91}" type="pres">
      <dgm:prSet presAssocID="{E7FD062C-9604-43B0-AB1D-6D4D52FE4F9B}" presName="sp" presStyleCnt="0"/>
      <dgm:spPr/>
    </dgm:pt>
    <dgm:pt modelId="{2ACE8F5C-4087-46BB-912F-FDE0FFE300EA}" type="pres">
      <dgm:prSet presAssocID="{9B746E40-74B0-4AA4-8BF3-D82F4D1ED55C}" presName="composite" presStyleCnt="0"/>
      <dgm:spPr/>
    </dgm:pt>
    <dgm:pt modelId="{AB3FBCDC-EC82-4FA3-928D-3E092B556CAC}" type="pres">
      <dgm:prSet presAssocID="{9B746E40-74B0-4AA4-8BF3-D82F4D1ED55C}" presName="parentText" presStyleLbl="alignNode1" presStyleIdx="1" presStyleCnt="2" custLinFactNeighborY="182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EC9081-9533-407A-85C7-FCD1174C7E8C}" type="pres">
      <dgm:prSet presAssocID="{9B746E40-74B0-4AA4-8BF3-D82F4D1ED55C}" presName="descendantText" presStyleLbl="alignAcc1" presStyleIdx="1" presStyleCnt="2" custLinFactNeighborX="376" custLinFactNeighborY="323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1FAE695-7270-4BC9-AEF5-14D3EF5E4E29}" srcId="{81C19611-8C70-4735-B246-9E65FF4EFA5A}" destId="{772C2694-95FE-4B4C-A7B8-A4E2E48FFC65}" srcOrd="0" destOrd="0" parTransId="{4FD6895F-B6DE-412E-ACCE-EF3EA65F901E}" sibTransId="{E7FD062C-9604-43B0-AB1D-6D4D52FE4F9B}"/>
    <dgm:cxn modelId="{B502BE80-1F4D-4415-AD0C-45A31235E93B}" type="presOf" srcId="{772C2694-95FE-4B4C-A7B8-A4E2E48FFC65}" destId="{7F86DE54-592D-4AFF-837A-FC514EB0DF5A}" srcOrd="0" destOrd="0" presId="urn:microsoft.com/office/officeart/2005/8/layout/chevron2"/>
    <dgm:cxn modelId="{DBC14E66-A456-4873-886A-9975B7A3BA68}" srcId="{772C2694-95FE-4B4C-A7B8-A4E2E48FFC65}" destId="{E42E78B5-8CD5-4BD0-8FB9-C4C31B92DA37}" srcOrd="0" destOrd="0" parTransId="{6E5399C0-7147-48A9-A262-B46368D81D5A}" sibTransId="{CDA5E5CF-3DE1-462E-B5D6-5A769F5EDA3C}"/>
    <dgm:cxn modelId="{213E0D4B-BF25-4CA6-B26C-6BE60FDBAA93}" srcId="{81C19611-8C70-4735-B246-9E65FF4EFA5A}" destId="{9B746E40-74B0-4AA4-8BF3-D82F4D1ED55C}" srcOrd="1" destOrd="0" parTransId="{DAFD2273-AF6F-4070-B6BF-0AC2C004067B}" sibTransId="{390440AD-6F7A-4818-B382-89C865498CDC}"/>
    <dgm:cxn modelId="{9160C7ED-3123-49F3-9B64-BCD6B3F08EB1}" type="presOf" srcId="{81C19611-8C70-4735-B246-9E65FF4EFA5A}" destId="{968D8E46-5F32-4D13-8241-B0BCBCA734E7}" srcOrd="0" destOrd="0" presId="urn:microsoft.com/office/officeart/2005/8/layout/chevron2"/>
    <dgm:cxn modelId="{89D37D18-44F6-4415-8155-D4BCF4D3A94B}" type="presOf" srcId="{846ADEAC-1DE1-473D-8EBB-FF55031805E9}" destId="{C7EC9081-9533-407A-85C7-FCD1174C7E8C}" srcOrd="0" destOrd="0" presId="urn:microsoft.com/office/officeart/2005/8/layout/chevron2"/>
    <dgm:cxn modelId="{F56CEE32-F400-473C-9019-06C9E97348C2}" type="presOf" srcId="{E42E78B5-8CD5-4BD0-8FB9-C4C31B92DA37}" destId="{B28B22B1-EA31-4663-B61A-EBACE11F69C0}" srcOrd="0" destOrd="0" presId="urn:microsoft.com/office/officeart/2005/8/layout/chevron2"/>
    <dgm:cxn modelId="{7A4F785E-C57A-4579-B8EC-5C94877E0E77}" type="presOf" srcId="{9B746E40-74B0-4AA4-8BF3-D82F4D1ED55C}" destId="{AB3FBCDC-EC82-4FA3-928D-3E092B556CAC}" srcOrd="0" destOrd="0" presId="urn:microsoft.com/office/officeart/2005/8/layout/chevron2"/>
    <dgm:cxn modelId="{A89743F2-B30C-45D5-9856-40BF4BF2A0F9}" srcId="{9B746E40-74B0-4AA4-8BF3-D82F4D1ED55C}" destId="{846ADEAC-1DE1-473D-8EBB-FF55031805E9}" srcOrd="0" destOrd="0" parTransId="{E749445F-82AD-40DA-B962-0BF0FB10AB61}" sibTransId="{F7997339-4655-429B-B21C-294CF1012167}"/>
    <dgm:cxn modelId="{D3C2152C-C44C-4CAF-8C90-FDD87FFD7760}" type="presParOf" srcId="{968D8E46-5F32-4D13-8241-B0BCBCA734E7}" destId="{43AF425F-9A7F-4427-BCE8-006E64170EBC}" srcOrd="0" destOrd="0" presId="urn:microsoft.com/office/officeart/2005/8/layout/chevron2"/>
    <dgm:cxn modelId="{FD30513C-A16A-4B56-A162-DC379E591B31}" type="presParOf" srcId="{43AF425F-9A7F-4427-BCE8-006E64170EBC}" destId="{7F86DE54-592D-4AFF-837A-FC514EB0DF5A}" srcOrd="0" destOrd="0" presId="urn:microsoft.com/office/officeart/2005/8/layout/chevron2"/>
    <dgm:cxn modelId="{B9E8A91B-057E-4FDB-BA15-EDE09F55E6E2}" type="presParOf" srcId="{43AF425F-9A7F-4427-BCE8-006E64170EBC}" destId="{B28B22B1-EA31-4663-B61A-EBACE11F69C0}" srcOrd="1" destOrd="0" presId="urn:microsoft.com/office/officeart/2005/8/layout/chevron2"/>
    <dgm:cxn modelId="{210D0D79-1371-4CDC-8FE9-C442D8574957}" type="presParOf" srcId="{968D8E46-5F32-4D13-8241-B0BCBCA734E7}" destId="{3F58C765-F55C-416C-9D2F-88D6EAC01F91}" srcOrd="1" destOrd="0" presId="urn:microsoft.com/office/officeart/2005/8/layout/chevron2"/>
    <dgm:cxn modelId="{2207531D-9E1B-4501-B0B4-3F100E35F4D1}" type="presParOf" srcId="{968D8E46-5F32-4D13-8241-B0BCBCA734E7}" destId="{2ACE8F5C-4087-46BB-912F-FDE0FFE300EA}" srcOrd="2" destOrd="0" presId="urn:microsoft.com/office/officeart/2005/8/layout/chevron2"/>
    <dgm:cxn modelId="{CA025015-1185-4B67-B52C-71A6C569DB72}" type="presParOf" srcId="{2ACE8F5C-4087-46BB-912F-FDE0FFE300EA}" destId="{AB3FBCDC-EC82-4FA3-928D-3E092B556CAC}" srcOrd="0" destOrd="0" presId="urn:microsoft.com/office/officeart/2005/8/layout/chevron2"/>
    <dgm:cxn modelId="{F05C7B50-4031-42CA-82CF-45E0FF93A4A9}" type="presParOf" srcId="{2ACE8F5C-4087-46BB-912F-FDE0FFE300EA}" destId="{C7EC9081-9533-407A-85C7-FCD1174C7E8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9869886-3771-4EB4-8307-FA8332866E0A}" type="doc">
      <dgm:prSet loTypeId="urn:microsoft.com/office/officeart/2005/8/layout/hProcess7#1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30A7D58B-8B3A-4E7F-8F9C-8A07D284C513}">
      <dgm:prSet phldrT="[Texte]" custT="1"/>
      <dgm:spPr/>
      <dgm:t>
        <a:bodyPr/>
        <a:lstStyle/>
        <a:p>
          <a:pPr marL="0" indent="269875" algn="just" rtl="1"/>
          <a:r>
            <a:rPr lang="ar-DZ" sz="3200" b="1" dirty="0" smtClean="0">
              <a:latin typeface="Traditional Arabic" pitchFamily="18" charset="-78"/>
              <a:cs typeface="Traditional Arabic" pitchFamily="18" charset="-78"/>
            </a:rPr>
            <a:t>إستراتيجية التمركز أو التخصص</a:t>
          </a:r>
          <a:endParaRPr lang="en-US" sz="3200" b="1" dirty="0">
            <a:latin typeface="Traditional Arabic" pitchFamily="18" charset="-78"/>
            <a:cs typeface="Traditional Arabic" pitchFamily="18" charset="-78"/>
          </a:endParaRPr>
        </a:p>
      </dgm:t>
    </dgm:pt>
    <dgm:pt modelId="{6DBCA5F4-A4A8-4710-8188-80061FFD39F0}" type="parTrans" cxnId="{053A1F89-87DF-44D8-B996-A4E6E805719A}">
      <dgm:prSet/>
      <dgm:spPr/>
      <dgm:t>
        <a:bodyPr/>
        <a:lstStyle/>
        <a:p>
          <a:endParaRPr lang="en-US"/>
        </a:p>
      </dgm:t>
    </dgm:pt>
    <dgm:pt modelId="{A105ABD6-1733-45FE-B42F-49D22F3C37A2}" type="sibTrans" cxnId="{053A1F89-87DF-44D8-B996-A4E6E805719A}">
      <dgm:prSet/>
      <dgm:spPr/>
      <dgm:t>
        <a:bodyPr/>
        <a:lstStyle/>
        <a:p>
          <a:endParaRPr lang="en-US"/>
        </a:p>
      </dgm:t>
    </dgm:pt>
    <dgm:pt modelId="{01AF4388-0A95-4350-9FF0-5B173434E3A6}">
      <dgm:prSet phldrT="[Texte]" phldr="1"/>
      <dgm:spPr/>
      <dgm:t>
        <a:bodyPr/>
        <a:lstStyle/>
        <a:p>
          <a:endParaRPr lang="en-US" dirty="0"/>
        </a:p>
      </dgm:t>
    </dgm:pt>
    <dgm:pt modelId="{5ABF359D-029B-4060-A9F6-65D5933227BE}" type="parTrans" cxnId="{BE788AA5-5EB5-4AD5-AE0B-D6C6EA63EB1C}">
      <dgm:prSet/>
      <dgm:spPr/>
      <dgm:t>
        <a:bodyPr/>
        <a:lstStyle/>
        <a:p>
          <a:endParaRPr lang="en-US"/>
        </a:p>
      </dgm:t>
    </dgm:pt>
    <dgm:pt modelId="{4C16045A-CEA4-44A7-80CD-0657C55685D1}" type="sibTrans" cxnId="{BE788AA5-5EB5-4AD5-AE0B-D6C6EA63EB1C}">
      <dgm:prSet/>
      <dgm:spPr/>
      <dgm:t>
        <a:bodyPr/>
        <a:lstStyle/>
        <a:p>
          <a:endParaRPr lang="en-US"/>
        </a:p>
      </dgm:t>
    </dgm:pt>
    <dgm:pt modelId="{93B8DF8D-9351-4CCA-90DB-E4D3439F5A5E}">
      <dgm:prSet phldrT="[Texte]" custT="1"/>
      <dgm:spPr/>
      <dgm:t>
        <a:bodyPr/>
        <a:lstStyle/>
        <a:p>
          <a:pPr marL="0" indent="269875" algn="just" rtl="1"/>
          <a:r>
            <a:rPr lang="ar-DZ" sz="3600" b="1" dirty="0" smtClean="0">
              <a:latin typeface="Traditional Arabic" pitchFamily="18" charset="-78"/>
              <a:cs typeface="Traditional Arabic" pitchFamily="18" charset="-78"/>
            </a:rPr>
            <a:t>التخصص في إنتاج منتج واحد</a:t>
          </a:r>
          <a:endParaRPr lang="en-US" sz="3600" b="1" dirty="0">
            <a:latin typeface="Traditional Arabic" pitchFamily="18" charset="-78"/>
            <a:cs typeface="Traditional Arabic" pitchFamily="18" charset="-78"/>
          </a:endParaRPr>
        </a:p>
      </dgm:t>
    </dgm:pt>
    <dgm:pt modelId="{21A70300-0421-45A2-8342-4DD72774D17A}" type="parTrans" cxnId="{C864B109-EA6B-48B3-A37B-4B1C45400523}">
      <dgm:prSet/>
      <dgm:spPr/>
      <dgm:t>
        <a:bodyPr/>
        <a:lstStyle/>
        <a:p>
          <a:endParaRPr lang="en-US"/>
        </a:p>
      </dgm:t>
    </dgm:pt>
    <dgm:pt modelId="{E6F0BBC0-26D4-409F-946E-ACA2F0D9D58D}" type="sibTrans" cxnId="{C864B109-EA6B-48B3-A37B-4B1C45400523}">
      <dgm:prSet/>
      <dgm:spPr/>
      <dgm:t>
        <a:bodyPr/>
        <a:lstStyle/>
        <a:p>
          <a:endParaRPr lang="en-US"/>
        </a:p>
      </dgm:t>
    </dgm:pt>
    <dgm:pt modelId="{62E6CF30-A3BF-4613-A79E-7295054EB892}">
      <dgm:prSet phldrT="[Texte]" phldr="1"/>
      <dgm:spPr/>
      <dgm:t>
        <a:bodyPr/>
        <a:lstStyle/>
        <a:p>
          <a:endParaRPr lang="en-US"/>
        </a:p>
      </dgm:t>
    </dgm:pt>
    <dgm:pt modelId="{A7C5B0A8-C6F4-4113-BA70-319695C993FE}" type="parTrans" cxnId="{EF17827D-D21E-4346-B0AF-38FCF4E1963F}">
      <dgm:prSet/>
      <dgm:spPr/>
      <dgm:t>
        <a:bodyPr/>
        <a:lstStyle/>
        <a:p>
          <a:endParaRPr lang="en-US"/>
        </a:p>
      </dgm:t>
    </dgm:pt>
    <dgm:pt modelId="{E13B3D01-AD35-456E-BD51-00008DBE8B66}" type="sibTrans" cxnId="{EF17827D-D21E-4346-B0AF-38FCF4E1963F}">
      <dgm:prSet/>
      <dgm:spPr/>
      <dgm:t>
        <a:bodyPr/>
        <a:lstStyle/>
        <a:p>
          <a:endParaRPr lang="en-US"/>
        </a:p>
      </dgm:t>
    </dgm:pt>
    <dgm:pt modelId="{A81BD20E-2814-4336-AE97-91D6AFC15B25}">
      <dgm:prSet phldrT="[Texte]"/>
      <dgm:spPr/>
      <dgm:t>
        <a:bodyPr/>
        <a:lstStyle/>
        <a:p>
          <a:pPr marL="0" indent="269875" algn="just" rtl="1"/>
          <a:r>
            <a:rPr lang="ar-DZ" b="1" dirty="0" smtClean="0">
              <a:latin typeface="Traditional Arabic" pitchFamily="18" charset="-78"/>
              <a:cs typeface="Traditional Arabic" pitchFamily="18" charset="-78"/>
            </a:rPr>
            <a:t>رغبة المؤسسة في السيطرة على إنتاج منتج واحد لتحقيق ميزة تنافسية</a:t>
          </a:r>
          <a:endParaRPr lang="en-US" b="1" dirty="0">
            <a:latin typeface="Traditional Arabic" pitchFamily="18" charset="-78"/>
            <a:cs typeface="Traditional Arabic" pitchFamily="18" charset="-78"/>
          </a:endParaRPr>
        </a:p>
      </dgm:t>
    </dgm:pt>
    <dgm:pt modelId="{FEEF80C1-1D8F-4ADC-B23B-040C6A30B704}" type="parTrans" cxnId="{5267E977-6D13-430E-8CE1-40B9C176E20C}">
      <dgm:prSet/>
      <dgm:spPr/>
      <dgm:t>
        <a:bodyPr/>
        <a:lstStyle/>
        <a:p>
          <a:endParaRPr lang="en-US"/>
        </a:p>
      </dgm:t>
    </dgm:pt>
    <dgm:pt modelId="{529863E8-3247-4132-9A13-E78D96B97FEB}" type="sibTrans" cxnId="{5267E977-6D13-430E-8CE1-40B9C176E20C}">
      <dgm:prSet/>
      <dgm:spPr/>
      <dgm:t>
        <a:bodyPr/>
        <a:lstStyle/>
        <a:p>
          <a:endParaRPr lang="en-US"/>
        </a:p>
      </dgm:t>
    </dgm:pt>
    <dgm:pt modelId="{E0AF9406-DC05-40A4-8315-F43790BFEA3F}">
      <dgm:prSet phldrT="[Texte]" phldr="1"/>
      <dgm:spPr/>
      <dgm:t>
        <a:bodyPr/>
        <a:lstStyle/>
        <a:p>
          <a:endParaRPr lang="en-US" dirty="0"/>
        </a:p>
      </dgm:t>
    </dgm:pt>
    <dgm:pt modelId="{863B99CD-FC7A-4CE8-87D5-7CAB38FB35A2}" type="sibTrans" cxnId="{98B787A5-3B0E-4717-962C-49A792481754}">
      <dgm:prSet/>
      <dgm:spPr/>
      <dgm:t>
        <a:bodyPr/>
        <a:lstStyle/>
        <a:p>
          <a:endParaRPr lang="en-US"/>
        </a:p>
      </dgm:t>
    </dgm:pt>
    <dgm:pt modelId="{1BB50334-BA96-45E0-8411-A5F30F86E1A1}" type="parTrans" cxnId="{98B787A5-3B0E-4717-962C-49A792481754}">
      <dgm:prSet/>
      <dgm:spPr/>
      <dgm:t>
        <a:bodyPr/>
        <a:lstStyle/>
        <a:p>
          <a:endParaRPr lang="en-US"/>
        </a:p>
      </dgm:t>
    </dgm:pt>
    <dgm:pt modelId="{2BAF5941-EC05-4599-B9FC-EE37C71CEED9}" type="pres">
      <dgm:prSet presAssocID="{C9869886-3771-4EB4-8307-FA8332866E0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C981AE4-3DB9-4E7E-8C2C-36FB8BD7E250}" type="pres">
      <dgm:prSet presAssocID="{E0AF9406-DC05-40A4-8315-F43790BFEA3F}" presName="compositeNode" presStyleCnt="0">
        <dgm:presLayoutVars>
          <dgm:bulletEnabled val="1"/>
        </dgm:presLayoutVars>
      </dgm:prSet>
      <dgm:spPr/>
    </dgm:pt>
    <dgm:pt modelId="{63AC50F0-3963-4731-9EB2-19A1D7708BEB}" type="pres">
      <dgm:prSet presAssocID="{E0AF9406-DC05-40A4-8315-F43790BFEA3F}" presName="bgRect" presStyleLbl="node1" presStyleIdx="0" presStyleCnt="3" custScaleY="78824" custLinFactNeighborX="-1224" custLinFactNeighborY="-18966"/>
      <dgm:spPr/>
      <dgm:t>
        <a:bodyPr/>
        <a:lstStyle/>
        <a:p>
          <a:endParaRPr lang="en-US"/>
        </a:p>
      </dgm:t>
    </dgm:pt>
    <dgm:pt modelId="{5685D6DD-3B58-448A-B78B-15962B168C9A}" type="pres">
      <dgm:prSet presAssocID="{E0AF9406-DC05-40A4-8315-F43790BFEA3F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0C9863-8944-4F34-8C70-9AD777D18B2D}" type="pres">
      <dgm:prSet presAssocID="{E0AF9406-DC05-40A4-8315-F43790BFEA3F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8841CA-2DAA-416D-BD9B-AC037331795E}" type="pres">
      <dgm:prSet presAssocID="{863B99CD-FC7A-4CE8-87D5-7CAB38FB35A2}" presName="hSp" presStyleCnt="0"/>
      <dgm:spPr/>
    </dgm:pt>
    <dgm:pt modelId="{204AB431-1350-47C9-B4FB-F78FD9BDA4B7}" type="pres">
      <dgm:prSet presAssocID="{863B99CD-FC7A-4CE8-87D5-7CAB38FB35A2}" presName="vProcSp" presStyleCnt="0"/>
      <dgm:spPr/>
    </dgm:pt>
    <dgm:pt modelId="{0083B1D3-822B-47A3-8CA5-A96C3F6CB96C}" type="pres">
      <dgm:prSet presAssocID="{863B99CD-FC7A-4CE8-87D5-7CAB38FB35A2}" presName="vSp1" presStyleCnt="0"/>
      <dgm:spPr/>
    </dgm:pt>
    <dgm:pt modelId="{529A4104-4EBF-4D7D-AA26-55871017536A}" type="pres">
      <dgm:prSet presAssocID="{863B99CD-FC7A-4CE8-87D5-7CAB38FB35A2}" presName="simulatedConn" presStyleLbl="solidFgAcc1" presStyleIdx="0" presStyleCnt="2" custLinFactY="-200000" custLinFactNeighborY="-216428"/>
      <dgm:spPr/>
    </dgm:pt>
    <dgm:pt modelId="{247AA7E3-3398-42D6-A354-F86CB79404DF}" type="pres">
      <dgm:prSet presAssocID="{863B99CD-FC7A-4CE8-87D5-7CAB38FB35A2}" presName="vSp2" presStyleCnt="0"/>
      <dgm:spPr/>
    </dgm:pt>
    <dgm:pt modelId="{18C9C18C-8FC2-41F9-9706-E8152A2FAE67}" type="pres">
      <dgm:prSet presAssocID="{863B99CD-FC7A-4CE8-87D5-7CAB38FB35A2}" presName="sibTrans" presStyleCnt="0"/>
      <dgm:spPr/>
    </dgm:pt>
    <dgm:pt modelId="{362D3925-F257-43BF-A767-B2B6DBCF60EE}" type="pres">
      <dgm:prSet presAssocID="{01AF4388-0A95-4350-9FF0-5B173434E3A6}" presName="compositeNode" presStyleCnt="0">
        <dgm:presLayoutVars>
          <dgm:bulletEnabled val="1"/>
        </dgm:presLayoutVars>
      </dgm:prSet>
      <dgm:spPr/>
    </dgm:pt>
    <dgm:pt modelId="{2BF6F813-32B5-4AFB-8D42-AFFF385F1698}" type="pres">
      <dgm:prSet presAssocID="{01AF4388-0A95-4350-9FF0-5B173434E3A6}" presName="bgRect" presStyleLbl="node1" presStyleIdx="1" presStyleCnt="3" custScaleY="73531" custLinFactNeighborY="5586"/>
      <dgm:spPr/>
      <dgm:t>
        <a:bodyPr/>
        <a:lstStyle/>
        <a:p>
          <a:endParaRPr lang="en-US"/>
        </a:p>
      </dgm:t>
    </dgm:pt>
    <dgm:pt modelId="{6C7976F7-8650-4F30-BF85-FD603BFBBA4E}" type="pres">
      <dgm:prSet presAssocID="{01AF4388-0A95-4350-9FF0-5B173434E3A6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A4F991-0CB0-4F89-B9F3-6AE6B324AFBF}" type="pres">
      <dgm:prSet presAssocID="{01AF4388-0A95-4350-9FF0-5B173434E3A6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EDDAD7-5FA6-42F9-A39A-08C0AA90E39A}" type="pres">
      <dgm:prSet presAssocID="{4C16045A-CEA4-44A7-80CD-0657C55685D1}" presName="hSp" presStyleCnt="0"/>
      <dgm:spPr/>
    </dgm:pt>
    <dgm:pt modelId="{9969DD5B-B772-4722-8418-67C78961EB6E}" type="pres">
      <dgm:prSet presAssocID="{4C16045A-CEA4-44A7-80CD-0657C55685D1}" presName="vProcSp" presStyleCnt="0"/>
      <dgm:spPr/>
    </dgm:pt>
    <dgm:pt modelId="{CDA14485-AB81-4F71-87BA-7BB83EBAB269}" type="pres">
      <dgm:prSet presAssocID="{4C16045A-CEA4-44A7-80CD-0657C55685D1}" presName="vSp1" presStyleCnt="0"/>
      <dgm:spPr/>
    </dgm:pt>
    <dgm:pt modelId="{85D9CF70-D9DF-4529-BF92-6A5B4179109F}" type="pres">
      <dgm:prSet presAssocID="{4C16045A-CEA4-44A7-80CD-0657C55685D1}" presName="simulatedConn" presStyleLbl="solidFgAcc1" presStyleIdx="1" presStyleCnt="2" custLinFactY="-74084" custLinFactNeighborY="-100000"/>
      <dgm:spPr/>
    </dgm:pt>
    <dgm:pt modelId="{6BADD5B8-7699-4E7C-A5A8-81AAE98891D3}" type="pres">
      <dgm:prSet presAssocID="{4C16045A-CEA4-44A7-80CD-0657C55685D1}" presName="vSp2" presStyleCnt="0"/>
      <dgm:spPr/>
    </dgm:pt>
    <dgm:pt modelId="{625EA23B-5C3A-4F9E-ABA2-D548D4F61CBE}" type="pres">
      <dgm:prSet presAssocID="{4C16045A-CEA4-44A7-80CD-0657C55685D1}" presName="sibTrans" presStyleCnt="0"/>
      <dgm:spPr/>
    </dgm:pt>
    <dgm:pt modelId="{CC1182A3-DE70-47B7-A47E-1C156991D30B}" type="pres">
      <dgm:prSet presAssocID="{62E6CF30-A3BF-4613-A79E-7295054EB892}" presName="compositeNode" presStyleCnt="0">
        <dgm:presLayoutVars>
          <dgm:bulletEnabled val="1"/>
        </dgm:presLayoutVars>
      </dgm:prSet>
      <dgm:spPr/>
    </dgm:pt>
    <dgm:pt modelId="{79DE8900-3414-4972-9E63-FDCD4F875888}" type="pres">
      <dgm:prSet presAssocID="{62E6CF30-A3BF-4613-A79E-7295054EB892}" presName="bgRect" presStyleLbl="node1" presStyleIdx="2" presStyleCnt="3" custLinFactNeighborY="26762"/>
      <dgm:spPr/>
      <dgm:t>
        <a:bodyPr/>
        <a:lstStyle/>
        <a:p>
          <a:endParaRPr lang="en-US"/>
        </a:p>
      </dgm:t>
    </dgm:pt>
    <dgm:pt modelId="{7074C0EC-5F99-44B4-82F3-F966AA5AACC4}" type="pres">
      <dgm:prSet presAssocID="{62E6CF30-A3BF-4613-A79E-7295054EB892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A74589-E396-4009-A9C8-E2232DE91952}" type="pres">
      <dgm:prSet presAssocID="{62E6CF30-A3BF-4613-A79E-7295054EB892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B51958E-62BA-49A5-B257-985FFB6FEA62}" type="presOf" srcId="{30A7D58B-8B3A-4E7F-8F9C-8A07D284C513}" destId="{0A0C9863-8944-4F34-8C70-9AD777D18B2D}" srcOrd="0" destOrd="0" presId="urn:microsoft.com/office/officeart/2005/8/layout/hProcess7#1"/>
    <dgm:cxn modelId="{A2E35D92-80DB-4359-B72F-686D63626C75}" type="presOf" srcId="{E0AF9406-DC05-40A4-8315-F43790BFEA3F}" destId="{63AC50F0-3963-4731-9EB2-19A1D7708BEB}" srcOrd="0" destOrd="0" presId="urn:microsoft.com/office/officeart/2005/8/layout/hProcess7#1"/>
    <dgm:cxn modelId="{C864B109-EA6B-48B3-A37B-4B1C45400523}" srcId="{01AF4388-0A95-4350-9FF0-5B173434E3A6}" destId="{93B8DF8D-9351-4CCA-90DB-E4D3439F5A5E}" srcOrd="0" destOrd="0" parTransId="{21A70300-0421-45A2-8342-4DD72774D17A}" sibTransId="{E6F0BBC0-26D4-409F-946E-ACA2F0D9D58D}"/>
    <dgm:cxn modelId="{61624C18-FFA2-45B6-9DEA-166C9DC17AFA}" type="presOf" srcId="{A81BD20E-2814-4336-AE97-91D6AFC15B25}" destId="{52A74589-E396-4009-A9C8-E2232DE91952}" srcOrd="0" destOrd="0" presId="urn:microsoft.com/office/officeart/2005/8/layout/hProcess7#1"/>
    <dgm:cxn modelId="{EEB7DDF3-63EE-4797-A176-A8F2E59BEC56}" type="presOf" srcId="{01AF4388-0A95-4350-9FF0-5B173434E3A6}" destId="{2BF6F813-32B5-4AFB-8D42-AFFF385F1698}" srcOrd="0" destOrd="0" presId="urn:microsoft.com/office/officeart/2005/8/layout/hProcess7#1"/>
    <dgm:cxn modelId="{053A1F89-87DF-44D8-B996-A4E6E805719A}" srcId="{E0AF9406-DC05-40A4-8315-F43790BFEA3F}" destId="{30A7D58B-8B3A-4E7F-8F9C-8A07D284C513}" srcOrd="0" destOrd="0" parTransId="{6DBCA5F4-A4A8-4710-8188-80061FFD39F0}" sibTransId="{A105ABD6-1733-45FE-B42F-49D22F3C37A2}"/>
    <dgm:cxn modelId="{BE788AA5-5EB5-4AD5-AE0B-D6C6EA63EB1C}" srcId="{C9869886-3771-4EB4-8307-FA8332866E0A}" destId="{01AF4388-0A95-4350-9FF0-5B173434E3A6}" srcOrd="1" destOrd="0" parTransId="{5ABF359D-029B-4060-A9F6-65D5933227BE}" sibTransId="{4C16045A-CEA4-44A7-80CD-0657C55685D1}"/>
    <dgm:cxn modelId="{5267E977-6D13-430E-8CE1-40B9C176E20C}" srcId="{62E6CF30-A3BF-4613-A79E-7295054EB892}" destId="{A81BD20E-2814-4336-AE97-91D6AFC15B25}" srcOrd="0" destOrd="0" parTransId="{FEEF80C1-1D8F-4ADC-B23B-040C6A30B704}" sibTransId="{529863E8-3247-4132-9A13-E78D96B97FEB}"/>
    <dgm:cxn modelId="{98B787A5-3B0E-4717-962C-49A792481754}" srcId="{C9869886-3771-4EB4-8307-FA8332866E0A}" destId="{E0AF9406-DC05-40A4-8315-F43790BFEA3F}" srcOrd="0" destOrd="0" parTransId="{1BB50334-BA96-45E0-8411-A5F30F86E1A1}" sibTransId="{863B99CD-FC7A-4CE8-87D5-7CAB38FB35A2}"/>
    <dgm:cxn modelId="{7B827549-E128-4FC7-AD88-8BA14C5D5CCD}" type="presOf" srcId="{93B8DF8D-9351-4CCA-90DB-E4D3439F5A5E}" destId="{AEA4F991-0CB0-4F89-B9F3-6AE6B324AFBF}" srcOrd="0" destOrd="0" presId="urn:microsoft.com/office/officeart/2005/8/layout/hProcess7#1"/>
    <dgm:cxn modelId="{4C6D5616-8DF0-4200-8961-2390E839D9DA}" type="presOf" srcId="{01AF4388-0A95-4350-9FF0-5B173434E3A6}" destId="{6C7976F7-8650-4F30-BF85-FD603BFBBA4E}" srcOrd="1" destOrd="0" presId="urn:microsoft.com/office/officeart/2005/8/layout/hProcess7#1"/>
    <dgm:cxn modelId="{EF17827D-D21E-4346-B0AF-38FCF4E1963F}" srcId="{C9869886-3771-4EB4-8307-FA8332866E0A}" destId="{62E6CF30-A3BF-4613-A79E-7295054EB892}" srcOrd="2" destOrd="0" parTransId="{A7C5B0A8-C6F4-4113-BA70-319695C993FE}" sibTransId="{E13B3D01-AD35-456E-BD51-00008DBE8B66}"/>
    <dgm:cxn modelId="{4E619D68-536A-4D66-A0C3-00B5CC13F7C5}" type="presOf" srcId="{E0AF9406-DC05-40A4-8315-F43790BFEA3F}" destId="{5685D6DD-3B58-448A-B78B-15962B168C9A}" srcOrd="1" destOrd="0" presId="urn:microsoft.com/office/officeart/2005/8/layout/hProcess7#1"/>
    <dgm:cxn modelId="{820EF1CF-62F5-49C1-AD9D-A9BCAC89908A}" type="presOf" srcId="{62E6CF30-A3BF-4613-A79E-7295054EB892}" destId="{79DE8900-3414-4972-9E63-FDCD4F875888}" srcOrd="0" destOrd="0" presId="urn:microsoft.com/office/officeart/2005/8/layout/hProcess7#1"/>
    <dgm:cxn modelId="{D53C1E5D-1175-4C7B-90B6-E3B10BCA2022}" type="presOf" srcId="{62E6CF30-A3BF-4613-A79E-7295054EB892}" destId="{7074C0EC-5F99-44B4-82F3-F966AA5AACC4}" srcOrd="1" destOrd="0" presId="urn:microsoft.com/office/officeart/2005/8/layout/hProcess7#1"/>
    <dgm:cxn modelId="{222A79D0-967E-4A8C-8F1D-A4E406EF5B2D}" type="presOf" srcId="{C9869886-3771-4EB4-8307-FA8332866E0A}" destId="{2BAF5941-EC05-4599-B9FC-EE37C71CEED9}" srcOrd="0" destOrd="0" presId="urn:microsoft.com/office/officeart/2005/8/layout/hProcess7#1"/>
    <dgm:cxn modelId="{0D4A2061-C67A-4700-89CB-B5F1A5123564}" type="presParOf" srcId="{2BAF5941-EC05-4599-B9FC-EE37C71CEED9}" destId="{FC981AE4-3DB9-4E7E-8C2C-36FB8BD7E250}" srcOrd="0" destOrd="0" presId="urn:microsoft.com/office/officeart/2005/8/layout/hProcess7#1"/>
    <dgm:cxn modelId="{3D6842AA-E5E6-476A-8A3D-DA9D1B1A69BE}" type="presParOf" srcId="{FC981AE4-3DB9-4E7E-8C2C-36FB8BD7E250}" destId="{63AC50F0-3963-4731-9EB2-19A1D7708BEB}" srcOrd="0" destOrd="0" presId="urn:microsoft.com/office/officeart/2005/8/layout/hProcess7#1"/>
    <dgm:cxn modelId="{B353E0B2-92B9-429B-A51B-DB1C4629ACB8}" type="presParOf" srcId="{FC981AE4-3DB9-4E7E-8C2C-36FB8BD7E250}" destId="{5685D6DD-3B58-448A-B78B-15962B168C9A}" srcOrd="1" destOrd="0" presId="urn:microsoft.com/office/officeart/2005/8/layout/hProcess7#1"/>
    <dgm:cxn modelId="{8148FE35-1671-4993-8EBA-8A30AA2D5D49}" type="presParOf" srcId="{FC981AE4-3DB9-4E7E-8C2C-36FB8BD7E250}" destId="{0A0C9863-8944-4F34-8C70-9AD777D18B2D}" srcOrd="2" destOrd="0" presId="urn:microsoft.com/office/officeart/2005/8/layout/hProcess7#1"/>
    <dgm:cxn modelId="{8954E593-9A67-468F-931E-C37583D7A7A4}" type="presParOf" srcId="{2BAF5941-EC05-4599-B9FC-EE37C71CEED9}" destId="{EC8841CA-2DAA-416D-BD9B-AC037331795E}" srcOrd="1" destOrd="0" presId="urn:microsoft.com/office/officeart/2005/8/layout/hProcess7#1"/>
    <dgm:cxn modelId="{8D898E93-4C5E-41F5-89F0-4CD36CCD088F}" type="presParOf" srcId="{2BAF5941-EC05-4599-B9FC-EE37C71CEED9}" destId="{204AB431-1350-47C9-B4FB-F78FD9BDA4B7}" srcOrd="2" destOrd="0" presId="urn:microsoft.com/office/officeart/2005/8/layout/hProcess7#1"/>
    <dgm:cxn modelId="{89D65308-D44C-4484-AFB1-0656AAE977C3}" type="presParOf" srcId="{204AB431-1350-47C9-B4FB-F78FD9BDA4B7}" destId="{0083B1D3-822B-47A3-8CA5-A96C3F6CB96C}" srcOrd="0" destOrd="0" presId="urn:microsoft.com/office/officeart/2005/8/layout/hProcess7#1"/>
    <dgm:cxn modelId="{077D7042-532F-400C-AACA-47A2D94DA702}" type="presParOf" srcId="{204AB431-1350-47C9-B4FB-F78FD9BDA4B7}" destId="{529A4104-4EBF-4D7D-AA26-55871017536A}" srcOrd="1" destOrd="0" presId="urn:microsoft.com/office/officeart/2005/8/layout/hProcess7#1"/>
    <dgm:cxn modelId="{F6E4BEE4-0BA3-4FEA-8290-59FC480EDE7C}" type="presParOf" srcId="{204AB431-1350-47C9-B4FB-F78FD9BDA4B7}" destId="{247AA7E3-3398-42D6-A354-F86CB79404DF}" srcOrd="2" destOrd="0" presId="urn:microsoft.com/office/officeart/2005/8/layout/hProcess7#1"/>
    <dgm:cxn modelId="{5DF0CE9A-0D85-419F-B8A8-2112B086EC9C}" type="presParOf" srcId="{2BAF5941-EC05-4599-B9FC-EE37C71CEED9}" destId="{18C9C18C-8FC2-41F9-9706-E8152A2FAE67}" srcOrd="3" destOrd="0" presId="urn:microsoft.com/office/officeart/2005/8/layout/hProcess7#1"/>
    <dgm:cxn modelId="{A6E131EC-13AD-4342-B694-DB1E362E53AB}" type="presParOf" srcId="{2BAF5941-EC05-4599-B9FC-EE37C71CEED9}" destId="{362D3925-F257-43BF-A767-B2B6DBCF60EE}" srcOrd="4" destOrd="0" presId="urn:microsoft.com/office/officeart/2005/8/layout/hProcess7#1"/>
    <dgm:cxn modelId="{CC1A66A7-AFA8-4DBD-A3A0-F3156A9B40E2}" type="presParOf" srcId="{362D3925-F257-43BF-A767-B2B6DBCF60EE}" destId="{2BF6F813-32B5-4AFB-8D42-AFFF385F1698}" srcOrd="0" destOrd="0" presId="urn:microsoft.com/office/officeart/2005/8/layout/hProcess7#1"/>
    <dgm:cxn modelId="{C6F4D95E-08BB-459C-AE37-7B88133C2BB5}" type="presParOf" srcId="{362D3925-F257-43BF-A767-B2B6DBCF60EE}" destId="{6C7976F7-8650-4F30-BF85-FD603BFBBA4E}" srcOrd="1" destOrd="0" presId="urn:microsoft.com/office/officeart/2005/8/layout/hProcess7#1"/>
    <dgm:cxn modelId="{DA84686A-7F88-4628-A938-25829EF8D789}" type="presParOf" srcId="{362D3925-F257-43BF-A767-B2B6DBCF60EE}" destId="{AEA4F991-0CB0-4F89-B9F3-6AE6B324AFBF}" srcOrd="2" destOrd="0" presId="urn:microsoft.com/office/officeart/2005/8/layout/hProcess7#1"/>
    <dgm:cxn modelId="{B39E8346-5CFA-447B-AF81-D4F08211A7CC}" type="presParOf" srcId="{2BAF5941-EC05-4599-B9FC-EE37C71CEED9}" destId="{50EDDAD7-5FA6-42F9-A39A-08C0AA90E39A}" srcOrd="5" destOrd="0" presId="urn:microsoft.com/office/officeart/2005/8/layout/hProcess7#1"/>
    <dgm:cxn modelId="{C717919D-10FB-42D6-94B4-B1602E517863}" type="presParOf" srcId="{2BAF5941-EC05-4599-B9FC-EE37C71CEED9}" destId="{9969DD5B-B772-4722-8418-67C78961EB6E}" srcOrd="6" destOrd="0" presId="urn:microsoft.com/office/officeart/2005/8/layout/hProcess7#1"/>
    <dgm:cxn modelId="{385BA10C-1583-4653-90CB-6A505C96B715}" type="presParOf" srcId="{9969DD5B-B772-4722-8418-67C78961EB6E}" destId="{CDA14485-AB81-4F71-87BA-7BB83EBAB269}" srcOrd="0" destOrd="0" presId="urn:microsoft.com/office/officeart/2005/8/layout/hProcess7#1"/>
    <dgm:cxn modelId="{B7FD033C-BB07-49C2-B7A4-84EF0A55E34A}" type="presParOf" srcId="{9969DD5B-B772-4722-8418-67C78961EB6E}" destId="{85D9CF70-D9DF-4529-BF92-6A5B4179109F}" srcOrd="1" destOrd="0" presId="urn:microsoft.com/office/officeart/2005/8/layout/hProcess7#1"/>
    <dgm:cxn modelId="{050D8B23-3860-4CBC-BBFE-946E9F2CA3E4}" type="presParOf" srcId="{9969DD5B-B772-4722-8418-67C78961EB6E}" destId="{6BADD5B8-7699-4E7C-A5A8-81AAE98891D3}" srcOrd="2" destOrd="0" presId="urn:microsoft.com/office/officeart/2005/8/layout/hProcess7#1"/>
    <dgm:cxn modelId="{0E3E39F9-7185-4E28-99DB-9C184F8408BE}" type="presParOf" srcId="{2BAF5941-EC05-4599-B9FC-EE37C71CEED9}" destId="{625EA23B-5C3A-4F9E-ABA2-D548D4F61CBE}" srcOrd="7" destOrd="0" presId="urn:microsoft.com/office/officeart/2005/8/layout/hProcess7#1"/>
    <dgm:cxn modelId="{4D4B9F1F-BEA5-4AEA-800A-F39447AB589C}" type="presParOf" srcId="{2BAF5941-EC05-4599-B9FC-EE37C71CEED9}" destId="{CC1182A3-DE70-47B7-A47E-1C156991D30B}" srcOrd="8" destOrd="0" presId="urn:microsoft.com/office/officeart/2005/8/layout/hProcess7#1"/>
    <dgm:cxn modelId="{AB7ACF4B-B1AF-4173-A777-219B885C36D8}" type="presParOf" srcId="{CC1182A3-DE70-47B7-A47E-1C156991D30B}" destId="{79DE8900-3414-4972-9E63-FDCD4F875888}" srcOrd="0" destOrd="0" presId="urn:microsoft.com/office/officeart/2005/8/layout/hProcess7#1"/>
    <dgm:cxn modelId="{39EE718F-4346-4C0E-8262-5530720A7415}" type="presParOf" srcId="{CC1182A3-DE70-47B7-A47E-1C156991D30B}" destId="{7074C0EC-5F99-44B4-82F3-F966AA5AACC4}" srcOrd="1" destOrd="0" presId="urn:microsoft.com/office/officeart/2005/8/layout/hProcess7#1"/>
    <dgm:cxn modelId="{9BB872EC-75E8-4991-8245-D1E06D85C35C}" type="presParOf" srcId="{CC1182A3-DE70-47B7-A47E-1C156991D30B}" destId="{52A74589-E396-4009-A9C8-E2232DE91952}" srcOrd="2" destOrd="0" presId="urn:microsoft.com/office/officeart/2005/8/layout/hProcess7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9869886-3771-4EB4-8307-FA8332866E0A}" type="doc">
      <dgm:prSet loTypeId="urn:microsoft.com/office/officeart/2005/8/layout/hProcess7#3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30A7D58B-8B3A-4E7F-8F9C-8A07D284C513}">
      <dgm:prSet phldrT="[Texte]" custT="1"/>
      <dgm:spPr/>
      <dgm:t>
        <a:bodyPr/>
        <a:lstStyle/>
        <a:p>
          <a:pPr marL="0" indent="269875" algn="ctr" rtl="1"/>
          <a:r>
            <a:rPr lang="ar-DZ" sz="3200" b="1" dirty="0" smtClean="0">
              <a:latin typeface="Traditional Arabic" pitchFamily="18" charset="-78"/>
              <a:cs typeface="Traditional Arabic" pitchFamily="18" charset="-78"/>
            </a:rPr>
            <a:t>إستراتيجية التكامل</a:t>
          </a:r>
          <a:endParaRPr lang="en-US" sz="3200" b="1" dirty="0">
            <a:latin typeface="Traditional Arabic" pitchFamily="18" charset="-78"/>
            <a:cs typeface="Traditional Arabic" pitchFamily="18" charset="-78"/>
          </a:endParaRPr>
        </a:p>
      </dgm:t>
    </dgm:pt>
    <dgm:pt modelId="{6DBCA5F4-A4A8-4710-8188-80061FFD39F0}" type="parTrans" cxnId="{053A1F89-87DF-44D8-B996-A4E6E805719A}">
      <dgm:prSet/>
      <dgm:spPr/>
      <dgm:t>
        <a:bodyPr/>
        <a:lstStyle/>
        <a:p>
          <a:endParaRPr lang="en-US"/>
        </a:p>
      </dgm:t>
    </dgm:pt>
    <dgm:pt modelId="{A105ABD6-1733-45FE-B42F-49D22F3C37A2}" type="sibTrans" cxnId="{053A1F89-87DF-44D8-B996-A4E6E805719A}">
      <dgm:prSet/>
      <dgm:spPr/>
      <dgm:t>
        <a:bodyPr/>
        <a:lstStyle/>
        <a:p>
          <a:endParaRPr lang="en-US"/>
        </a:p>
      </dgm:t>
    </dgm:pt>
    <dgm:pt modelId="{01AF4388-0A95-4350-9FF0-5B173434E3A6}">
      <dgm:prSet phldrT="[Texte]" phldr="1"/>
      <dgm:spPr/>
      <dgm:t>
        <a:bodyPr/>
        <a:lstStyle/>
        <a:p>
          <a:endParaRPr lang="en-US" dirty="0"/>
        </a:p>
      </dgm:t>
    </dgm:pt>
    <dgm:pt modelId="{5ABF359D-029B-4060-A9F6-65D5933227BE}" type="parTrans" cxnId="{BE788AA5-5EB5-4AD5-AE0B-D6C6EA63EB1C}">
      <dgm:prSet/>
      <dgm:spPr/>
      <dgm:t>
        <a:bodyPr/>
        <a:lstStyle/>
        <a:p>
          <a:endParaRPr lang="en-US"/>
        </a:p>
      </dgm:t>
    </dgm:pt>
    <dgm:pt modelId="{4C16045A-CEA4-44A7-80CD-0657C55685D1}" type="sibTrans" cxnId="{BE788AA5-5EB5-4AD5-AE0B-D6C6EA63EB1C}">
      <dgm:prSet/>
      <dgm:spPr/>
      <dgm:t>
        <a:bodyPr/>
        <a:lstStyle/>
        <a:p>
          <a:endParaRPr lang="en-US"/>
        </a:p>
      </dgm:t>
    </dgm:pt>
    <dgm:pt modelId="{93B8DF8D-9351-4CCA-90DB-E4D3439F5A5E}">
      <dgm:prSet phldrT="[Texte]" custT="1"/>
      <dgm:spPr/>
      <dgm:t>
        <a:bodyPr/>
        <a:lstStyle/>
        <a:p>
          <a:pPr marL="0" indent="269875" algn="just" rtl="1"/>
          <a:r>
            <a:rPr lang="ar-DZ" sz="2800" b="1" dirty="0" smtClean="0">
              <a:latin typeface="Traditional Arabic" pitchFamily="18" charset="-78"/>
              <a:cs typeface="Traditional Arabic" pitchFamily="18" charset="-78"/>
            </a:rPr>
            <a:t>المشاركة مع </a:t>
          </a:r>
          <a:r>
            <a:rPr lang="ar-TN" sz="2800" b="1" dirty="0" smtClean="0">
              <a:latin typeface="Traditional Arabic" pitchFamily="18" charset="-78"/>
              <a:cs typeface="Traditional Arabic" pitchFamily="18" charset="-78"/>
            </a:rPr>
            <a:t>مؤسسات</a:t>
          </a:r>
          <a:r>
            <a:rPr lang="ar-DZ" sz="2800" b="1" dirty="0" smtClean="0">
              <a:latin typeface="Traditional Arabic" pitchFamily="18" charset="-78"/>
              <a:cs typeface="Traditional Arabic" pitchFamily="18" charset="-78"/>
            </a:rPr>
            <a:t> أخرى</a:t>
          </a:r>
          <a:endParaRPr lang="en-US" sz="2800" b="1" dirty="0">
            <a:latin typeface="Traditional Arabic" pitchFamily="18" charset="-78"/>
            <a:cs typeface="Traditional Arabic" pitchFamily="18" charset="-78"/>
          </a:endParaRPr>
        </a:p>
      </dgm:t>
    </dgm:pt>
    <dgm:pt modelId="{21A70300-0421-45A2-8342-4DD72774D17A}" type="parTrans" cxnId="{C864B109-EA6B-48B3-A37B-4B1C45400523}">
      <dgm:prSet/>
      <dgm:spPr/>
      <dgm:t>
        <a:bodyPr/>
        <a:lstStyle/>
        <a:p>
          <a:endParaRPr lang="en-US"/>
        </a:p>
      </dgm:t>
    </dgm:pt>
    <dgm:pt modelId="{E6F0BBC0-26D4-409F-946E-ACA2F0D9D58D}" type="sibTrans" cxnId="{C864B109-EA6B-48B3-A37B-4B1C45400523}">
      <dgm:prSet/>
      <dgm:spPr/>
      <dgm:t>
        <a:bodyPr/>
        <a:lstStyle/>
        <a:p>
          <a:endParaRPr lang="en-US"/>
        </a:p>
      </dgm:t>
    </dgm:pt>
    <dgm:pt modelId="{62E6CF30-A3BF-4613-A79E-7295054EB892}">
      <dgm:prSet phldrT="[Texte]" phldr="1"/>
      <dgm:spPr/>
      <dgm:t>
        <a:bodyPr/>
        <a:lstStyle/>
        <a:p>
          <a:endParaRPr lang="en-US" dirty="0"/>
        </a:p>
      </dgm:t>
    </dgm:pt>
    <dgm:pt modelId="{A7C5B0A8-C6F4-4113-BA70-319695C993FE}" type="parTrans" cxnId="{EF17827D-D21E-4346-B0AF-38FCF4E1963F}">
      <dgm:prSet/>
      <dgm:spPr/>
      <dgm:t>
        <a:bodyPr/>
        <a:lstStyle/>
        <a:p>
          <a:endParaRPr lang="en-US"/>
        </a:p>
      </dgm:t>
    </dgm:pt>
    <dgm:pt modelId="{E13B3D01-AD35-456E-BD51-00008DBE8B66}" type="sibTrans" cxnId="{EF17827D-D21E-4346-B0AF-38FCF4E1963F}">
      <dgm:prSet/>
      <dgm:spPr/>
      <dgm:t>
        <a:bodyPr/>
        <a:lstStyle/>
        <a:p>
          <a:endParaRPr lang="en-US"/>
        </a:p>
      </dgm:t>
    </dgm:pt>
    <dgm:pt modelId="{A81BD20E-2814-4336-AE97-91D6AFC15B25}">
      <dgm:prSet phldrT="[Texte]" custT="1"/>
      <dgm:spPr/>
      <dgm:t>
        <a:bodyPr/>
        <a:lstStyle/>
        <a:p>
          <a:pPr marL="0" indent="269875" algn="just" rtl="1"/>
          <a:r>
            <a:rPr lang="ar-DZ" sz="2400" b="1" dirty="0" smtClean="0">
              <a:latin typeface="Traditional Arabic" pitchFamily="18" charset="-78"/>
              <a:cs typeface="Traditional Arabic" pitchFamily="18" charset="-78"/>
            </a:rPr>
            <a:t>التكامل الأفقي</a:t>
          </a:r>
          <a:r>
            <a:rPr lang="ar-DZ" sz="2400" b="0" dirty="0" smtClean="0">
              <a:latin typeface="Traditional Arabic" pitchFamily="18" charset="-78"/>
              <a:cs typeface="Traditional Arabic" pitchFamily="18" charset="-78"/>
            </a:rPr>
            <a:t>: الدخول في عمليات دمج مع </a:t>
          </a:r>
          <a:r>
            <a:rPr lang="ar-TN" sz="2400" b="0" dirty="0" smtClean="0">
              <a:latin typeface="Traditional Arabic" pitchFamily="18" charset="-78"/>
              <a:cs typeface="Traditional Arabic" pitchFamily="18" charset="-78"/>
            </a:rPr>
            <a:t>مؤسسات</a:t>
          </a:r>
          <a:r>
            <a:rPr lang="ar-DZ" sz="2400" b="0" dirty="0" smtClean="0">
              <a:latin typeface="Traditional Arabic" pitchFamily="18" charset="-78"/>
              <a:cs typeface="Traditional Arabic" pitchFamily="18" charset="-78"/>
            </a:rPr>
            <a:t> تنتج نفس المنتج؛</a:t>
          </a:r>
          <a:endParaRPr lang="ar-DZ" sz="2400" b="1" dirty="0" smtClean="0">
            <a:latin typeface="Traditional Arabic" pitchFamily="18" charset="-78"/>
            <a:cs typeface="Traditional Arabic" pitchFamily="18" charset="-78"/>
          </a:endParaRPr>
        </a:p>
        <a:p>
          <a:pPr marL="0" indent="269875" algn="just" rtl="1"/>
          <a:r>
            <a:rPr lang="ar-DZ" sz="2400" b="1" dirty="0" smtClean="0">
              <a:latin typeface="Traditional Arabic" pitchFamily="18" charset="-78"/>
              <a:cs typeface="Traditional Arabic" pitchFamily="18" charset="-78"/>
            </a:rPr>
            <a:t>التكامل الرأسي أو العمودي</a:t>
          </a:r>
          <a:r>
            <a:rPr lang="ar-DZ" sz="2400" dirty="0" smtClean="0">
              <a:latin typeface="Traditional Arabic" pitchFamily="18" charset="-78"/>
              <a:cs typeface="Traditional Arabic" pitchFamily="18" charset="-78"/>
            </a:rPr>
            <a:t>: الدخول في عمليات دمج مع </a:t>
          </a:r>
          <a:r>
            <a:rPr lang="ar-DZ" sz="2400" dirty="0" err="1" smtClean="0">
              <a:latin typeface="Traditional Arabic" pitchFamily="18" charset="-78"/>
              <a:cs typeface="Traditional Arabic" pitchFamily="18" charset="-78"/>
            </a:rPr>
            <a:t>م</a:t>
          </a:r>
          <a:r>
            <a:rPr lang="ar-TN" sz="2400" dirty="0" err="1" smtClean="0">
              <a:latin typeface="Traditional Arabic" pitchFamily="18" charset="-78"/>
              <a:cs typeface="Traditional Arabic" pitchFamily="18" charset="-78"/>
            </a:rPr>
            <a:t>ؤسسات</a:t>
          </a:r>
          <a:r>
            <a:rPr lang="ar-DZ" sz="2400" dirty="0" smtClean="0">
              <a:latin typeface="Traditional Arabic" pitchFamily="18" charset="-78"/>
              <a:cs typeface="Traditional Arabic" pitchFamily="18" charset="-78"/>
            </a:rPr>
            <a:t> تورد لها (التكامل من الخلف) أو توزع لها (التكامل من الأمام).</a:t>
          </a:r>
          <a:endParaRPr lang="ar-DZ" sz="2400" b="0" dirty="0" smtClean="0">
            <a:latin typeface="Traditional Arabic" pitchFamily="18" charset="-78"/>
            <a:cs typeface="Traditional Arabic" pitchFamily="18" charset="-78"/>
          </a:endParaRPr>
        </a:p>
        <a:p>
          <a:pPr marL="0" indent="269875" algn="just" rtl="1"/>
          <a:endParaRPr lang="en-US" sz="2400" b="0" dirty="0">
            <a:latin typeface="Traditional Arabic" pitchFamily="18" charset="-78"/>
            <a:cs typeface="Traditional Arabic" pitchFamily="18" charset="-78"/>
          </a:endParaRPr>
        </a:p>
      </dgm:t>
    </dgm:pt>
    <dgm:pt modelId="{FEEF80C1-1D8F-4ADC-B23B-040C6A30B704}" type="parTrans" cxnId="{5267E977-6D13-430E-8CE1-40B9C176E20C}">
      <dgm:prSet/>
      <dgm:spPr/>
      <dgm:t>
        <a:bodyPr/>
        <a:lstStyle/>
        <a:p>
          <a:endParaRPr lang="en-US"/>
        </a:p>
      </dgm:t>
    </dgm:pt>
    <dgm:pt modelId="{529863E8-3247-4132-9A13-E78D96B97FEB}" type="sibTrans" cxnId="{5267E977-6D13-430E-8CE1-40B9C176E20C}">
      <dgm:prSet/>
      <dgm:spPr/>
      <dgm:t>
        <a:bodyPr/>
        <a:lstStyle/>
        <a:p>
          <a:endParaRPr lang="en-US"/>
        </a:p>
      </dgm:t>
    </dgm:pt>
    <dgm:pt modelId="{E0AF9406-DC05-40A4-8315-F43790BFEA3F}">
      <dgm:prSet phldrT="[Texte]" phldr="1"/>
      <dgm:spPr/>
      <dgm:t>
        <a:bodyPr/>
        <a:lstStyle/>
        <a:p>
          <a:endParaRPr lang="en-US" dirty="0"/>
        </a:p>
      </dgm:t>
    </dgm:pt>
    <dgm:pt modelId="{863B99CD-FC7A-4CE8-87D5-7CAB38FB35A2}" type="sibTrans" cxnId="{98B787A5-3B0E-4717-962C-49A792481754}">
      <dgm:prSet/>
      <dgm:spPr/>
      <dgm:t>
        <a:bodyPr/>
        <a:lstStyle/>
        <a:p>
          <a:endParaRPr lang="en-US"/>
        </a:p>
      </dgm:t>
    </dgm:pt>
    <dgm:pt modelId="{1BB50334-BA96-45E0-8411-A5F30F86E1A1}" type="parTrans" cxnId="{98B787A5-3B0E-4717-962C-49A792481754}">
      <dgm:prSet/>
      <dgm:spPr/>
      <dgm:t>
        <a:bodyPr/>
        <a:lstStyle/>
        <a:p>
          <a:endParaRPr lang="en-US"/>
        </a:p>
      </dgm:t>
    </dgm:pt>
    <dgm:pt modelId="{2BAF5941-EC05-4599-B9FC-EE37C71CEED9}" type="pres">
      <dgm:prSet presAssocID="{C9869886-3771-4EB4-8307-FA8332866E0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C981AE4-3DB9-4E7E-8C2C-36FB8BD7E250}" type="pres">
      <dgm:prSet presAssocID="{E0AF9406-DC05-40A4-8315-F43790BFEA3F}" presName="compositeNode" presStyleCnt="0">
        <dgm:presLayoutVars>
          <dgm:bulletEnabled val="1"/>
        </dgm:presLayoutVars>
      </dgm:prSet>
      <dgm:spPr/>
    </dgm:pt>
    <dgm:pt modelId="{63AC50F0-3963-4731-9EB2-19A1D7708BEB}" type="pres">
      <dgm:prSet presAssocID="{E0AF9406-DC05-40A4-8315-F43790BFEA3F}" presName="bgRect" presStyleLbl="node1" presStyleIdx="0" presStyleCnt="3" custScaleY="45731" custLinFactNeighborX="-1224" custLinFactNeighborY="-18966"/>
      <dgm:spPr/>
      <dgm:t>
        <a:bodyPr/>
        <a:lstStyle/>
        <a:p>
          <a:endParaRPr lang="en-US"/>
        </a:p>
      </dgm:t>
    </dgm:pt>
    <dgm:pt modelId="{5685D6DD-3B58-448A-B78B-15962B168C9A}" type="pres">
      <dgm:prSet presAssocID="{E0AF9406-DC05-40A4-8315-F43790BFEA3F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0C9863-8944-4F34-8C70-9AD777D18B2D}" type="pres">
      <dgm:prSet presAssocID="{E0AF9406-DC05-40A4-8315-F43790BFEA3F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8841CA-2DAA-416D-BD9B-AC037331795E}" type="pres">
      <dgm:prSet presAssocID="{863B99CD-FC7A-4CE8-87D5-7CAB38FB35A2}" presName="hSp" presStyleCnt="0"/>
      <dgm:spPr/>
    </dgm:pt>
    <dgm:pt modelId="{204AB431-1350-47C9-B4FB-F78FD9BDA4B7}" type="pres">
      <dgm:prSet presAssocID="{863B99CD-FC7A-4CE8-87D5-7CAB38FB35A2}" presName="vProcSp" presStyleCnt="0"/>
      <dgm:spPr/>
    </dgm:pt>
    <dgm:pt modelId="{0083B1D3-822B-47A3-8CA5-A96C3F6CB96C}" type="pres">
      <dgm:prSet presAssocID="{863B99CD-FC7A-4CE8-87D5-7CAB38FB35A2}" presName="vSp1" presStyleCnt="0"/>
      <dgm:spPr/>
    </dgm:pt>
    <dgm:pt modelId="{529A4104-4EBF-4D7D-AA26-55871017536A}" type="pres">
      <dgm:prSet presAssocID="{863B99CD-FC7A-4CE8-87D5-7CAB38FB35A2}" presName="simulatedConn" presStyleLbl="solidFgAcc1" presStyleIdx="0" presStyleCnt="2" custLinFactX="-216684" custLinFactY="-226928" custLinFactNeighborX="-300000" custLinFactNeighborY="-300000"/>
      <dgm:spPr/>
    </dgm:pt>
    <dgm:pt modelId="{247AA7E3-3398-42D6-A354-F86CB79404DF}" type="pres">
      <dgm:prSet presAssocID="{863B99CD-FC7A-4CE8-87D5-7CAB38FB35A2}" presName="vSp2" presStyleCnt="0"/>
      <dgm:spPr/>
    </dgm:pt>
    <dgm:pt modelId="{18C9C18C-8FC2-41F9-9706-E8152A2FAE67}" type="pres">
      <dgm:prSet presAssocID="{863B99CD-FC7A-4CE8-87D5-7CAB38FB35A2}" presName="sibTrans" presStyleCnt="0"/>
      <dgm:spPr/>
    </dgm:pt>
    <dgm:pt modelId="{362D3925-F257-43BF-A767-B2B6DBCF60EE}" type="pres">
      <dgm:prSet presAssocID="{01AF4388-0A95-4350-9FF0-5B173434E3A6}" presName="compositeNode" presStyleCnt="0">
        <dgm:presLayoutVars>
          <dgm:bulletEnabled val="1"/>
        </dgm:presLayoutVars>
      </dgm:prSet>
      <dgm:spPr/>
    </dgm:pt>
    <dgm:pt modelId="{2BF6F813-32B5-4AFB-8D42-AFFF385F1698}" type="pres">
      <dgm:prSet presAssocID="{01AF4388-0A95-4350-9FF0-5B173434E3A6}" presName="bgRect" presStyleLbl="node1" presStyleIdx="1" presStyleCnt="3" custScaleY="55500" custLinFactNeighborX="-73634" custLinFactNeighborY="28992"/>
      <dgm:spPr/>
      <dgm:t>
        <a:bodyPr/>
        <a:lstStyle/>
        <a:p>
          <a:endParaRPr lang="en-US"/>
        </a:p>
      </dgm:t>
    </dgm:pt>
    <dgm:pt modelId="{6C7976F7-8650-4F30-BF85-FD603BFBBA4E}" type="pres">
      <dgm:prSet presAssocID="{01AF4388-0A95-4350-9FF0-5B173434E3A6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A4F991-0CB0-4F89-B9F3-6AE6B324AFBF}" type="pres">
      <dgm:prSet presAssocID="{01AF4388-0A95-4350-9FF0-5B173434E3A6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EDDAD7-5FA6-42F9-A39A-08C0AA90E39A}" type="pres">
      <dgm:prSet presAssocID="{4C16045A-CEA4-44A7-80CD-0657C55685D1}" presName="hSp" presStyleCnt="0"/>
      <dgm:spPr/>
    </dgm:pt>
    <dgm:pt modelId="{9969DD5B-B772-4722-8418-67C78961EB6E}" type="pres">
      <dgm:prSet presAssocID="{4C16045A-CEA4-44A7-80CD-0657C55685D1}" presName="vProcSp" presStyleCnt="0"/>
      <dgm:spPr/>
    </dgm:pt>
    <dgm:pt modelId="{CDA14485-AB81-4F71-87BA-7BB83EBAB269}" type="pres">
      <dgm:prSet presAssocID="{4C16045A-CEA4-44A7-80CD-0657C55685D1}" presName="vSp1" presStyleCnt="0"/>
      <dgm:spPr/>
    </dgm:pt>
    <dgm:pt modelId="{85D9CF70-D9DF-4529-BF92-6A5B4179109F}" type="pres">
      <dgm:prSet presAssocID="{4C16045A-CEA4-44A7-80CD-0657C55685D1}" presName="simulatedConn" presStyleLbl="solidFgAcc1" presStyleIdx="1" presStyleCnt="2" custLinFactX="-200000" custLinFactY="-43010" custLinFactNeighborX="-282091" custLinFactNeighborY="-100000"/>
      <dgm:spPr/>
    </dgm:pt>
    <dgm:pt modelId="{6BADD5B8-7699-4E7C-A5A8-81AAE98891D3}" type="pres">
      <dgm:prSet presAssocID="{4C16045A-CEA4-44A7-80CD-0657C55685D1}" presName="vSp2" presStyleCnt="0"/>
      <dgm:spPr/>
    </dgm:pt>
    <dgm:pt modelId="{625EA23B-5C3A-4F9E-ABA2-D548D4F61CBE}" type="pres">
      <dgm:prSet presAssocID="{4C16045A-CEA4-44A7-80CD-0657C55685D1}" presName="sibTrans" presStyleCnt="0"/>
      <dgm:spPr/>
    </dgm:pt>
    <dgm:pt modelId="{CC1182A3-DE70-47B7-A47E-1C156991D30B}" type="pres">
      <dgm:prSet presAssocID="{62E6CF30-A3BF-4613-A79E-7295054EB892}" presName="compositeNode" presStyleCnt="0">
        <dgm:presLayoutVars>
          <dgm:bulletEnabled val="1"/>
        </dgm:presLayoutVars>
      </dgm:prSet>
      <dgm:spPr/>
    </dgm:pt>
    <dgm:pt modelId="{79DE8900-3414-4972-9E63-FDCD4F875888}" type="pres">
      <dgm:prSet presAssocID="{62E6CF30-A3BF-4613-A79E-7295054EB892}" presName="bgRect" presStyleLbl="node1" presStyleIdx="2" presStyleCnt="3" custScaleX="123377" custScaleY="136182" custLinFactNeighborX="-66699" custLinFactNeighborY="14189"/>
      <dgm:spPr/>
      <dgm:t>
        <a:bodyPr/>
        <a:lstStyle/>
        <a:p>
          <a:endParaRPr lang="en-US"/>
        </a:p>
      </dgm:t>
    </dgm:pt>
    <dgm:pt modelId="{7074C0EC-5F99-44B4-82F3-F966AA5AACC4}" type="pres">
      <dgm:prSet presAssocID="{62E6CF30-A3BF-4613-A79E-7295054EB892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A74589-E396-4009-A9C8-E2232DE91952}" type="pres">
      <dgm:prSet presAssocID="{62E6CF30-A3BF-4613-A79E-7295054EB892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4DDAC2E-962C-4408-A7E1-0A2B40089DA8}" type="presOf" srcId="{30A7D58B-8B3A-4E7F-8F9C-8A07D284C513}" destId="{0A0C9863-8944-4F34-8C70-9AD777D18B2D}" srcOrd="0" destOrd="0" presId="urn:microsoft.com/office/officeart/2005/8/layout/hProcess7#3"/>
    <dgm:cxn modelId="{C864B109-EA6B-48B3-A37B-4B1C45400523}" srcId="{01AF4388-0A95-4350-9FF0-5B173434E3A6}" destId="{93B8DF8D-9351-4CCA-90DB-E4D3439F5A5E}" srcOrd="0" destOrd="0" parTransId="{21A70300-0421-45A2-8342-4DD72774D17A}" sibTransId="{E6F0BBC0-26D4-409F-946E-ACA2F0D9D58D}"/>
    <dgm:cxn modelId="{4C2DB699-C558-4019-9A41-338B07CEB5A7}" type="presOf" srcId="{E0AF9406-DC05-40A4-8315-F43790BFEA3F}" destId="{5685D6DD-3B58-448A-B78B-15962B168C9A}" srcOrd="1" destOrd="0" presId="urn:microsoft.com/office/officeart/2005/8/layout/hProcess7#3"/>
    <dgm:cxn modelId="{FF8621CB-4CE1-4DFC-9CE9-22FEA70511F4}" type="presOf" srcId="{01AF4388-0A95-4350-9FF0-5B173434E3A6}" destId="{2BF6F813-32B5-4AFB-8D42-AFFF385F1698}" srcOrd="0" destOrd="0" presId="urn:microsoft.com/office/officeart/2005/8/layout/hProcess7#3"/>
    <dgm:cxn modelId="{053A1F89-87DF-44D8-B996-A4E6E805719A}" srcId="{E0AF9406-DC05-40A4-8315-F43790BFEA3F}" destId="{30A7D58B-8B3A-4E7F-8F9C-8A07D284C513}" srcOrd="0" destOrd="0" parTransId="{6DBCA5F4-A4A8-4710-8188-80061FFD39F0}" sibTransId="{A105ABD6-1733-45FE-B42F-49D22F3C37A2}"/>
    <dgm:cxn modelId="{BE788AA5-5EB5-4AD5-AE0B-D6C6EA63EB1C}" srcId="{C9869886-3771-4EB4-8307-FA8332866E0A}" destId="{01AF4388-0A95-4350-9FF0-5B173434E3A6}" srcOrd="1" destOrd="0" parTransId="{5ABF359D-029B-4060-A9F6-65D5933227BE}" sibTransId="{4C16045A-CEA4-44A7-80CD-0657C55685D1}"/>
    <dgm:cxn modelId="{5267E977-6D13-430E-8CE1-40B9C176E20C}" srcId="{62E6CF30-A3BF-4613-A79E-7295054EB892}" destId="{A81BD20E-2814-4336-AE97-91D6AFC15B25}" srcOrd="0" destOrd="0" parTransId="{FEEF80C1-1D8F-4ADC-B23B-040C6A30B704}" sibTransId="{529863E8-3247-4132-9A13-E78D96B97FEB}"/>
    <dgm:cxn modelId="{A65D34D4-44C8-4FBD-8407-CC4997B155B6}" type="presOf" srcId="{62E6CF30-A3BF-4613-A79E-7295054EB892}" destId="{7074C0EC-5F99-44B4-82F3-F966AA5AACC4}" srcOrd="1" destOrd="0" presId="urn:microsoft.com/office/officeart/2005/8/layout/hProcess7#3"/>
    <dgm:cxn modelId="{98B787A5-3B0E-4717-962C-49A792481754}" srcId="{C9869886-3771-4EB4-8307-FA8332866E0A}" destId="{E0AF9406-DC05-40A4-8315-F43790BFEA3F}" srcOrd="0" destOrd="0" parTransId="{1BB50334-BA96-45E0-8411-A5F30F86E1A1}" sibTransId="{863B99CD-FC7A-4CE8-87D5-7CAB38FB35A2}"/>
    <dgm:cxn modelId="{EF17827D-D21E-4346-B0AF-38FCF4E1963F}" srcId="{C9869886-3771-4EB4-8307-FA8332866E0A}" destId="{62E6CF30-A3BF-4613-A79E-7295054EB892}" srcOrd="2" destOrd="0" parTransId="{A7C5B0A8-C6F4-4113-BA70-319695C993FE}" sibTransId="{E13B3D01-AD35-456E-BD51-00008DBE8B66}"/>
    <dgm:cxn modelId="{68937098-B6BF-4E59-9529-42D9558CD050}" type="presOf" srcId="{01AF4388-0A95-4350-9FF0-5B173434E3A6}" destId="{6C7976F7-8650-4F30-BF85-FD603BFBBA4E}" srcOrd="1" destOrd="0" presId="urn:microsoft.com/office/officeart/2005/8/layout/hProcess7#3"/>
    <dgm:cxn modelId="{7FFE6490-821E-458E-88DF-A6FCAB4692A3}" type="presOf" srcId="{E0AF9406-DC05-40A4-8315-F43790BFEA3F}" destId="{63AC50F0-3963-4731-9EB2-19A1D7708BEB}" srcOrd="0" destOrd="0" presId="urn:microsoft.com/office/officeart/2005/8/layout/hProcess7#3"/>
    <dgm:cxn modelId="{1A00F986-4D9B-4466-B148-692E718251FA}" type="presOf" srcId="{C9869886-3771-4EB4-8307-FA8332866E0A}" destId="{2BAF5941-EC05-4599-B9FC-EE37C71CEED9}" srcOrd="0" destOrd="0" presId="urn:microsoft.com/office/officeart/2005/8/layout/hProcess7#3"/>
    <dgm:cxn modelId="{A7FDAF93-5657-4FA0-B7F2-FB9BD26B1CE2}" type="presOf" srcId="{93B8DF8D-9351-4CCA-90DB-E4D3439F5A5E}" destId="{AEA4F991-0CB0-4F89-B9F3-6AE6B324AFBF}" srcOrd="0" destOrd="0" presId="urn:microsoft.com/office/officeart/2005/8/layout/hProcess7#3"/>
    <dgm:cxn modelId="{6C8674D1-6C47-442A-B363-3E702CCCB0A7}" type="presOf" srcId="{A81BD20E-2814-4336-AE97-91D6AFC15B25}" destId="{52A74589-E396-4009-A9C8-E2232DE91952}" srcOrd="0" destOrd="0" presId="urn:microsoft.com/office/officeart/2005/8/layout/hProcess7#3"/>
    <dgm:cxn modelId="{17385F91-D73F-4CA0-B34A-0BFE88662685}" type="presOf" srcId="{62E6CF30-A3BF-4613-A79E-7295054EB892}" destId="{79DE8900-3414-4972-9E63-FDCD4F875888}" srcOrd="0" destOrd="0" presId="urn:microsoft.com/office/officeart/2005/8/layout/hProcess7#3"/>
    <dgm:cxn modelId="{697FB565-627D-42B4-8FF6-84B26E32A51D}" type="presParOf" srcId="{2BAF5941-EC05-4599-B9FC-EE37C71CEED9}" destId="{FC981AE4-3DB9-4E7E-8C2C-36FB8BD7E250}" srcOrd="0" destOrd="0" presId="urn:microsoft.com/office/officeart/2005/8/layout/hProcess7#3"/>
    <dgm:cxn modelId="{17511162-938A-456E-B365-E039D6EF3188}" type="presParOf" srcId="{FC981AE4-3DB9-4E7E-8C2C-36FB8BD7E250}" destId="{63AC50F0-3963-4731-9EB2-19A1D7708BEB}" srcOrd="0" destOrd="0" presId="urn:microsoft.com/office/officeart/2005/8/layout/hProcess7#3"/>
    <dgm:cxn modelId="{5468F9A7-A502-41B1-91BB-6A19F56E8931}" type="presParOf" srcId="{FC981AE4-3DB9-4E7E-8C2C-36FB8BD7E250}" destId="{5685D6DD-3B58-448A-B78B-15962B168C9A}" srcOrd="1" destOrd="0" presId="urn:microsoft.com/office/officeart/2005/8/layout/hProcess7#3"/>
    <dgm:cxn modelId="{887D50D6-2752-4C23-8A17-1EF888E1C039}" type="presParOf" srcId="{FC981AE4-3DB9-4E7E-8C2C-36FB8BD7E250}" destId="{0A0C9863-8944-4F34-8C70-9AD777D18B2D}" srcOrd="2" destOrd="0" presId="urn:microsoft.com/office/officeart/2005/8/layout/hProcess7#3"/>
    <dgm:cxn modelId="{380582FE-A169-44AE-9B93-EE193F5D3F89}" type="presParOf" srcId="{2BAF5941-EC05-4599-B9FC-EE37C71CEED9}" destId="{EC8841CA-2DAA-416D-BD9B-AC037331795E}" srcOrd="1" destOrd="0" presId="urn:microsoft.com/office/officeart/2005/8/layout/hProcess7#3"/>
    <dgm:cxn modelId="{378A2EA4-2503-4A43-AFC8-F9D073789B63}" type="presParOf" srcId="{2BAF5941-EC05-4599-B9FC-EE37C71CEED9}" destId="{204AB431-1350-47C9-B4FB-F78FD9BDA4B7}" srcOrd="2" destOrd="0" presId="urn:microsoft.com/office/officeart/2005/8/layout/hProcess7#3"/>
    <dgm:cxn modelId="{720BB152-3E9B-4CB6-98B9-DB308B13BB67}" type="presParOf" srcId="{204AB431-1350-47C9-B4FB-F78FD9BDA4B7}" destId="{0083B1D3-822B-47A3-8CA5-A96C3F6CB96C}" srcOrd="0" destOrd="0" presId="urn:microsoft.com/office/officeart/2005/8/layout/hProcess7#3"/>
    <dgm:cxn modelId="{9E7F0E6A-1FA5-4016-8565-3CBC52DE40D5}" type="presParOf" srcId="{204AB431-1350-47C9-B4FB-F78FD9BDA4B7}" destId="{529A4104-4EBF-4D7D-AA26-55871017536A}" srcOrd="1" destOrd="0" presId="urn:microsoft.com/office/officeart/2005/8/layout/hProcess7#3"/>
    <dgm:cxn modelId="{05E72BE8-6A39-4B6D-A11A-CD2738BE91CB}" type="presParOf" srcId="{204AB431-1350-47C9-B4FB-F78FD9BDA4B7}" destId="{247AA7E3-3398-42D6-A354-F86CB79404DF}" srcOrd="2" destOrd="0" presId="urn:microsoft.com/office/officeart/2005/8/layout/hProcess7#3"/>
    <dgm:cxn modelId="{A578CDA9-9CF9-4220-BE07-7A0935587D79}" type="presParOf" srcId="{2BAF5941-EC05-4599-B9FC-EE37C71CEED9}" destId="{18C9C18C-8FC2-41F9-9706-E8152A2FAE67}" srcOrd="3" destOrd="0" presId="urn:microsoft.com/office/officeart/2005/8/layout/hProcess7#3"/>
    <dgm:cxn modelId="{473CF1B1-3967-474A-92B6-CC1F781E1BC6}" type="presParOf" srcId="{2BAF5941-EC05-4599-B9FC-EE37C71CEED9}" destId="{362D3925-F257-43BF-A767-B2B6DBCF60EE}" srcOrd="4" destOrd="0" presId="urn:microsoft.com/office/officeart/2005/8/layout/hProcess7#3"/>
    <dgm:cxn modelId="{310534E2-C058-43EE-B3A4-4829C5BD3E64}" type="presParOf" srcId="{362D3925-F257-43BF-A767-B2B6DBCF60EE}" destId="{2BF6F813-32B5-4AFB-8D42-AFFF385F1698}" srcOrd="0" destOrd="0" presId="urn:microsoft.com/office/officeart/2005/8/layout/hProcess7#3"/>
    <dgm:cxn modelId="{F6DBFB7A-839E-4A3B-88AB-4E2BE8702984}" type="presParOf" srcId="{362D3925-F257-43BF-A767-B2B6DBCF60EE}" destId="{6C7976F7-8650-4F30-BF85-FD603BFBBA4E}" srcOrd="1" destOrd="0" presId="urn:microsoft.com/office/officeart/2005/8/layout/hProcess7#3"/>
    <dgm:cxn modelId="{143D4D68-C040-4243-97B5-9945E14B91AA}" type="presParOf" srcId="{362D3925-F257-43BF-A767-B2B6DBCF60EE}" destId="{AEA4F991-0CB0-4F89-B9F3-6AE6B324AFBF}" srcOrd="2" destOrd="0" presId="urn:microsoft.com/office/officeart/2005/8/layout/hProcess7#3"/>
    <dgm:cxn modelId="{F46FD728-30E4-49C9-BBB3-5637CE9B6C28}" type="presParOf" srcId="{2BAF5941-EC05-4599-B9FC-EE37C71CEED9}" destId="{50EDDAD7-5FA6-42F9-A39A-08C0AA90E39A}" srcOrd="5" destOrd="0" presId="urn:microsoft.com/office/officeart/2005/8/layout/hProcess7#3"/>
    <dgm:cxn modelId="{CD0C64AE-7A66-48D7-9867-D77D36FED063}" type="presParOf" srcId="{2BAF5941-EC05-4599-B9FC-EE37C71CEED9}" destId="{9969DD5B-B772-4722-8418-67C78961EB6E}" srcOrd="6" destOrd="0" presId="urn:microsoft.com/office/officeart/2005/8/layout/hProcess7#3"/>
    <dgm:cxn modelId="{DF67144C-A551-480E-8853-333004DD7AB5}" type="presParOf" srcId="{9969DD5B-B772-4722-8418-67C78961EB6E}" destId="{CDA14485-AB81-4F71-87BA-7BB83EBAB269}" srcOrd="0" destOrd="0" presId="urn:microsoft.com/office/officeart/2005/8/layout/hProcess7#3"/>
    <dgm:cxn modelId="{CF84EB84-F68F-4DD3-965E-C3ABCC923E81}" type="presParOf" srcId="{9969DD5B-B772-4722-8418-67C78961EB6E}" destId="{85D9CF70-D9DF-4529-BF92-6A5B4179109F}" srcOrd="1" destOrd="0" presId="urn:microsoft.com/office/officeart/2005/8/layout/hProcess7#3"/>
    <dgm:cxn modelId="{0DDFCCFE-D7F3-4225-82B9-F3E6AED72B8C}" type="presParOf" srcId="{9969DD5B-B772-4722-8418-67C78961EB6E}" destId="{6BADD5B8-7699-4E7C-A5A8-81AAE98891D3}" srcOrd="2" destOrd="0" presId="urn:microsoft.com/office/officeart/2005/8/layout/hProcess7#3"/>
    <dgm:cxn modelId="{A221CAF3-1DD1-487E-8AB7-D9F642D00E3D}" type="presParOf" srcId="{2BAF5941-EC05-4599-B9FC-EE37C71CEED9}" destId="{625EA23B-5C3A-4F9E-ABA2-D548D4F61CBE}" srcOrd="7" destOrd="0" presId="urn:microsoft.com/office/officeart/2005/8/layout/hProcess7#3"/>
    <dgm:cxn modelId="{CD57DF2C-12B0-4EDF-908B-0E1FC760F565}" type="presParOf" srcId="{2BAF5941-EC05-4599-B9FC-EE37C71CEED9}" destId="{CC1182A3-DE70-47B7-A47E-1C156991D30B}" srcOrd="8" destOrd="0" presId="urn:microsoft.com/office/officeart/2005/8/layout/hProcess7#3"/>
    <dgm:cxn modelId="{721D0A66-C8AD-4BF2-85D9-9C880F0A1031}" type="presParOf" srcId="{CC1182A3-DE70-47B7-A47E-1C156991D30B}" destId="{79DE8900-3414-4972-9E63-FDCD4F875888}" srcOrd="0" destOrd="0" presId="urn:microsoft.com/office/officeart/2005/8/layout/hProcess7#3"/>
    <dgm:cxn modelId="{9C06A83F-C947-4DC5-8020-0E219A2E1B6F}" type="presParOf" srcId="{CC1182A3-DE70-47B7-A47E-1C156991D30B}" destId="{7074C0EC-5F99-44B4-82F3-F966AA5AACC4}" srcOrd="1" destOrd="0" presId="urn:microsoft.com/office/officeart/2005/8/layout/hProcess7#3"/>
    <dgm:cxn modelId="{807567BC-D3F9-4544-84DD-1D9ECEAC8396}" type="presParOf" srcId="{CC1182A3-DE70-47B7-A47E-1C156991D30B}" destId="{52A74589-E396-4009-A9C8-E2232DE91952}" srcOrd="2" destOrd="0" presId="urn:microsoft.com/office/officeart/2005/8/layout/hProcess7#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9869886-3771-4EB4-8307-FA8332866E0A}" type="doc">
      <dgm:prSet loTypeId="urn:microsoft.com/office/officeart/2005/8/layout/hProcess7#4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30A7D58B-8B3A-4E7F-8F9C-8A07D284C513}">
      <dgm:prSet phldrT="[Texte]" custT="1"/>
      <dgm:spPr/>
      <dgm:t>
        <a:bodyPr/>
        <a:lstStyle/>
        <a:p>
          <a:pPr marL="0" indent="269875" algn="ctr" rtl="1"/>
          <a:r>
            <a:rPr lang="ar-DZ" sz="3200" b="1" dirty="0" smtClean="0">
              <a:latin typeface="Traditional Arabic" pitchFamily="18" charset="-78"/>
              <a:cs typeface="Traditional Arabic" pitchFamily="18" charset="-78"/>
            </a:rPr>
            <a:t>إستراتيجية الانسحاب</a:t>
          </a:r>
          <a:endParaRPr lang="en-US" sz="3200" b="1" dirty="0">
            <a:latin typeface="Traditional Arabic" pitchFamily="18" charset="-78"/>
            <a:cs typeface="Traditional Arabic" pitchFamily="18" charset="-78"/>
          </a:endParaRPr>
        </a:p>
      </dgm:t>
    </dgm:pt>
    <dgm:pt modelId="{6DBCA5F4-A4A8-4710-8188-80061FFD39F0}" type="parTrans" cxnId="{053A1F89-87DF-44D8-B996-A4E6E805719A}">
      <dgm:prSet/>
      <dgm:spPr/>
      <dgm:t>
        <a:bodyPr/>
        <a:lstStyle/>
        <a:p>
          <a:endParaRPr lang="en-US"/>
        </a:p>
      </dgm:t>
    </dgm:pt>
    <dgm:pt modelId="{A105ABD6-1733-45FE-B42F-49D22F3C37A2}" type="sibTrans" cxnId="{053A1F89-87DF-44D8-B996-A4E6E805719A}">
      <dgm:prSet/>
      <dgm:spPr/>
      <dgm:t>
        <a:bodyPr/>
        <a:lstStyle/>
        <a:p>
          <a:endParaRPr lang="en-US"/>
        </a:p>
      </dgm:t>
    </dgm:pt>
    <dgm:pt modelId="{01AF4388-0A95-4350-9FF0-5B173434E3A6}">
      <dgm:prSet phldrT="[Texte]" phldr="1"/>
      <dgm:spPr/>
      <dgm:t>
        <a:bodyPr/>
        <a:lstStyle/>
        <a:p>
          <a:endParaRPr lang="en-US" dirty="0"/>
        </a:p>
      </dgm:t>
    </dgm:pt>
    <dgm:pt modelId="{5ABF359D-029B-4060-A9F6-65D5933227BE}" type="parTrans" cxnId="{BE788AA5-5EB5-4AD5-AE0B-D6C6EA63EB1C}">
      <dgm:prSet/>
      <dgm:spPr/>
      <dgm:t>
        <a:bodyPr/>
        <a:lstStyle/>
        <a:p>
          <a:endParaRPr lang="en-US"/>
        </a:p>
      </dgm:t>
    </dgm:pt>
    <dgm:pt modelId="{4C16045A-CEA4-44A7-80CD-0657C55685D1}" type="sibTrans" cxnId="{BE788AA5-5EB5-4AD5-AE0B-D6C6EA63EB1C}">
      <dgm:prSet/>
      <dgm:spPr/>
      <dgm:t>
        <a:bodyPr/>
        <a:lstStyle/>
        <a:p>
          <a:endParaRPr lang="en-US"/>
        </a:p>
      </dgm:t>
    </dgm:pt>
    <dgm:pt modelId="{93B8DF8D-9351-4CCA-90DB-E4D3439F5A5E}">
      <dgm:prSet phldrT="[Texte]" custT="1"/>
      <dgm:spPr/>
      <dgm:t>
        <a:bodyPr/>
        <a:lstStyle/>
        <a:p>
          <a:pPr marL="0" indent="269875" algn="just" rtl="1"/>
          <a:r>
            <a:rPr lang="ar-DZ" sz="2800" b="1" dirty="0" smtClean="0">
              <a:latin typeface="Traditional Arabic" pitchFamily="18" charset="-78"/>
              <a:cs typeface="Traditional Arabic" pitchFamily="18" charset="-78"/>
            </a:rPr>
            <a:t>- </a:t>
          </a:r>
          <a:r>
            <a:rPr lang="ar-DZ" sz="2000" b="1" dirty="0" smtClean="0">
              <a:latin typeface="Traditional Arabic" pitchFamily="18" charset="-78"/>
              <a:cs typeface="Traditional Arabic" pitchFamily="18" charset="-78"/>
            </a:rPr>
            <a:t>تخفيض النفقات</a:t>
          </a:r>
        </a:p>
        <a:p>
          <a:pPr marL="0" indent="269875" algn="just" rtl="1"/>
          <a:r>
            <a:rPr lang="ar-DZ" sz="2000" b="1" dirty="0" smtClean="0">
              <a:latin typeface="Traditional Arabic" pitchFamily="18" charset="-78"/>
              <a:cs typeface="Traditional Arabic" pitchFamily="18" charset="-78"/>
            </a:rPr>
            <a:t>- التخلي عن المنتجات الأقل أهمية؛</a:t>
          </a:r>
        </a:p>
        <a:p>
          <a:pPr marL="0" indent="269875" algn="just" rtl="1"/>
          <a:r>
            <a:rPr lang="ar-DZ" sz="2000" b="1" dirty="0" smtClean="0">
              <a:latin typeface="Traditional Arabic" pitchFamily="18" charset="-78"/>
              <a:cs typeface="Traditional Arabic" pitchFamily="18" charset="-78"/>
            </a:rPr>
            <a:t>- حذف بعض الأقسام أو الوحدات التنظيمية؛</a:t>
          </a:r>
        </a:p>
        <a:p>
          <a:pPr marL="0" indent="269875" algn="just" rtl="1"/>
          <a:r>
            <a:rPr lang="ar-DZ" sz="2000" b="1" dirty="0" smtClean="0">
              <a:latin typeface="Traditional Arabic" pitchFamily="18" charset="-78"/>
              <a:cs typeface="Traditional Arabic" pitchFamily="18" charset="-78"/>
            </a:rPr>
            <a:t>- </a:t>
          </a:r>
          <a:r>
            <a:rPr lang="ar-TN" sz="2000" b="1" dirty="0" smtClean="0">
              <a:latin typeface="Traditional Arabic" pitchFamily="18" charset="-78"/>
              <a:cs typeface="Traditional Arabic" pitchFamily="18" charset="-78"/>
            </a:rPr>
            <a:t>الخروج من السوق</a:t>
          </a:r>
          <a:r>
            <a:rPr lang="ar-DZ" sz="2000" b="1" dirty="0" smtClean="0">
              <a:latin typeface="Traditional Arabic" pitchFamily="18" charset="-78"/>
              <a:cs typeface="Traditional Arabic" pitchFamily="18" charset="-78"/>
            </a:rPr>
            <a:t> بمعنى التصفية.</a:t>
          </a:r>
          <a:endParaRPr lang="en-US" sz="2000" b="1" dirty="0">
            <a:latin typeface="Traditional Arabic" pitchFamily="18" charset="-78"/>
            <a:cs typeface="Traditional Arabic" pitchFamily="18" charset="-78"/>
          </a:endParaRPr>
        </a:p>
      </dgm:t>
    </dgm:pt>
    <dgm:pt modelId="{21A70300-0421-45A2-8342-4DD72774D17A}" type="parTrans" cxnId="{C864B109-EA6B-48B3-A37B-4B1C45400523}">
      <dgm:prSet/>
      <dgm:spPr/>
      <dgm:t>
        <a:bodyPr/>
        <a:lstStyle/>
        <a:p>
          <a:endParaRPr lang="en-US"/>
        </a:p>
      </dgm:t>
    </dgm:pt>
    <dgm:pt modelId="{E6F0BBC0-26D4-409F-946E-ACA2F0D9D58D}" type="sibTrans" cxnId="{C864B109-EA6B-48B3-A37B-4B1C45400523}">
      <dgm:prSet/>
      <dgm:spPr/>
      <dgm:t>
        <a:bodyPr/>
        <a:lstStyle/>
        <a:p>
          <a:endParaRPr lang="en-US"/>
        </a:p>
      </dgm:t>
    </dgm:pt>
    <dgm:pt modelId="{E0AF9406-DC05-40A4-8315-F43790BFEA3F}">
      <dgm:prSet phldrT="[Texte]" phldr="1"/>
      <dgm:spPr/>
      <dgm:t>
        <a:bodyPr/>
        <a:lstStyle/>
        <a:p>
          <a:endParaRPr lang="en-US" dirty="0"/>
        </a:p>
      </dgm:t>
    </dgm:pt>
    <dgm:pt modelId="{863B99CD-FC7A-4CE8-87D5-7CAB38FB35A2}" type="sibTrans" cxnId="{98B787A5-3B0E-4717-962C-49A792481754}">
      <dgm:prSet/>
      <dgm:spPr/>
      <dgm:t>
        <a:bodyPr/>
        <a:lstStyle/>
        <a:p>
          <a:endParaRPr lang="en-US"/>
        </a:p>
      </dgm:t>
    </dgm:pt>
    <dgm:pt modelId="{1BB50334-BA96-45E0-8411-A5F30F86E1A1}" type="parTrans" cxnId="{98B787A5-3B0E-4717-962C-49A792481754}">
      <dgm:prSet/>
      <dgm:spPr/>
      <dgm:t>
        <a:bodyPr/>
        <a:lstStyle/>
        <a:p>
          <a:endParaRPr lang="en-US"/>
        </a:p>
      </dgm:t>
    </dgm:pt>
    <dgm:pt modelId="{2BAF5941-EC05-4599-B9FC-EE37C71CEED9}" type="pres">
      <dgm:prSet presAssocID="{C9869886-3771-4EB4-8307-FA8332866E0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C981AE4-3DB9-4E7E-8C2C-36FB8BD7E250}" type="pres">
      <dgm:prSet presAssocID="{E0AF9406-DC05-40A4-8315-F43790BFEA3F}" presName="compositeNode" presStyleCnt="0">
        <dgm:presLayoutVars>
          <dgm:bulletEnabled val="1"/>
        </dgm:presLayoutVars>
      </dgm:prSet>
      <dgm:spPr/>
    </dgm:pt>
    <dgm:pt modelId="{63AC50F0-3963-4731-9EB2-19A1D7708BEB}" type="pres">
      <dgm:prSet presAssocID="{E0AF9406-DC05-40A4-8315-F43790BFEA3F}" presName="bgRect" presStyleLbl="node1" presStyleIdx="0" presStyleCnt="2" custScaleY="45731" custLinFactNeighborX="-28828" custLinFactNeighborY="-17341"/>
      <dgm:spPr/>
      <dgm:t>
        <a:bodyPr/>
        <a:lstStyle/>
        <a:p>
          <a:endParaRPr lang="en-US"/>
        </a:p>
      </dgm:t>
    </dgm:pt>
    <dgm:pt modelId="{5685D6DD-3B58-448A-B78B-15962B168C9A}" type="pres">
      <dgm:prSet presAssocID="{E0AF9406-DC05-40A4-8315-F43790BFEA3F}" presName="parentNode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0C9863-8944-4F34-8C70-9AD777D18B2D}" type="pres">
      <dgm:prSet presAssocID="{E0AF9406-DC05-40A4-8315-F43790BFEA3F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8841CA-2DAA-416D-BD9B-AC037331795E}" type="pres">
      <dgm:prSet presAssocID="{863B99CD-FC7A-4CE8-87D5-7CAB38FB35A2}" presName="hSp" presStyleCnt="0"/>
      <dgm:spPr/>
    </dgm:pt>
    <dgm:pt modelId="{204AB431-1350-47C9-B4FB-F78FD9BDA4B7}" type="pres">
      <dgm:prSet presAssocID="{863B99CD-FC7A-4CE8-87D5-7CAB38FB35A2}" presName="vProcSp" presStyleCnt="0"/>
      <dgm:spPr/>
    </dgm:pt>
    <dgm:pt modelId="{0083B1D3-822B-47A3-8CA5-A96C3F6CB96C}" type="pres">
      <dgm:prSet presAssocID="{863B99CD-FC7A-4CE8-87D5-7CAB38FB35A2}" presName="vSp1" presStyleCnt="0"/>
      <dgm:spPr/>
    </dgm:pt>
    <dgm:pt modelId="{529A4104-4EBF-4D7D-AA26-55871017536A}" type="pres">
      <dgm:prSet presAssocID="{863B99CD-FC7A-4CE8-87D5-7CAB38FB35A2}" presName="simulatedConn" presStyleLbl="solidFgAcc1" presStyleIdx="0" presStyleCnt="1" custLinFactX="-216684" custLinFactY="-226928" custLinFactNeighborX="-300000" custLinFactNeighborY="-300000"/>
      <dgm:spPr/>
    </dgm:pt>
    <dgm:pt modelId="{247AA7E3-3398-42D6-A354-F86CB79404DF}" type="pres">
      <dgm:prSet presAssocID="{863B99CD-FC7A-4CE8-87D5-7CAB38FB35A2}" presName="vSp2" presStyleCnt="0"/>
      <dgm:spPr/>
    </dgm:pt>
    <dgm:pt modelId="{18C9C18C-8FC2-41F9-9706-E8152A2FAE67}" type="pres">
      <dgm:prSet presAssocID="{863B99CD-FC7A-4CE8-87D5-7CAB38FB35A2}" presName="sibTrans" presStyleCnt="0"/>
      <dgm:spPr/>
    </dgm:pt>
    <dgm:pt modelId="{362D3925-F257-43BF-A767-B2B6DBCF60EE}" type="pres">
      <dgm:prSet presAssocID="{01AF4388-0A95-4350-9FF0-5B173434E3A6}" presName="compositeNode" presStyleCnt="0">
        <dgm:presLayoutVars>
          <dgm:bulletEnabled val="1"/>
        </dgm:presLayoutVars>
      </dgm:prSet>
      <dgm:spPr/>
    </dgm:pt>
    <dgm:pt modelId="{2BF6F813-32B5-4AFB-8D42-AFFF385F1698}" type="pres">
      <dgm:prSet presAssocID="{01AF4388-0A95-4350-9FF0-5B173434E3A6}" presName="bgRect" presStyleLbl="node1" presStyleIdx="1" presStyleCnt="2" custScaleY="90499" custLinFactNeighborX="-19228" custLinFactNeighborY="24108"/>
      <dgm:spPr/>
      <dgm:t>
        <a:bodyPr/>
        <a:lstStyle/>
        <a:p>
          <a:endParaRPr lang="en-US"/>
        </a:p>
      </dgm:t>
    </dgm:pt>
    <dgm:pt modelId="{6C7976F7-8650-4F30-BF85-FD603BFBBA4E}" type="pres">
      <dgm:prSet presAssocID="{01AF4388-0A95-4350-9FF0-5B173434E3A6}" presName="parentNode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A4F991-0CB0-4F89-B9F3-6AE6B324AFBF}" type="pres">
      <dgm:prSet presAssocID="{01AF4388-0A95-4350-9FF0-5B173434E3A6}" presName="child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5E06C01-A6A7-451C-9EDC-3D38337D71AF}" type="presOf" srcId="{E0AF9406-DC05-40A4-8315-F43790BFEA3F}" destId="{5685D6DD-3B58-448A-B78B-15962B168C9A}" srcOrd="1" destOrd="0" presId="urn:microsoft.com/office/officeart/2005/8/layout/hProcess7#4"/>
    <dgm:cxn modelId="{55EAA374-705D-456F-891B-C042F17F4EE9}" type="presOf" srcId="{E0AF9406-DC05-40A4-8315-F43790BFEA3F}" destId="{63AC50F0-3963-4731-9EB2-19A1D7708BEB}" srcOrd="0" destOrd="0" presId="urn:microsoft.com/office/officeart/2005/8/layout/hProcess7#4"/>
    <dgm:cxn modelId="{C864B109-EA6B-48B3-A37B-4B1C45400523}" srcId="{01AF4388-0A95-4350-9FF0-5B173434E3A6}" destId="{93B8DF8D-9351-4CCA-90DB-E4D3439F5A5E}" srcOrd="0" destOrd="0" parTransId="{21A70300-0421-45A2-8342-4DD72774D17A}" sibTransId="{E6F0BBC0-26D4-409F-946E-ACA2F0D9D58D}"/>
    <dgm:cxn modelId="{984BC645-B830-4899-9CA5-325587A6AEBC}" type="presOf" srcId="{30A7D58B-8B3A-4E7F-8F9C-8A07D284C513}" destId="{0A0C9863-8944-4F34-8C70-9AD777D18B2D}" srcOrd="0" destOrd="0" presId="urn:microsoft.com/office/officeart/2005/8/layout/hProcess7#4"/>
    <dgm:cxn modelId="{3E912B5F-7657-40AD-B635-B4B249ED05F5}" type="presOf" srcId="{93B8DF8D-9351-4CCA-90DB-E4D3439F5A5E}" destId="{AEA4F991-0CB0-4F89-B9F3-6AE6B324AFBF}" srcOrd="0" destOrd="0" presId="urn:microsoft.com/office/officeart/2005/8/layout/hProcess7#4"/>
    <dgm:cxn modelId="{053A1F89-87DF-44D8-B996-A4E6E805719A}" srcId="{E0AF9406-DC05-40A4-8315-F43790BFEA3F}" destId="{30A7D58B-8B3A-4E7F-8F9C-8A07D284C513}" srcOrd="0" destOrd="0" parTransId="{6DBCA5F4-A4A8-4710-8188-80061FFD39F0}" sibTransId="{A105ABD6-1733-45FE-B42F-49D22F3C37A2}"/>
    <dgm:cxn modelId="{BE788AA5-5EB5-4AD5-AE0B-D6C6EA63EB1C}" srcId="{C9869886-3771-4EB4-8307-FA8332866E0A}" destId="{01AF4388-0A95-4350-9FF0-5B173434E3A6}" srcOrd="1" destOrd="0" parTransId="{5ABF359D-029B-4060-A9F6-65D5933227BE}" sibTransId="{4C16045A-CEA4-44A7-80CD-0657C55685D1}"/>
    <dgm:cxn modelId="{98B787A5-3B0E-4717-962C-49A792481754}" srcId="{C9869886-3771-4EB4-8307-FA8332866E0A}" destId="{E0AF9406-DC05-40A4-8315-F43790BFEA3F}" srcOrd="0" destOrd="0" parTransId="{1BB50334-BA96-45E0-8411-A5F30F86E1A1}" sibTransId="{863B99CD-FC7A-4CE8-87D5-7CAB38FB35A2}"/>
    <dgm:cxn modelId="{C9DB2ECC-F163-427B-A4ED-D53F385F065B}" type="presOf" srcId="{01AF4388-0A95-4350-9FF0-5B173434E3A6}" destId="{6C7976F7-8650-4F30-BF85-FD603BFBBA4E}" srcOrd="1" destOrd="0" presId="urn:microsoft.com/office/officeart/2005/8/layout/hProcess7#4"/>
    <dgm:cxn modelId="{E7152E25-20B8-4F34-AF09-BCB8530851F2}" type="presOf" srcId="{01AF4388-0A95-4350-9FF0-5B173434E3A6}" destId="{2BF6F813-32B5-4AFB-8D42-AFFF385F1698}" srcOrd="0" destOrd="0" presId="urn:microsoft.com/office/officeart/2005/8/layout/hProcess7#4"/>
    <dgm:cxn modelId="{67B82950-2BE2-4E74-AE06-52113A26E58F}" type="presOf" srcId="{C9869886-3771-4EB4-8307-FA8332866E0A}" destId="{2BAF5941-EC05-4599-B9FC-EE37C71CEED9}" srcOrd="0" destOrd="0" presId="urn:microsoft.com/office/officeart/2005/8/layout/hProcess7#4"/>
    <dgm:cxn modelId="{4B9A4A49-5314-4E09-99FA-68BE0F7DE22A}" type="presParOf" srcId="{2BAF5941-EC05-4599-B9FC-EE37C71CEED9}" destId="{FC981AE4-3DB9-4E7E-8C2C-36FB8BD7E250}" srcOrd="0" destOrd="0" presId="urn:microsoft.com/office/officeart/2005/8/layout/hProcess7#4"/>
    <dgm:cxn modelId="{90EA9FC2-B06E-4DD5-BD1B-57E10FC61D12}" type="presParOf" srcId="{FC981AE4-3DB9-4E7E-8C2C-36FB8BD7E250}" destId="{63AC50F0-3963-4731-9EB2-19A1D7708BEB}" srcOrd="0" destOrd="0" presId="urn:microsoft.com/office/officeart/2005/8/layout/hProcess7#4"/>
    <dgm:cxn modelId="{2A5AF0B8-7780-454D-80DD-8B455A3F9C07}" type="presParOf" srcId="{FC981AE4-3DB9-4E7E-8C2C-36FB8BD7E250}" destId="{5685D6DD-3B58-448A-B78B-15962B168C9A}" srcOrd="1" destOrd="0" presId="urn:microsoft.com/office/officeart/2005/8/layout/hProcess7#4"/>
    <dgm:cxn modelId="{6459B8C1-9EC0-4836-B899-E7C1D242B6B3}" type="presParOf" srcId="{FC981AE4-3DB9-4E7E-8C2C-36FB8BD7E250}" destId="{0A0C9863-8944-4F34-8C70-9AD777D18B2D}" srcOrd="2" destOrd="0" presId="urn:microsoft.com/office/officeart/2005/8/layout/hProcess7#4"/>
    <dgm:cxn modelId="{44759152-B311-47F8-A2A9-502B2F62E442}" type="presParOf" srcId="{2BAF5941-EC05-4599-B9FC-EE37C71CEED9}" destId="{EC8841CA-2DAA-416D-BD9B-AC037331795E}" srcOrd="1" destOrd="0" presId="urn:microsoft.com/office/officeart/2005/8/layout/hProcess7#4"/>
    <dgm:cxn modelId="{E170724E-A8F5-45F2-98A8-75C1E3D97D97}" type="presParOf" srcId="{2BAF5941-EC05-4599-B9FC-EE37C71CEED9}" destId="{204AB431-1350-47C9-B4FB-F78FD9BDA4B7}" srcOrd="2" destOrd="0" presId="urn:microsoft.com/office/officeart/2005/8/layout/hProcess7#4"/>
    <dgm:cxn modelId="{A99AB0D8-EF3A-4FE4-A193-E825BFCC6845}" type="presParOf" srcId="{204AB431-1350-47C9-B4FB-F78FD9BDA4B7}" destId="{0083B1D3-822B-47A3-8CA5-A96C3F6CB96C}" srcOrd="0" destOrd="0" presId="urn:microsoft.com/office/officeart/2005/8/layout/hProcess7#4"/>
    <dgm:cxn modelId="{8C45ACFF-CA94-44DA-A6CF-80168EC869E9}" type="presParOf" srcId="{204AB431-1350-47C9-B4FB-F78FD9BDA4B7}" destId="{529A4104-4EBF-4D7D-AA26-55871017536A}" srcOrd="1" destOrd="0" presId="urn:microsoft.com/office/officeart/2005/8/layout/hProcess7#4"/>
    <dgm:cxn modelId="{0CC4C55B-330E-4D90-AB0E-397C1BBD65E0}" type="presParOf" srcId="{204AB431-1350-47C9-B4FB-F78FD9BDA4B7}" destId="{247AA7E3-3398-42D6-A354-F86CB79404DF}" srcOrd="2" destOrd="0" presId="urn:microsoft.com/office/officeart/2005/8/layout/hProcess7#4"/>
    <dgm:cxn modelId="{7DFC5D2F-9869-4D7A-8FD8-64C4D53867C3}" type="presParOf" srcId="{2BAF5941-EC05-4599-B9FC-EE37C71CEED9}" destId="{18C9C18C-8FC2-41F9-9706-E8152A2FAE67}" srcOrd="3" destOrd="0" presId="urn:microsoft.com/office/officeart/2005/8/layout/hProcess7#4"/>
    <dgm:cxn modelId="{611A43E9-20A1-4C40-A2CD-FA9C42AB1E28}" type="presParOf" srcId="{2BAF5941-EC05-4599-B9FC-EE37C71CEED9}" destId="{362D3925-F257-43BF-A767-B2B6DBCF60EE}" srcOrd="4" destOrd="0" presId="urn:microsoft.com/office/officeart/2005/8/layout/hProcess7#4"/>
    <dgm:cxn modelId="{0B076AD7-65FC-4878-AF0C-D362B8FF5538}" type="presParOf" srcId="{362D3925-F257-43BF-A767-B2B6DBCF60EE}" destId="{2BF6F813-32B5-4AFB-8D42-AFFF385F1698}" srcOrd="0" destOrd="0" presId="urn:microsoft.com/office/officeart/2005/8/layout/hProcess7#4"/>
    <dgm:cxn modelId="{06D2EA68-D5B8-4E6C-8D86-0367B275968B}" type="presParOf" srcId="{362D3925-F257-43BF-A767-B2B6DBCF60EE}" destId="{6C7976F7-8650-4F30-BF85-FD603BFBBA4E}" srcOrd="1" destOrd="0" presId="urn:microsoft.com/office/officeart/2005/8/layout/hProcess7#4"/>
    <dgm:cxn modelId="{0A9A9448-9FAA-4F45-B2E4-61CFC436B24A}" type="presParOf" srcId="{362D3925-F257-43BF-A767-B2B6DBCF60EE}" destId="{AEA4F991-0CB0-4F89-B9F3-6AE6B324AFBF}" srcOrd="2" destOrd="0" presId="urn:microsoft.com/office/officeart/2005/8/layout/hProcess7#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8CE344-0321-4E64-B2BE-69C70EF6C5BF}">
      <dsp:nvSpPr>
        <dsp:cNvPr id="0" name=""/>
        <dsp:cNvSpPr/>
      </dsp:nvSpPr>
      <dsp:spPr>
        <a:xfrm>
          <a:off x="1555136" y="2266"/>
          <a:ext cx="2390452" cy="1195226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58420" rIns="87630" bIns="58420" numCol="1" spcCol="1270" anchor="ctr" anchorCtr="0">
          <a:noAutofit/>
          <a:sp3d extrusionH="28000" prstMaterial="matte"/>
        </a:bodyPr>
        <a:lstStyle/>
        <a:p>
          <a:pPr lvl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600" b="1" kern="1200" dirty="0" smtClean="0">
              <a:latin typeface="Traditional Arabic" pitchFamily="18" charset="-78"/>
              <a:cs typeface="Traditional Arabic" pitchFamily="18" charset="-78"/>
            </a:rPr>
            <a:t>محيط المؤسسة</a:t>
          </a:r>
          <a:endParaRPr lang="en-US" sz="4600" b="1" kern="1200" dirty="0">
            <a:latin typeface="Traditional Arabic" pitchFamily="18" charset="-78"/>
            <a:cs typeface="Traditional Arabic" pitchFamily="18" charset="-78"/>
          </a:endParaRPr>
        </a:p>
      </dsp:txBody>
      <dsp:txXfrm>
        <a:off x="1590143" y="37273"/>
        <a:ext cx="2320438" cy="1125212"/>
      </dsp:txXfrm>
    </dsp:sp>
    <dsp:sp modelId="{D08D4F73-E73E-492A-9406-F7957ED3FD66}">
      <dsp:nvSpPr>
        <dsp:cNvPr id="0" name=""/>
        <dsp:cNvSpPr/>
      </dsp:nvSpPr>
      <dsp:spPr>
        <a:xfrm>
          <a:off x="1794182" y="1197492"/>
          <a:ext cx="277521" cy="8733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73303"/>
              </a:lnTo>
              <a:lnTo>
                <a:pt x="277521" y="87330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822009-6799-4CA7-9F76-78DB350BD9C9}">
      <dsp:nvSpPr>
        <dsp:cNvPr id="0" name=""/>
        <dsp:cNvSpPr/>
      </dsp:nvSpPr>
      <dsp:spPr>
        <a:xfrm>
          <a:off x="2071704" y="1473183"/>
          <a:ext cx="1912361" cy="11952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200" b="1" kern="1200" dirty="0" smtClean="0">
              <a:latin typeface="Traditional Arabic" pitchFamily="18" charset="-78"/>
              <a:cs typeface="Traditional Arabic" pitchFamily="18" charset="-78"/>
            </a:rPr>
            <a:t> المحيط الداخلي</a:t>
          </a:r>
          <a:endParaRPr lang="en-US" sz="3200" b="1" kern="1200" dirty="0">
            <a:latin typeface="Traditional Arabic" pitchFamily="18" charset="-78"/>
            <a:cs typeface="Traditional Arabic" pitchFamily="18" charset="-78"/>
          </a:endParaRPr>
        </a:p>
      </dsp:txBody>
      <dsp:txXfrm>
        <a:off x="2106711" y="1508190"/>
        <a:ext cx="1842347" cy="1125212"/>
      </dsp:txXfrm>
    </dsp:sp>
    <dsp:sp modelId="{F3175962-C69F-48D0-A9F8-058319449C3B}">
      <dsp:nvSpPr>
        <dsp:cNvPr id="0" name=""/>
        <dsp:cNvSpPr/>
      </dsp:nvSpPr>
      <dsp:spPr>
        <a:xfrm>
          <a:off x="1794182" y="1197492"/>
          <a:ext cx="239045" cy="23904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90452"/>
              </a:lnTo>
              <a:lnTo>
                <a:pt x="239045" y="2390452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-22735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AC9516-8BA3-4E30-A57D-7E2898D44D33}">
      <dsp:nvSpPr>
        <dsp:cNvPr id="0" name=""/>
        <dsp:cNvSpPr/>
      </dsp:nvSpPr>
      <dsp:spPr>
        <a:xfrm>
          <a:off x="2033227" y="2990332"/>
          <a:ext cx="1912361" cy="119522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  <a:sp3d z="-22735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200" b="1" kern="1200" dirty="0" smtClean="0">
              <a:latin typeface="Traditional Arabic" pitchFamily="18" charset="-78"/>
              <a:cs typeface="Traditional Arabic" pitchFamily="18" charset="-78"/>
            </a:rPr>
            <a:t>المحيط الخارجي</a:t>
          </a:r>
          <a:endParaRPr lang="en-US" sz="3200" b="1" kern="1200" dirty="0">
            <a:latin typeface="Traditional Arabic" pitchFamily="18" charset="-78"/>
            <a:cs typeface="Traditional Arabic" pitchFamily="18" charset="-78"/>
          </a:endParaRPr>
        </a:p>
      </dsp:txBody>
      <dsp:txXfrm>
        <a:off x="2068234" y="3025339"/>
        <a:ext cx="1842347" cy="11252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110856-FA8A-483B-B341-ECE5062E0C4D}">
      <dsp:nvSpPr>
        <dsp:cNvPr id="0" name=""/>
        <dsp:cNvSpPr/>
      </dsp:nvSpPr>
      <dsp:spPr>
        <a:xfrm>
          <a:off x="0" y="0"/>
          <a:ext cx="5929354" cy="92778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b="1" kern="1200" dirty="0" smtClean="0">
              <a:latin typeface="Traditional Arabic" pitchFamily="18" charset="-78"/>
              <a:cs typeface="Traditional Arabic" pitchFamily="18" charset="-78"/>
            </a:rPr>
            <a:t>متغيرات كلية</a:t>
          </a:r>
          <a:endParaRPr lang="en-US" sz="2800" b="1" kern="1200" dirty="0">
            <a:latin typeface="Traditional Arabic" pitchFamily="18" charset="-78"/>
            <a:cs typeface="Traditional Arabic" pitchFamily="18" charset="-78"/>
          </a:endParaRPr>
        </a:p>
      </dsp:txBody>
      <dsp:txXfrm>
        <a:off x="0" y="0"/>
        <a:ext cx="5929354" cy="501005"/>
      </dsp:txXfrm>
    </dsp:sp>
    <dsp:sp modelId="{4085A006-2840-4671-89D9-2652E03D80E5}">
      <dsp:nvSpPr>
        <dsp:cNvPr id="0" name=""/>
        <dsp:cNvSpPr/>
      </dsp:nvSpPr>
      <dsp:spPr>
        <a:xfrm>
          <a:off x="0" y="482902"/>
          <a:ext cx="5929354" cy="426782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smtClean="0">
              <a:latin typeface="Traditional Arabic" pitchFamily="18" charset="-78"/>
              <a:cs typeface="Traditional Arabic" pitchFamily="18" charset="-78"/>
            </a:rPr>
            <a:t>العوامل التي تؤثر بصورة </a:t>
          </a:r>
          <a:r>
            <a:rPr lang="ar-TN" sz="2400" b="1" kern="1200" dirty="0" smtClean="0">
              <a:latin typeface="Traditional Arabic" pitchFamily="18" charset="-78"/>
              <a:cs typeface="Traditional Arabic" pitchFamily="18" charset="-78"/>
            </a:rPr>
            <a:t>غير </a:t>
          </a:r>
          <a:r>
            <a:rPr lang="ar-DZ" sz="2400" b="1" kern="1200" dirty="0" smtClean="0">
              <a:latin typeface="Traditional Arabic" pitchFamily="18" charset="-78"/>
              <a:cs typeface="Traditional Arabic" pitchFamily="18" charset="-78"/>
            </a:rPr>
            <a:t>مباشرة على علاقة المؤسسة مع زبائن</a:t>
          </a:r>
          <a:r>
            <a:rPr lang="ar-TN" sz="2400" b="1" kern="1200" dirty="0" smtClean="0">
              <a:latin typeface="Traditional Arabic" pitchFamily="18" charset="-78"/>
              <a:cs typeface="Traditional Arabic" pitchFamily="18" charset="-78"/>
            </a:rPr>
            <a:t>ها</a:t>
          </a:r>
          <a:endParaRPr lang="en-US" sz="2400" b="1" kern="1200" dirty="0">
            <a:latin typeface="Traditional Arabic" pitchFamily="18" charset="-78"/>
            <a:cs typeface="Traditional Arabic" pitchFamily="18" charset="-78"/>
          </a:endParaRPr>
        </a:p>
      </dsp:txBody>
      <dsp:txXfrm>
        <a:off x="0" y="482902"/>
        <a:ext cx="5929354" cy="42678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110856-FA8A-483B-B341-ECE5062E0C4D}">
      <dsp:nvSpPr>
        <dsp:cNvPr id="0" name=""/>
        <dsp:cNvSpPr/>
      </dsp:nvSpPr>
      <dsp:spPr>
        <a:xfrm>
          <a:off x="0" y="0"/>
          <a:ext cx="2428892" cy="242889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b="1" kern="1200" dirty="0" smtClean="0">
              <a:latin typeface="Traditional Arabic" pitchFamily="18" charset="-78"/>
              <a:cs typeface="Traditional Arabic" pitchFamily="18" charset="-78"/>
            </a:rPr>
            <a:t>متغيرات جزئية</a:t>
          </a:r>
          <a:endParaRPr lang="en-US" sz="2800" b="1" kern="1200" dirty="0">
            <a:latin typeface="Traditional Arabic" pitchFamily="18" charset="-78"/>
            <a:cs typeface="Traditional Arabic" pitchFamily="18" charset="-78"/>
          </a:endParaRPr>
        </a:p>
      </dsp:txBody>
      <dsp:txXfrm>
        <a:off x="0" y="0"/>
        <a:ext cx="2428892" cy="1311601"/>
      </dsp:txXfrm>
    </dsp:sp>
    <dsp:sp modelId="{4085A006-2840-4671-89D9-2652E03D80E5}">
      <dsp:nvSpPr>
        <dsp:cNvPr id="0" name=""/>
        <dsp:cNvSpPr/>
      </dsp:nvSpPr>
      <dsp:spPr>
        <a:xfrm>
          <a:off x="0" y="1311601"/>
          <a:ext cx="2428892" cy="1117290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b="1" kern="1200" dirty="0" smtClean="0">
              <a:latin typeface="Traditional Arabic" pitchFamily="18" charset="-78"/>
              <a:cs typeface="Traditional Arabic" pitchFamily="18" charset="-78"/>
            </a:rPr>
            <a:t>وهي العوامل التي تؤثر بصورة مباشرة على علاقة المؤسسة  مع زبائن</a:t>
          </a:r>
          <a:r>
            <a:rPr lang="ar-TN" sz="2000" b="1" kern="1200" dirty="0" smtClean="0">
              <a:latin typeface="Traditional Arabic" pitchFamily="18" charset="-78"/>
              <a:cs typeface="Traditional Arabic" pitchFamily="18" charset="-78"/>
            </a:rPr>
            <a:t>ها</a:t>
          </a:r>
          <a:endParaRPr lang="en-US" sz="2000" b="1" kern="1200" dirty="0">
            <a:latin typeface="Traditional Arabic" pitchFamily="18" charset="-78"/>
            <a:cs typeface="Traditional Arabic" pitchFamily="18" charset="-78"/>
          </a:endParaRPr>
        </a:p>
      </dsp:txBody>
      <dsp:txXfrm>
        <a:off x="0" y="1311601"/>
        <a:ext cx="2428892" cy="111729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85A48B-B7CE-45C3-A09A-DE40EF9D4990}">
      <dsp:nvSpPr>
        <dsp:cNvPr id="0" name=""/>
        <dsp:cNvSpPr/>
      </dsp:nvSpPr>
      <dsp:spPr>
        <a:xfrm>
          <a:off x="3171847" y="579"/>
          <a:ext cx="4757770" cy="2259754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t" anchorCtr="0">
          <a:noAutofit/>
        </a:bodyPr>
        <a:lstStyle/>
        <a:p>
          <a:pPr marL="228600" lvl="1" indent="-228600" algn="r" defTabSz="10223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300" b="1" kern="1200" dirty="0" smtClean="0">
              <a:latin typeface="Traditional Arabic" pitchFamily="18" charset="-78"/>
              <a:cs typeface="Traditional Arabic" pitchFamily="18" charset="-78"/>
            </a:rPr>
            <a:t>تزويد المؤسسة بالمعلومات التي تساعدها على الاستجابة لمحيطها باستغلال الفرص، كدخول أسواق جديدة أو تلبية حاجات جديدة والحد من التهديدات القادمة خاصة من المنافسة</a:t>
          </a:r>
          <a:endParaRPr lang="en-US" sz="2300" b="1" kern="1200" dirty="0">
            <a:latin typeface="Traditional Arabic" pitchFamily="18" charset="-78"/>
            <a:cs typeface="Traditional Arabic" pitchFamily="18" charset="-78"/>
          </a:endParaRPr>
        </a:p>
      </dsp:txBody>
      <dsp:txXfrm>
        <a:off x="3171847" y="283048"/>
        <a:ext cx="3910362" cy="1694816"/>
      </dsp:txXfrm>
    </dsp:sp>
    <dsp:sp modelId="{A040ED5F-16EC-4023-ADEE-3ADA6868009A}">
      <dsp:nvSpPr>
        <dsp:cNvPr id="0" name=""/>
        <dsp:cNvSpPr/>
      </dsp:nvSpPr>
      <dsp:spPr>
        <a:xfrm>
          <a:off x="0" y="300347"/>
          <a:ext cx="3171847" cy="1660219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b="1" kern="1200" dirty="0" smtClean="0">
              <a:latin typeface="Traditional Arabic" pitchFamily="18" charset="-78"/>
              <a:cs typeface="Traditional Arabic" pitchFamily="18" charset="-78"/>
            </a:rPr>
            <a:t>أهمية دراسة المحيط الخارجي</a:t>
          </a:r>
          <a:endParaRPr lang="en-US" sz="2800" b="1" kern="1200" dirty="0">
            <a:latin typeface="Traditional Arabic" pitchFamily="18" charset="-78"/>
            <a:cs typeface="Traditional Arabic" pitchFamily="18" charset="-78"/>
          </a:endParaRPr>
        </a:p>
      </dsp:txBody>
      <dsp:txXfrm>
        <a:off x="81045" y="381392"/>
        <a:ext cx="3009757" cy="1498129"/>
      </dsp:txXfrm>
    </dsp:sp>
    <dsp:sp modelId="{F48BB6ED-FC8A-4ABC-8A99-18B9DF5FE4A9}">
      <dsp:nvSpPr>
        <dsp:cNvPr id="0" name=""/>
        <dsp:cNvSpPr/>
      </dsp:nvSpPr>
      <dsp:spPr>
        <a:xfrm>
          <a:off x="3171847" y="2486309"/>
          <a:ext cx="4757770" cy="2259754"/>
        </a:xfrm>
        <a:prstGeom prst="rightArrow">
          <a:avLst>
            <a:gd name="adj1" fmla="val 75000"/>
            <a:gd name="adj2" fmla="val 50000"/>
          </a:avLst>
        </a:prstGeom>
        <a:solidFill>
          <a:schemeClr val="accent4">
            <a:tint val="40000"/>
            <a:alpha val="90000"/>
            <a:hueOff val="-3945710"/>
            <a:satOff val="22157"/>
            <a:lumOff val="1408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3945710"/>
              <a:satOff val="22157"/>
              <a:lumOff val="140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605" tIns="14605" rIns="14605" bIns="14605" numCol="1" spcCol="1270" anchor="t" anchorCtr="0">
          <a:noAutofit/>
        </a:bodyPr>
        <a:lstStyle/>
        <a:p>
          <a:pPr marL="228600" lvl="1" indent="-228600" algn="just" defTabSz="10223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TN" sz="2300" b="1" kern="1200" dirty="0" smtClean="0">
              <a:latin typeface="Traditional Arabic" pitchFamily="18" charset="-78"/>
              <a:cs typeface="Traditional Arabic" pitchFamily="18" charset="-78"/>
            </a:rPr>
            <a:t>التعرف على نقاط قوة وضعف المؤسسة لكي تستطيع المؤسسة أن تعمل بأقصى كفاءة لاستغلال الفرص المتاحة ومواجهة التهديدات في البيئة الخارجية</a:t>
          </a:r>
          <a:r>
            <a:rPr lang="ar-DZ" sz="2300" b="1" kern="1200" dirty="0" smtClean="0">
              <a:latin typeface="Traditional Arabic" pitchFamily="18" charset="-78"/>
              <a:cs typeface="Traditional Arabic" pitchFamily="18" charset="-78"/>
            </a:rPr>
            <a:t>.</a:t>
          </a:r>
          <a:r>
            <a:rPr lang="ar-TN" sz="2300" b="1" kern="1200" dirty="0" smtClean="0">
              <a:latin typeface="Traditional Arabic" pitchFamily="18" charset="-78"/>
              <a:cs typeface="Traditional Arabic" pitchFamily="18" charset="-78"/>
            </a:rPr>
            <a:t> </a:t>
          </a:r>
          <a:endParaRPr lang="en-US" sz="2300" b="1" kern="1200" dirty="0">
            <a:latin typeface="Traditional Arabic" pitchFamily="18" charset="-78"/>
            <a:cs typeface="Traditional Arabic" pitchFamily="18" charset="-78"/>
          </a:endParaRPr>
        </a:p>
      </dsp:txBody>
      <dsp:txXfrm>
        <a:off x="3171847" y="2768778"/>
        <a:ext cx="3910362" cy="1694816"/>
      </dsp:txXfrm>
    </dsp:sp>
    <dsp:sp modelId="{9E08993B-559D-4A2E-8D46-4D34C5D42B40}">
      <dsp:nvSpPr>
        <dsp:cNvPr id="0" name=""/>
        <dsp:cNvSpPr/>
      </dsp:nvSpPr>
      <dsp:spPr>
        <a:xfrm>
          <a:off x="0" y="2817815"/>
          <a:ext cx="3171847" cy="1596742"/>
        </a:xfrm>
        <a:prstGeom prst="round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shade val="51000"/>
                <a:satMod val="130000"/>
              </a:schemeClr>
            </a:gs>
            <a:gs pos="80000">
              <a:schemeClr val="accent4">
                <a:hueOff val="-4464770"/>
                <a:satOff val="26899"/>
                <a:lumOff val="2156"/>
                <a:alphaOff val="0"/>
                <a:shade val="93000"/>
                <a:satMod val="13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600" b="1" kern="1200" dirty="0" smtClean="0">
              <a:latin typeface="Traditional Arabic" pitchFamily="18" charset="-78"/>
              <a:cs typeface="Traditional Arabic" pitchFamily="18" charset="-78"/>
            </a:rPr>
            <a:t>أهمية دراسة المحيط الداخلي</a:t>
          </a:r>
          <a:endParaRPr lang="en-US" sz="3600" b="1" kern="1200" dirty="0">
            <a:latin typeface="Traditional Arabic" pitchFamily="18" charset="-78"/>
            <a:cs typeface="Traditional Arabic" pitchFamily="18" charset="-78"/>
          </a:endParaRPr>
        </a:p>
      </dsp:txBody>
      <dsp:txXfrm>
        <a:off x="77947" y="2895762"/>
        <a:ext cx="3015953" cy="144084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86DE54-592D-4AFF-837A-FC514EB0DF5A}">
      <dsp:nvSpPr>
        <dsp:cNvPr id="0" name=""/>
        <dsp:cNvSpPr/>
      </dsp:nvSpPr>
      <dsp:spPr>
        <a:xfrm rot="5400000">
          <a:off x="-325912" y="325912"/>
          <a:ext cx="2172751" cy="1520925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  <a:sp3d extrusionH="28000" prstMaterial="matte"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baseline="0" dirty="0" smtClean="0">
              <a:latin typeface="Traditional Arabic" pitchFamily="18" charset="-78"/>
              <a:cs typeface="Traditional Arabic" pitchFamily="18" charset="-78"/>
            </a:rPr>
            <a:t>Igor </a:t>
          </a:r>
          <a:r>
            <a:rPr lang="fr-FR" sz="2000" b="1" kern="1200" baseline="0" dirty="0" smtClean="0">
              <a:latin typeface="Traditional Arabic" pitchFamily="18" charset="-78"/>
              <a:cs typeface="Traditional Arabic" pitchFamily="18" charset="-78"/>
            </a:rPr>
            <a:t>Ansoff</a:t>
          </a:r>
          <a:endParaRPr lang="en-US" sz="2400" b="1" kern="1200" dirty="0">
            <a:latin typeface="Traditional Arabic" pitchFamily="18" charset="-78"/>
            <a:cs typeface="Traditional Arabic" pitchFamily="18" charset="-78"/>
          </a:endParaRPr>
        </a:p>
      </dsp:txBody>
      <dsp:txXfrm rot="-5400000">
        <a:off x="2" y="760462"/>
        <a:ext cx="1520925" cy="651826"/>
      </dsp:txXfrm>
    </dsp:sp>
    <dsp:sp modelId="{B28B22B1-EA31-4663-B61A-EBACE11F69C0}">
      <dsp:nvSpPr>
        <dsp:cNvPr id="0" name=""/>
        <dsp:cNvSpPr/>
      </dsp:nvSpPr>
      <dsp:spPr>
        <a:xfrm rot="5400000">
          <a:off x="3661937" y="-2118639"/>
          <a:ext cx="1412288" cy="56943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just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400" b="1" kern="1200" dirty="0" smtClean="0">
              <a:latin typeface="Traditional Arabic" pitchFamily="18" charset="-78"/>
              <a:cs typeface="Traditional Arabic" pitchFamily="18" charset="-78"/>
            </a:rPr>
            <a:t>هي تلك القرارات التي تهتم بعلاقة المنظمة بالبيئة الخارجية، حيث تتسم الظروف التي يتم فيها صناعة القرار بعدم التأكد، لذلك لابد من تحقيق التكيف مع متغيرات البيئة.</a:t>
          </a:r>
          <a:endParaRPr lang="en-US" sz="2400" b="1" kern="1200" dirty="0">
            <a:latin typeface="Traditional Arabic" pitchFamily="18" charset="-78"/>
            <a:cs typeface="Traditional Arabic" pitchFamily="18" charset="-78"/>
          </a:endParaRPr>
        </a:p>
      </dsp:txBody>
      <dsp:txXfrm rot="-5400000">
        <a:off x="1520925" y="91315"/>
        <a:ext cx="5625370" cy="1274404"/>
      </dsp:txXfrm>
    </dsp:sp>
    <dsp:sp modelId="{AB3FBCDC-EC82-4FA3-928D-3E092B556CAC}">
      <dsp:nvSpPr>
        <dsp:cNvPr id="0" name=""/>
        <dsp:cNvSpPr/>
      </dsp:nvSpPr>
      <dsp:spPr>
        <a:xfrm rot="5400000">
          <a:off x="-325912" y="2217161"/>
          <a:ext cx="2172751" cy="1520925"/>
        </a:xfrm>
        <a:prstGeom prst="chevron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  <a:sp3d extrusionH="28000" prstMaterial="matte"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1" kern="1200" dirty="0" smtClean="0">
              <a:latin typeface="Traditional Arabic" pitchFamily="18" charset="-78"/>
              <a:cs typeface="Traditional Arabic" pitchFamily="18" charset="-78"/>
            </a:rPr>
            <a:t>Chandler</a:t>
          </a:r>
          <a:endParaRPr lang="en-US" sz="2400" b="1" kern="1200" dirty="0">
            <a:latin typeface="Traditional Arabic" pitchFamily="18" charset="-78"/>
            <a:cs typeface="Traditional Arabic" pitchFamily="18" charset="-78"/>
          </a:endParaRPr>
        </a:p>
      </dsp:txBody>
      <dsp:txXfrm rot="-5400000">
        <a:off x="2" y="2651711"/>
        <a:ext cx="1520925" cy="651826"/>
      </dsp:txXfrm>
    </dsp:sp>
    <dsp:sp modelId="{C7EC9081-9533-407A-85C7-FCD1174C7E8C}">
      <dsp:nvSpPr>
        <dsp:cNvPr id="0" name=""/>
        <dsp:cNvSpPr/>
      </dsp:nvSpPr>
      <dsp:spPr>
        <a:xfrm rot="5400000">
          <a:off x="3661937" y="-206591"/>
          <a:ext cx="1412288" cy="569431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just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DZ" sz="2400" b="1" kern="1200" dirty="0" smtClean="0">
              <a:latin typeface="Traditional Arabic" pitchFamily="18" charset="-78"/>
              <a:cs typeface="Traditional Arabic" pitchFamily="18" charset="-78"/>
            </a:rPr>
            <a:t>تحديد الأهداف طويلة المدى وتخصيص الموارد لتحقيق هذه الأهداف</a:t>
          </a:r>
          <a:endParaRPr lang="en-US" sz="2400" b="1" kern="1200" dirty="0">
            <a:latin typeface="Traditional Arabic" pitchFamily="18" charset="-78"/>
            <a:cs typeface="Traditional Arabic" pitchFamily="18" charset="-78"/>
          </a:endParaRPr>
        </a:p>
      </dsp:txBody>
      <dsp:txXfrm rot="-5400000">
        <a:off x="1520925" y="2003363"/>
        <a:ext cx="5625370" cy="127440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AC50F0-3963-4731-9EB2-19A1D7708BEB}">
      <dsp:nvSpPr>
        <dsp:cNvPr id="0" name=""/>
        <dsp:cNvSpPr/>
      </dsp:nvSpPr>
      <dsp:spPr>
        <a:xfrm>
          <a:off x="0" y="170697"/>
          <a:ext cx="2249057" cy="2127356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85725" rIns="111125" bIns="0" numCol="1" spcCol="1270" anchor="t" anchorCtr="0">
          <a:noAutofit/>
        </a:bodyPr>
        <a:lstStyle/>
        <a:p>
          <a:pPr lvl="0" algn="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 dirty="0"/>
        </a:p>
      </dsp:txBody>
      <dsp:txXfrm rot="16200000">
        <a:off x="-647310" y="818008"/>
        <a:ext cx="1744432" cy="449811"/>
      </dsp:txXfrm>
    </dsp:sp>
    <dsp:sp modelId="{0A0C9863-8944-4F34-8C70-9AD777D18B2D}">
      <dsp:nvSpPr>
        <dsp:cNvPr id="0" name=""/>
        <dsp:cNvSpPr/>
      </dsp:nvSpPr>
      <dsp:spPr>
        <a:xfrm>
          <a:off x="449811" y="170697"/>
          <a:ext cx="1675547" cy="2127356"/>
        </a:xfrm>
        <a:prstGeom prst="rect">
          <a:avLst/>
        </a:prstGeom>
        <a:noFill/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109728" rIns="0" bIns="0" numCol="1" spcCol="1270" anchor="t" anchorCtr="0">
          <a:noAutofit/>
        </a:bodyPr>
        <a:lstStyle/>
        <a:p>
          <a:pPr marL="0" lvl="0" indent="269875" algn="just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200" b="1" kern="1200" dirty="0" smtClean="0">
              <a:latin typeface="Traditional Arabic" pitchFamily="18" charset="-78"/>
              <a:cs typeface="Traditional Arabic" pitchFamily="18" charset="-78"/>
            </a:rPr>
            <a:t>إستراتيجية التمركز أو التخصص</a:t>
          </a:r>
          <a:endParaRPr lang="en-US" sz="3200" b="1" kern="1200" dirty="0">
            <a:latin typeface="Traditional Arabic" pitchFamily="18" charset="-78"/>
            <a:cs typeface="Traditional Arabic" pitchFamily="18" charset="-78"/>
          </a:endParaRPr>
        </a:p>
      </dsp:txBody>
      <dsp:txXfrm>
        <a:off x="449811" y="170697"/>
        <a:ext cx="1675547" cy="2127356"/>
      </dsp:txXfrm>
    </dsp:sp>
    <dsp:sp modelId="{2BF6F813-32B5-4AFB-8D42-AFFF385F1698}">
      <dsp:nvSpPr>
        <dsp:cNvPr id="0" name=""/>
        <dsp:cNvSpPr/>
      </dsp:nvSpPr>
      <dsp:spPr>
        <a:xfrm>
          <a:off x="2328297" y="833324"/>
          <a:ext cx="2249057" cy="1984505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5"/>
                <a:satOff val="13449"/>
                <a:lumOff val="107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85725" rIns="111125" bIns="0" numCol="1" spcCol="1270" anchor="t" anchorCtr="0">
          <a:noAutofit/>
        </a:bodyPr>
        <a:lstStyle/>
        <a:p>
          <a:pPr lvl="0" algn="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 dirty="0"/>
        </a:p>
      </dsp:txBody>
      <dsp:txXfrm rot="16200000">
        <a:off x="1739555" y="1422065"/>
        <a:ext cx="1627294" cy="449811"/>
      </dsp:txXfrm>
    </dsp:sp>
    <dsp:sp modelId="{529A4104-4EBF-4D7D-AA26-55871017536A}">
      <dsp:nvSpPr>
        <dsp:cNvPr id="0" name=""/>
        <dsp:cNvSpPr/>
      </dsp:nvSpPr>
      <dsp:spPr>
        <a:xfrm rot="5400000">
          <a:off x="2141377" y="1632858"/>
          <a:ext cx="396330" cy="337358"/>
        </a:xfrm>
        <a:prstGeom prst="flowChartExtra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AEA4F991-0CB0-4F89-B9F3-6AE6B324AFBF}">
      <dsp:nvSpPr>
        <dsp:cNvPr id="0" name=""/>
        <dsp:cNvSpPr/>
      </dsp:nvSpPr>
      <dsp:spPr>
        <a:xfrm>
          <a:off x="2778108" y="833324"/>
          <a:ext cx="1675547" cy="1984505"/>
        </a:xfrm>
        <a:prstGeom prst="rect">
          <a:avLst/>
        </a:prstGeom>
        <a:noFill/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123444" rIns="0" bIns="0" numCol="1" spcCol="1270" anchor="t" anchorCtr="0">
          <a:noAutofit/>
        </a:bodyPr>
        <a:lstStyle/>
        <a:p>
          <a:pPr marL="0" lvl="0" indent="269875" algn="just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600" b="1" kern="1200" dirty="0" smtClean="0">
              <a:latin typeface="Traditional Arabic" pitchFamily="18" charset="-78"/>
              <a:cs typeface="Traditional Arabic" pitchFamily="18" charset="-78"/>
            </a:rPr>
            <a:t>التخصص في إنتاج منتج واحد</a:t>
          </a:r>
          <a:endParaRPr lang="en-US" sz="3600" b="1" kern="1200" dirty="0">
            <a:latin typeface="Traditional Arabic" pitchFamily="18" charset="-78"/>
            <a:cs typeface="Traditional Arabic" pitchFamily="18" charset="-78"/>
          </a:endParaRPr>
        </a:p>
      </dsp:txBody>
      <dsp:txXfrm>
        <a:off x="2778108" y="833324"/>
        <a:ext cx="1675547" cy="1984505"/>
      </dsp:txXfrm>
    </dsp:sp>
    <dsp:sp modelId="{79DE8900-3414-4972-9E63-FDCD4F875888}">
      <dsp:nvSpPr>
        <dsp:cNvPr id="0" name=""/>
        <dsp:cNvSpPr/>
      </dsp:nvSpPr>
      <dsp:spPr>
        <a:xfrm>
          <a:off x="4656071" y="1365130"/>
          <a:ext cx="2249057" cy="2698869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85725" rIns="111125" bIns="0" numCol="1" spcCol="1270" anchor="t" anchorCtr="0">
          <a:noAutofit/>
        </a:bodyPr>
        <a:lstStyle/>
        <a:p>
          <a:pPr lvl="0" algn="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 rot="16200000">
        <a:off x="3774441" y="2246761"/>
        <a:ext cx="2213072" cy="449811"/>
      </dsp:txXfrm>
    </dsp:sp>
    <dsp:sp modelId="{85D9CF70-D9DF-4529-BF92-6A5B4179109F}">
      <dsp:nvSpPr>
        <dsp:cNvPr id="0" name=""/>
        <dsp:cNvSpPr/>
      </dsp:nvSpPr>
      <dsp:spPr>
        <a:xfrm rot="5400000">
          <a:off x="4469152" y="2347240"/>
          <a:ext cx="396330" cy="337358"/>
        </a:xfrm>
        <a:prstGeom prst="flowChartExtra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52A74589-E396-4009-A9C8-E2232DE91952}">
      <dsp:nvSpPr>
        <dsp:cNvPr id="0" name=""/>
        <dsp:cNvSpPr/>
      </dsp:nvSpPr>
      <dsp:spPr>
        <a:xfrm>
          <a:off x="5105883" y="1365130"/>
          <a:ext cx="1675547" cy="2698869"/>
        </a:xfrm>
        <a:prstGeom prst="rect">
          <a:avLst/>
        </a:prstGeom>
        <a:noFill/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99441" rIns="0" bIns="0" numCol="1" spcCol="1270" anchor="t" anchorCtr="0">
          <a:noAutofit/>
        </a:bodyPr>
        <a:lstStyle/>
        <a:p>
          <a:pPr marL="0" lvl="0" indent="269875" algn="just" defTabSz="12890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900" b="1" kern="1200" dirty="0" smtClean="0">
              <a:latin typeface="Traditional Arabic" pitchFamily="18" charset="-78"/>
              <a:cs typeface="Traditional Arabic" pitchFamily="18" charset="-78"/>
            </a:rPr>
            <a:t>رغبة المؤسسة في السيطرة على إنتاج منتج واحد لتحقيق ميزة تنافسية</a:t>
          </a:r>
          <a:endParaRPr lang="en-US" sz="2900" b="1" kern="1200" dirty="0">
            <a:latin typeface="Traditional Arabic" pitchFamily="18" charset="-78"/>
            <a:cs typeface="Traditional Arabic" pitchFamily="18" charset="-78"/>
          </a:endParaRPr>
        </a:p>
      </dsp:txBody>
      <dsp:txXfrm>
        <a:off x="5105883" y="1365130"/>
        <a:ext cx="1675547" cy="269886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AC50F0-3963-4731-9EB2-19A1D7708BEB}">
      <dsp:nvSpPr>
        <dsp:cNvPr id="0" name=""/>
        <dsp:cNvSpPr/>
      </dsp:nvSpPr>
      <dsp:spPr>
        <a:xfrm>
          <a:off x="0" y="74451"/>
          <a:ext cx="2439879" cy="1338937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92583" rIns="120015" bIns="0" numCol="1" spcCol="1270" anchor="t" anchorCtr="0">
          <a:noAutofit/>
        </a:bodyPr>
        <a:lstStyle/>
        <a:p>
          <a:pPr lvl="0" algn="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 dirty="0"/>
        </a:p>
      </dsp:txBody>
      <dsp:txXfrm rot="16200000">
        <a:off x="-304976" y="379428"/>
        <a:ext cx="1097928" cy="487975"/>
      </dsp:txXfrm>
    </dsp:sp>
    <dsp:sp modelId="{0A0C9863-8944-4F34-8C70-9AD777D18B2D}">
      <dsp:nvSpPr>
        <dsp:cNvPr id="0" name=""/>
        <dsp:cNvSpPr/>
      </dsp:nvSpPr>
      <dsp:spPr>
        <a:xfrm>
          <a:off x="487975" y="74451"/>
          <a:ext cx="1817710" cy="1338937"/>
        </a:xfrm>
        <a:prstGeom prst="rect">
          <a:avLst/>
        </a:prstGeom>
        <a:noFill/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109728" rIns="0" bIns="0" numCol="1" spcCol="1270" anchor="t" anchorCtr="0">
          <a:noAutofit/>
        </a:bodyPr>
        <a:lstStyle/>
        <a:p>
          <a:pPr marL="0" lvl="0" indent="269875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200" b="1" kern="1200" dirty="0" smtClean="0">
              <a:latin typeface="Traditional Arabic" pitchFamily="18" charset="-78"/>
              <a:cs typeface="Traditional Arabic" pitchFamily="18" charset="-78"/>
            </a:rPr>
            <a:t>إستراتيجية التكامل</a:t>
          </a:r>
          <a:endParaRPr lang="en-US" sz="3200" b="1" kern="1200" dirty="0">
            <a:latin typeface="Traditional Arabic" pitchFamily="18" charset="-78"/>
            <a:cs typeface="Traditional Arabic" pitchFamily="18" charset="-78"/>
          </a:endParaRPr>
        </a:p>
      </dsp:txBody>
      <dsp:txXfrm>
        <a:off x="487975" y="74451"/>
        <a:ext cx="1817710" cy="1338937"/>
      </dsp:txXfrm>
    </dsp:sp>
    <dsp:sp modelId="{2BF6F813-32B5-4AFB-8D42-AFFF385F1698}">
      <dsp:nvSpPr>
        <dsp:cNvPr id="0" name=""/>
        <dsp:cNvSpPr/>
      </dsp:nvSpPr>
      <dsp:spPr>
        <a:xfrm>
          <a:off x="734540" y="1478592"/>
          <a:ext cx="2439879" cy="1624959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5"/>
                <a:satOff val="13449"/>
                <a:lumOff val="107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96012" rIns="124460" bIns="0" numCol="1" spcCol="1270" anchor="t" anchorCtr="0">
          <a:noAutofit/>
        </a:bodyPr>
        <a:lstStyle/>
        <a:p>
          <a:pPr lvl="0" algn="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 dirty="0"/>
        </a:p>
      </dsp:txBody>
      <dsp:txXfrm rot="16200000">
        <a:off x="312295" y="1900838"/>
        <a:ext cx="1332467" cy="487975"/>
      </dsp:txXfrm>
    </dsp:sp>
    <dsp:sp modelId="{529A4104-4EBF-4D7D-AA26-55871017536A}">
      <dsp:nvSpPr>
        <dsp:cNvPr id="0" name=""/>
        <dsp:cNvSpPr/>
      </dsp:nvSpPr>
      <dsp:spPr>
        <a:xfrm rot="5400000">
          <a:off x="437393" y="1377117"/>
          <a:ext cx="429915" cy="365981"/>
        </a:xfrm>
        <a:prstGeom prst="flowChartExtra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AEA4F991-0CB0-4F89-B9F3-6AE6B324AFBF}">
      <dsp:nvSpPr>
        <dsp:cNvPr id="0" name=""/>
        <dsp:cNvSpPr/>
      </dsp:nvSpPr>
      <dsp:spPr>
        <a:xfrm>
          <a:off x="1222516" y="1478592"/>
          <a:ext cx="1817710" cy="1624959"/>
        </a:xfrm>
        <a:prstGeom prst="rect">
          <a:avLst/>
        </a:prstGeom>
        <a:noFill/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96012" rIns="0" bIns="0" numCol="1" spcCol="1270" anchor="t" anchorCtr="0">
          <a:noAutofit/>
        </a:bodyPr>
        <a:lstStyle/>
        <a:p>
          <a:pPr marL="0" lvl="0" indent="269875" algn="just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b="1" kern="1200" dirty="0" smtClean="0">
              <a:latin typeface="Traditional Arabic" pitchFamily="18" charset="-78"/>
              <a:cs typeface="Traditional Arabic" pitchFamily="18" charset="-78"/>
            </a:rPr>
            <a:t>المشاركة مع </a:t>
          </a:r>
          <a:r>
            <a:rPr lang="ar-TN" sz="2800" b="1" kern="1200" dirty="0" smtClean="0">
              <a:latin typeface="Traditional Arabic" pitchFamily="18" charset="-78"/>
              <a:cs typeface="Traditional Arabic" pitchFamily="18" charset="-78"/>
            </a:rPr>
            <a:t>مؤسسات</a:t>
          </a:r>
          <a:r>
            <a:rPr lang="ar-DZ" sz="2800" b="1" kern="1200" dirty="0" smtClean="0">
              <a:latin typeface="Traditional Arabic" pitchFamily="18" charset="-78"/>
              <a:cs typeface="Traditional Arabic" pitchFamily="18" charset="-78"/>
            </a:rPr>
            <a:t> أخرى</a:t>
          </a:r>
          <a:endParaRPr lang="en-US" sz="2800" b="1" kern="1200" dirty="0">
            <a:latin typeface="Traditional Arabic" pitchFamily="18" charset="-78"/>
            <a:cs typeface="Traditional Arabic" pitchFamily="18" charset="-78"/>
          </a:endParaRPr>
        </a:p>
      </dsp:txBody>
      <dsp:txXfrm>
        <a:off x="1222516" y="1478592"/>
        <a:ext cx="1817710" cy="1624959"/>
      </dsp:txXfrm>
    </dsp:sp>
    <dsp:sp modelId="{79DE8900-3414-4972-9E63-FDCD4F875888}">
      <dsp:nvSpPr>
        <dsp:cNvPr id="0" name=""/>
        <dsp:cNvSpPr/>
      </dsp:nvSpPr>
      <dsp:spPr>
        <a:xfrm>
          <a:off x="3429021" y="1045182"/>
          <a:ext cx="3010250" cy="3987212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116586" rIns="151130" bIns="0" numCol="1" spcCol="1270" anchor="t" anchorCtr="0">
          <a:noAutofit/>
        </a:bodyPr>
        <a:lstStyle/>
        <a:p>
          <a:pPr lvl="0" algn="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 dirty="0"/>
        </a:p>
      </dsp:txBody>
      <dsp:txXfrm rot="16200000">
        <a:off x="2095289" y="2378914"/>
        <a:ext cx="3269514" cy="602050"/>
      </dsp:txXfrm>
    </dsp:sp>
    <dsp:sp modelId="{85D9CF70-D9DF-4529-BF92-6A5B4179109F}">
      <dsp:nvSpPr>
        <dsp:cNvPr id="0" name=""/>
        <dsp:cNvSpPr/>
      </dsp:nvSpPr>
      <dsp:spPr>
        <a:xfrm rot="5400000">
          <a:off x="3089273" y="2569062"/>
          <a:ext cx="429915" cy="365981"/>
        </a:xfrm>
        <a:prstGeom prst="flowChartExtra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52A74589-E396-4009-A9C8-E2232DE91952}">
      <dsp:nvSpPr>
        <dsp:cNvPr id="0" name=""/>
        <dsp:cNvSpPr/>
      </dsp:nvSpPr>
      <dsp:spPr>
        <a:xfrm>
          <a:off x="3989720" y="1045182"/>
          <a:ext cx="2242636" cy="3987212"/>
        </a:xfrm>
        <a:prstGeom prst="rect">
          <a:avLst/>
        </a:prstGeom>
        <a:noFill/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82296" rIns="0" bIns="0" numCol="1" spcCol="1270" anchor="t" anchorCtr="0">
          <a:noAutofit/>
        </a:bodyPr>
        <a:lstStyle/>
        <a:p>
          <a:pPr marL="0" lvl="0" indent="269875" algn="just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smtClean="0">
              <a:latin typeface="Traditional Arabic" pitchFamily="18" charset="-78"/>
              <a:cs typeface="Traditional Arabic" pitchFamily="18" charset="-78"/>
            </a:rPr>
            <a:t>التكامل الأفقي</a:t>
          </a:r>
          <a:r>
            <a:rPr lang="ar-DZ" sz="2400" b="0" kern="1200" dirty="0" smtClean="0">
              <a:latin typeface="Traditional Arabic" pitchFamily="18" charset="-78"/>
              <a:cs typeface="Traditional Arabic" pitchFamily="18" charset="-78"/>
            </a:rPr>
            <a:t>: الدخول في عمليات دمج مع </a:t>
          </a:r>
          <a:r>
            <a:rPr lang="ar-TN" sz="2400" b="0" kern="1200" dirty="0" smtClean="0">
              <a:latin typeface="Traditional Arabic" pitchFamily="18" charset="-78"/>
              <a:cs typeface="Traditional Arabic" pitchFamily="18" charset="-78"/>
            </a:rPr>
            <a:t>مؤسسات</a:t>
          </a:r>
          <a:r>
            <a:rPr lang="ar-DZ" sz="2400" b="0" kern="1200" dirty="0" smtClean="0">
              <a:latin typeface="Traditional Arabic" pitchFamily="18" charset="-78"/>
              <a:cs typeface="Traditional Arabic" pitchFamily="18" charset="-78"/>
            </a:rPr>
            <a:t> تنتج نفس المنتج؛</a:t>
          </a:r>
          <a:endParaRPr lang="ar-DZ" sz="2400" b="1" kern="1200" dirty="0" smtClean="0">
            <a:latin typeface="Traditional Arabic" pitchFamily="18" charset="-78"/>
            <a:cs typeface="Traditional Arabic" pitchFamily="18" charset="-78"/>
          </a:endParaRPr>
        </a:p>
        <a:p>
          <a:pPr marL="0" lvl="0" indent="269875" algn="just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400" b="1" kern="1200" dirty="0" smtClean="0">
              <a:latin typeface="Traditional Arabic" pitchFamily="18" charset="-78"/>
              <a:cs typeface="Traditional Arabic" pitchFamily="18" charset="-78"/>
            </a:rPr>
            <a:t>التكامل الرأسي أو العمودي</a:t>
          </a:r>
          <a:r>
            <a:rPr lang="ar-DZ" sz="2400" kern="1200" dirty="0" smtClean="0">
              <a:latin typeface="Traditional Arabic" pitchFamily="18" charset="-78"/>
              <a:cs typeface="Traditional Arabic" pitchFamily="18" charset="-78"/>
            </a:rPr>
            <a:t>: الدخول في عمليات دمج مع </a:t>
          </a:r>
          <a:r>
            <a:rPr lang="ar-DZ" sz="2400" kern="1200" dirty="0" err="1" smtClean="0">
              <a:latin typeface="Traditional Arabic" pitchFamily="18" charset="-78"/>
              <a:cs typeface="Traditional Arabic" pitchFamily="18" charset="-78"/>
            </a:rPr>
            <a:t>م</a:t>
          </a:r>
          <a:r>
            <a:rPr lang="ar-TN" sz="2400" kern="1200" dirty="0" err="1" smtClean="0">
              <a:latin typeface="Traditional Arabic" pitchFamily="18" charset="-78"/>
              <a:cs typeface="Traditional Arabic" pitchFamily="18" charset="-78"/>
            </a:rPr>
            <a:t>ؤسسات</a:t>
          </a:r>
          <a:r>
            <a:rPr lang="ar-DZ" sz="2400" kern="1200" dirty="0" smtClean="0">
              <a:latin typeface="Traditional Arabic" pitchFamily="18" charset="-78"/>
              <a:cs typeface="Traditional Arabic" pitchFamily="18" charset="-78"/>
            </a:rPr>
            <a:t> تورد لها (التكامل من الخلف) أو توزع لها (التكامل من الأمام).</a:t>
          </a:r>
          <a:endParaRPr lang="ar-DZ" sz="2400" b="0" kern="1200" dirty="0" smtClean="0">
            <a:latin typeface="Traditional Arabic" pitchFamily="18" charset="-78"/>
            <a:cs typeface="Traditional Arabic" pitchFamily="18" charset="-78"/>
          </a:endParaRPr>
        </a:p>
        <a:p>
          <a:pPr marL="0" lvl="0" indent="269875" algn="just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400" b="0" kern="1200" dirty="0">
            <a:latin typeface="Traditional Arabic" pitchFamily="18" charset="-78"/>
            <a:cs typeface="Traditional Arabic" pitchFamily="18" charset="-78"/>
          </a:endParaRPr>
        </a:p>
      </dsp:txBody>
      <dsp:txXfrm>
        <a:off x="3989720" y="1045182"/>
        <a:ext cx="2242636" cy="398721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AC50F0-3963-4731-9EB2-19A1D7708BEB}">
      <dsp:nvSpPr>
        <dsp:cNvPr id="0" name=""/>
        <dsp:cNvSpPr/>
      </dsp:nvSpPr>
      <dsp:spPr>
        <a:xfrm>
          <a:off x="0" y="0"/>
          <a:ext cx="3474021" cy="1906445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133731" rIns="173355" bIns="0" numCol="1" spcCol="1270" anchor="t" anchorCtr="0">
          <a:noAutofit/>
        </a:bodyPr>
        <a:lstStyle/>
        <a:p>
          <a:pPr lvl="0" algn="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900" kern="1200" dirty="0"/>
        </a:p>
      </dsp:txBody>
      <dsp:txXfrm rot="16200000">
        <a:off x="-434240" y="434240"/>
        <a:ext cx="1563285" cy="694804"/>
      </dsp:txXfrm>
    </dsp:sp>
    <dsp:sp modelId="{0A0C9863-8944-4F34-8C70-9AD777D18B2D}">
      <dsp:nvSpPr>
        <dsp:cNvPr id="0" name=""/>
        <dsp:cNvSpPr/>
      </dsp:nvSpPr>
      <dsp:spPr>
        <a:xfrm>
          <a:off x="694804" y="0"/>
          <a:ext cx="2588146" cy="1906445"/>
        </a:xfrm>
        <a:prstGeom prst="rect">
          <a:avLst/>
        </a:prstGeom>
        <a:noFill/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109728" rIns="0" bIns="0" numCol="1" spcCol="1270" anchor="t" anchorCtr="0">
          <a:noAutofit/>
        </a:bodyPr>
        <a:lstStyle/>
        <a:p>
          <a:pPr marL="0" lvl="0" indent="269875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200" b="1" kern="1200" dirty="0" smtClean="0">
              <a:latin typeface="Traditional Arabic" pitchFamily="18" charset="-78"/>
              <a:cs typeface="Traditional Arabic" pitchFamily="18" charset="-78"/>
            </a:rPr>
            <a:t>إستراتيجية الانسحاب</a:t>
          </a:r>
          <a:endParaRPr lang="en-US" sz="3200" b="1" kern="1200" dirty="0">
            <a:latin typeface="Traditional Arabic" pitchFamily="18" charset="-78"/>
            <a:cs typeface="Traditional Arabic" pitchFamily="18" charset="-78"/>
          </a:endParaRPr>
        </a:p>
      </dsp:txBody>
      <dsp:txXfrm>
        <a:off x="694804" y="0"/>
        <a:ext cx="2588146" cy="1906445"/>
      </dsp:txXfrm>
    </dsp:sp>
    <dsp:sp modelId="{2BF6F813-32B5-4AFB-8D42-AFFF385F1698}">
      <dsp:nvSpPr>
        <dsp:cNvPr id="0" name=""/>
        <dsp:cNvSpPr/>
      </dsp:nvSpPr>
      <dsp:spPr>
        <a:xfrm>
          <a:off x="2928991" y="616708"/>
          <a:ext cx="3474021" cy="3772745"/>
        </a:xfrm>
        <a:prstGeom prst="roundRect">
          <a:avLst>
            <a:gd name="adj" fmla="val 5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133731" rIns="173355" bIns="0" numCol="1" spcCol="1270" anchor="t" anchorCtr="0">
          <a:noAutofit/>
        </a:bodyPr>
        <a:lstStyle/>
        <a:p>
          <a:pPr lvl="0" algn="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900" kern="1200" dirty="0"/>
        </a:p>
      </dsp:txBody>
      <dsp:txXfrm rot="16200000">
        <a:off x="1729567" y="1816131"/>
        <a:ext cx="3093651" cy="694804"/>
      </dsp:txXfrm>
    </dsp:sp>
    <dsp:sp modelId="{529A4104-4EBF-4D7D-AA26-55871017536A}">
      <dsp:nvSpPr>
        <dsp:cNvPr id="0" name=""/>
        <dsp:cNvSpPr/>
      </dsp:nvSpPr>
      <dsp:spPr>
        <a:xfrm rot="5400000">
          <a:off x="615566" y="1176976"/>
          <a:ext cx="612646" cy="521103"/>
        </a:xfrm>
        <a:prstGeom prst="flowChartExtra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AEA4F991-0CB0-4F89-B9F3-6AE6B324AFBF}">
      <dsp:nvSpPr>
        <dsp:cNvPr id="0" name=""/>
        <dsp:cNvSpPr/>
      </dsp:nvSpPr>
      <dsp:spPr>
        <a:xfrm>
          <a:off x="3623795" y="616708"/>
          <a:ext cx="2588146" cy="3772745"/>
        </a:xfrm>
        <a:prstGeom prst="rect">
          <a:avLst/>
        </a:prstGeom>
        <a:noFill/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96012" rIns="0" bIns="0" numCol="1" spcCol="1270" anchor="t" anchorCtr="0">
          <a:noAutofit/>
        </a:bodyPr>
        <a:lstStyle/>
        <a:p>
          <a:pPr marL="0" lvl="0" indent="269875" algn="just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b="1" kern="1200" dirty="0" smtClean="0">
              <a:latin typeface="Traditional Arabic" pitchFamily="18" charset="-78"/>
              <a:cs typeface="Traditional Arabic" pitchFamily="18" charset="-78"/>
            </a:rPr>
            <a:t>- </a:t>
          </a:r>
          <a:r>
            <a:rPr lang="ar-DZ" sz="2000" b="1" kern="1200" dirty="0" smtClean="0">
              <a:latin typeface="Traditional Arabic" pitchFamily="18" charset="-78"/>
              <a:cs typeface="Traditional Arabic" pitchFamily="18" charset="-78"/>
            </a:rPr>
            <a:t>تخفيض النفقات</a:t>
          </a:r>
        </a:p>
        <a:p>
          <a:pPr marL="0" lvl="0" indent="269875" algn="just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b="1" kern="1200" dirty="0" smtClean="0">
              <a:latin typeface="Traditional Arabic" pitchFamily="18" charset="-78"/>
              <a:cs typeface="Traditional Arabic" pitchFamily="18" charset="-78"/>
            </a:rPr>
            <a:t>- التخلي عن المنتجات الأقل أهمية؛</a:t>
          </a:r>
        </a:p>
        <a:p>
          <a:pPr marL="0" lvl="0" indent="269875" algn="just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b="1" kern="1200" dirty="0" smtClean="0">
              <a:latin typeface="Traditional Arabic" pitchFamily="18" charset="-78"/>
              <a:cs typeface="Traditional Arabic" pitchFamily="18" charset="-78"/>
            </a:rPr>
            <a:t>- حذف بعض الأقسام أو الوحدات التنظيمية؛</a:t>
          </a:r>
        </a:p>
        <a:p>
          <a:pPr marL="0" lvl="0" indent="269875" algn="just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b="1" kern="1200" dirty="0" smtClean="0">
              <a:latin typeface="Traditional Arabic" pitchFamily="18" charset="-78"/>
              <a:cs typeface="Traditional Arabic" pitchFamily="18" charset="-78"/>
            </a:rPr>
            <a:t>- </a:t>
          </a:r>
          <a:r>
            <a:rPr lang="ar-TN" sz="2000" b="1" kern="1200" dirty="0" smtClean="0">
              <a:latin typeface="Traditional Arabic" pitchFamily="18" charset="-78"/>
              <a:cs typeface="Traditional Arabic" pitchFamily="18" charset="-78"/>
            </a:rPr>
            <a:t>الخروج من السوق</a:t>
          </a:r>
          <a:r>
            <a:rPr lang="ar-DZ" sz="2000" b="1" kern="1200" dirty="0" smtClean="0">
              <a:latin typeface="Traditional Arabic" pitchFamily="18" charset="-78"/>
              <a:cs typeface="Traditional Arabic" pitchFamily="18" charset="-78"/>
            </a:rPr>
            <a:t> بمعنى التصفية.</a:t>
          </a:r>
          <a:endParaRPr lang="en-US" sz="2000" b="1" kern="1200" dirty="0">
            <a:latin typeface="Traditional Arabic" pitchFamily="18" charset="-78"/>
            <a:cs typeface="Traditional Arabic" pitchFamily="18" charset="-78"/>
          </a:endParaRPr>
        </a:p>
      </dsp:txBody>
      <dsp:txXfrm>
        <a:off x="3623795" y="616708"/>
        <a:ext cx="2588146" cy="37727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7#1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7#3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7#4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B3979F-2037-4FF0-BEAC-93ED8D874363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8EE9A3-8331-426E-B20A-CC4F12FC6775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842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5F9CF7-6036-4510-9D89-A2D88E55098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756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AC8B-20EB-4113-BADB-692C73360A45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5EFA-E12B-459E-996B-695E7E5A995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130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AC8B-20EB-4113-BADB-692C73360A45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5EFA-E12B-459E-996B-695E7E5A995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87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AC8B-20EB-4113-BADB-692C73360A45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5EFA-E12B-459E-996B-695E7E5A995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2259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AC8B-20EB-4113-BADB-692C73360A45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5EFA-E12B-459E-996B-695E7E5A995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72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AC8B-20EB-4113-BADB-692C73360A45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5EFA-E12B-459E-996B-695E7E5A995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643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AC8B-20EB-4113-BADB-692C73360A45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5EFA-E12B-459E-996B-695E7E5A995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562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AC8B-20EB-4113-BADB-692C73360A45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5EFA-E12B-459E-996B-695E7E5A995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906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AC8B-20EB-4113-BADB-692C73360A45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5EFA-E12B-459E-996B-695E7E5A995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160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AC8B-20EB-4113-BADB-692C73360A45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5EFA-E12B-459E-996B-695E7E5A995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832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AC8B-20EB-4113-BADB-692C73360A45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5EFA-E12B-459E-996B-695E7E5A995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1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8AC8B-20EB-4113-BADB-692C73360A45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D5EFA-E12B-459E-996B-695E7E5A995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54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8AC8B-20EB-4113-BADB-692C73360A45}" type="datetimeFigureOut">
              <a:rPr lang="en-US" smtClean="0"/>
              <a:pPr/>
              <a:t>12/22/2021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6D5EFA-E12B-459E-996B-695E7E5A9956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51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13" Type="http://schemas.microsoft.com/office/2007/relationships/diagramDrawing" Target="../diagrams/drawing3.xml"/><Relationship Id="rId3" Type="http://schemas.openxmlformats.org/officeDocument/2006/relationships/image" Target="../media/image4.gif"/><Relationship Id="rId7" Type="http://schemas.openxmlformats.org/officeDocument/2006/relationships/diagramColors" Target="../diagrams/colors2.xml"/><Relationship Id="rId12" Type="http://schemas.openxmlformats.org/officeDocument/2006/relationships/diagramColors" Target="../diagrams/colors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11" Type="http://schemas.openxmlformats.org/officeDocument/2006/relationships/diagramQuickStyle" Target="../diagrams/quickStyle3.xml"/><Relationship Id="rId5" Type="http://schemas.openxmlformats.org/officeDocument/2006/relationships/diagramLayout" Target="../diagrams/layout2.xml"/><Relationship Id="rId10" Type="http://schemas.openxmlformats.org/officeDocument/2006/relationships/diagramLayout" Target="../diagrams/layout3.xml"/><Relationship Id="rId4" Type="http://schemas.openxmlformats.org/officeDocument/2006/relationships/diagramData" Target="../diagrams/data2.xml"/><Relationship Id="rId9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" descr="C:\Users\PCS\Documents\اللغة الاجنبية\Pictures\نتاتنننن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116632"/>
            <a:ext cx="2643206" cy="1357321"/>
          </a:xfrm>
          <a:prstGeom prst="rect">
            <a:avLst/>
          </a:prstGeom>
          <a:noFill/>
        </p:spPr>
      </p:pic>
      <p:pic>
        <p:nvPicPr>
          <p:cNvPr id="10" name="Picture 8" descr="C:\Users\PCS\Documents\اللغة الاجنبية\Pictures\ىرلاىرلاىر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60" y="188070"/>
            <a:ext cx="2786082" cy="1285883"/>
          </a:xfrm>
          <a:prstGeom prst="rect">
            <a:avLst/>
          </a:prstGeom>
          <a:noFill/>
        </p:spPr>
      </p:pic>
      <p:pic>
        <p:nvPicPr>
          <p:cNvPr id="11" name="Picture 1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4026"/>
            <a:ext cx="3071834" cy="1374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Hexagone 12"/>
          <p:cNvSpPr/>
          <p:nvPr/>
        </p:nvSpPr>
        <p:spPr>
          <a:xfrm>
            <a:off x="6156176" y="1913000"/>
            <a:ext cx="2867780" cy="1224136"/>
          </a:xfrm>
          <a:prstGeom prst="hexag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44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مقياس</a:t>
            </a:r>
            <a:endParaRPr lang="en-US" sz="44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1691680" y="3284984"/>
            <a:ext cx="4896544" cy="1152128"/>
          </a:xfrm>
          <a:prstGeom prst="roundRect">
            <a:avLst/>
          </a:prstGeom>
          <a:scene3d>
            <a:camera prst="isometricOffAxis2Left"/>
            <a:lightRig rig="threePt" dir="t"/>
          </a:scene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4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تسيير المؤسسة لطلبة السنة الثانية علوم </a:t>
            </a:r>
            <a:r>
              <a:rPr lang="ar-DZ" sz="4000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إقتصادية</a:t>
            </a:r>
            <a:endParaRPr lang="en-US" sz="4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3978" y="5445224"/>
            <a:ext cx="6152197" cy="1152128"/>
          </a:xfrm>
          <a:prstGeom prst="roundRect">
            <a:avLst/>
          </a:prstGeom>
          <a:scene3d>
            <a:camera prst="isometricOffAxis2Left"/>
            <a:lightRig rig="threePt" dir="t"/>
          </a:scene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4000" dirty="0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من إعداد الدكتورة: مريم </a:t>
            </a:r>
            <a:r>
              <a:rPr lang="ar-DZ" sz="4000" dirty="0" err="1" smtClean="0">
                <a:latin typeface="Arabic Typesetting" panose="03020402040406030203" pitchFamily="66" charset="-78"/>
                <a:cs typeface="Arabic Typesetting" panose="03020402040406030203" pitchFamily="66" charset="-78"/>
              </a:rPr>
              <a:t>قطوش</a:t>
            </a:r>
            <a:endParaRPr lang="en-US" sz="4000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13228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Program Files (x86)\Microsoft Office\MEDIA\OFFICE12\Lines\BD21332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429684" cy="483019"/>
          </a:xfrm>
          <a:prstGeom prst="rect">
            <a:avLst/>
          </a:prstGeom>
          <a:noFill/>
        </p:spPr>
      </p:pic>
      <p:pic>
        <p:nvPicPr>
          <p:cNvPr id="7" name="Picture 3" descr="C:\Program Files (x86)\Microsoft Office\MEDIA\OFFICE12\Lines\BD21332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285720" y="874278"/>
            <a:ext cx="8429684" cy="483019"/>
          </a:xfrm>
          <a:prstGeom prst="rect">
            <a:avLst/>
          </a:prstGeom>
          <a:noFill/>
        </p:spPr>
      </p:pic>
      <p:sp>
        <p:nvSpPr>
          <p:cNvPr id="9" name="ZoneTexte 8"/>
          <p:cNvSpPr txBox="1"/>
          <p:nvPr/>
        </p:nvSpPr>
        <p:spPr>
          <a:xfrm>
            <a:off x="2714612" y="357166"/>
            <a:ext cx="36856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ar-DZ" sz="36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Traditional Arabic" pitchFamily="18" charset="-78"/>
                <a:cs typeface="Traditional Arabic" pitchFamily="18" charset="-78"/>
              </a:rPr>
              <a:t>محيط وإستراتيجية المؤسسة</a:t>
            </a:r>
            <a:endParaRPr lang="en-US" sz="3600" b="1" dirty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grpSp>
        <p:nvGrpSpPr>
          <p:cNvPr id="2" name="Groupe 14"/>
          <p:cNvGrpSpPr/>
          <p:nvPr/>
        </p:nvGrpSpPr>
        <p:grpSpPr>
          <a:xfrm>
            <a:off x="4857752" y="1357298"/>
            <a:ext cx="3857652" cy="857256"/>
            <a:chOff x="715118" y="150"/>
            <a:chExt cx="1214144" cy="1214144"/>
          </a:xfrm>
          <a:scene3d>
            <a:camera prst="perspectiveHeroicExtremeLeftFacing"/>
            <a:lightRig rig="threePt" dir="t"/>
          </a:scene3d>
        </p:grpSpPr>
        <p:sp>
          <p:nvSpPr>
            <p:cNvPr id="16" name="Ellipse 15"/>
            <p:cNvSpPr/>
            <p:nvPr/>
          </p:nvSpPr>
          <p:spPr>
            <a:xfrm>
              <a:off x="715118" y="150"/>
              <a:ext cx="1214144" cy="1214144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  <a:sp3d>
              <a:bevelT w="139700" h="139700" prst="divot"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7" name="Ellipse 4"/>
            <p:cNvSpPr/>
            <p:nvPr/>
          </p:nvSpPr>
          <p:spPr>
            <a:xfrm>
              <a:off x="892925" y="177957"/>
              <a:ext cx="858530" cy="85853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66818" tIns="20320" rIns="66818" bIns="20320" numCol="1" spcCol="1270" anchor="ctr" anchorCtr="0">
              <a:noAutofit/>
            </a:bodyPr>
            <a:lstStyle/>
            <a:p>
              <a:pPr lvl="0" algn="ctr" defTabSz="7112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DZ" sz="1600" b="1" dirty="0" smtClean="0">
                  <a:solidFill>
                    <a:schemeClr val="tx2">
                      <a:lumMod val="50000"/>
                    </a:schemeClr>
                  </a:solidFill>
                  <a:latin typeface="ArabicTransparent"/>
                </a:rPr>
                <a:t>الخيارات الإستراتيجية</a:t>
              </a:r>
              <a:endParaRPr lang="fr-FR" sz="1600" b="1" kern="1200" dirty="0">
                <a:solidFill>
                  <a:schemeClr val="tx2">
                    <a:lumMod val="50000"/>
                  </a:schemeClr>
                </a:solidFill>
                <a:latin typeface="ArabicTransparent"/>
              </a:endParaRPr>
            </a:p>
          </p:txBody>
        </p:sp>
      </p:grpSp>
      <p:sp>
        <p:nvSpPr>
          <p:cNvPr id="22" name="Chevron 4"/>
          <p:cNvSpPr/>
          <p:nvPr/>
        </p:nvSpPr>
        <p:spPr>
          <a:xfrm>
            <a:off x="3352800" y="2616200"/>
            <a:ext cx="2438400" cy="16256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32385" tIns="32385" rIns="32385" bIns="32385" numCol="1" spcCol="1270" anchor="ctr" anchorCtr="0">
            <a:noAutofit/>
          </a:bodyPr>
          <a:lstStyle/>
          <a:p>
            <a:pPr lvl="0" algn="ctr" defTabSz="2266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100" kern="1200"/>
          </a:p>
        </p:txBody>
      </p:sp>
      <p:graphicFrame>
        <p:nvGraphicFramePr>
          <p:cNvPr id="12" name="Diagramme 11"/>
          <p:cNvGraphicFramePr/>
          <p:nvPr>
            <p:extLst>
              <p:ext uri="{D42A27DB-BD31-4B8C-83A1-F6EECF244321}">
                <p14:modId xmlns:p14="http://schemas.microsoft.com/office/powerpoint/2010/main" val="3722385548"/>
              </p:ext>
            </p:extLst>
          </p:nvPr>
        </p:nvGraphicFramePr>
        <p:xfrm>
          <a:off x="1285852" y="1968504"/>
          <a:ext cx="7072362" cy="43894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28676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Program Files (x86)\Microsoft Office\MEDIA\OFFICE12\Lines\BD21332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7023"/>
            <a:ext cx="8429684" cy="483019"/>
          </a:xfrm>
          <a:prstGeom prst="rect">
            <a:avLst/>
          </a:prstGeom>
          <a:noFill/>
        </p:spPr>
      </p:pic>
      <p:pic>
        <p:nvPicPr>
          <p:cNvPr id="7" name="Picture 3" descr="C:\Program Files (x86)\Microsoft Office\MEDIA\OFFICE12\Lines\BD21332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285720" y="874278"/>
            <a:ext cx="8429684" cy="483019"/>
          </a:xfrm>
          <a:prstGeom prst="rect">
            <a:avLst/>
          </a:prstGeom>
          <a:noFill/>
        </p:spPr>
      </p:pic>
      <p:sp>
        <p:nvSpPr>
          <p:cNvPr id="9" name="ZoneTexte 8"/>
          <p:cNvSpPr txBox="1"/>
          <p:nvPr/>
        </p:nvSpPr>
        <p:spPr>
          <a:xfrm>
            <a:off x="2714612" y="357166"/>
            <a:ext cx="36856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ar-DZ" sz="36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Traditional Arabic" pitchFamily="18" charset="-78"/>
                <a:cs typeface="Traditional Arabic" pitchFamily="18" charset="-78"/>
              </a:rPr>
              <a:t>محيط وإستراتيجية المؤسسة</a:t>
            </a:r>
            <a:endParaRPr lang="en-US" sz="3600" b="1" dirty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2" name="Chevron 4"/>
          <p:cNvSpPr/>
          <p:nvPr/>
        </p:nvSpPr>
        <p:spPr>
          <a:xfrm>
            <a:off x="3352800" y="2616200"/>
            <a:ext cx="2438400" cy="16256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32385" tIns="32385" rIns="32385" bIns="32385" numCol="1" spcCol="1270" anchor="ctr" anchorCtr="0">
            <a:noAutofit/>
          </a:bodyPr>
          <a:lstStyle/>
          <a:p>
            <a:pPr lvl="0" algn="ctr" defTabSz="2266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100" kern="1200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428596" y="2357431"/>
            <a:ext cx="828680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14400" marR="0" lvl="2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نموذج مجموعة بوسطن الاستشارية 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(BCG) Group Boston Consulting</a:t>
            </a:r>
            <a:endParaRPr kumimoji="0" lang="fr-FR" sz="4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Flèche gauche 20"/>
          <p:cNvSpPr/>
          <p:nvPr/>
        </p:nvSpPr>
        <p:spPr>
          <a:xfrm rot="16200000">
            <a:off x="6497929" y="4426234"/>
            <a:ext cx="428626" cy="434424"/>
          </a:xfrm>
          <a:prstGeom prst="leftArrow">
            <a:avLst>
              <a:gd name="adj1" fmla="val 46185"/>
              <a:gd name="adj2" fmla="val 50000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e 2"/>
          <p:cNvGrpSpPr/>
          <p:nvPr/>
        </p:nvGrpSpPr>
        <p:grpSpPr>
          <a:xfrm>
            <a:off x="500034" y="1357298"/>
            <a:ext cx="8215370" cy="4572032"/>
            <a:chOff x="500034" y="1357298"/>
            <a:chExt cx="8215370" cy="4572032"/>
          </a:xfrm>
        </p:grpSpPr>
        <p:grpSp>
          <p:nvGrpSpPr>
            <p:cNvPr id="2" name="Groupe 14"/>
            <p:cNvGrpSpPr/>
            <p:nvPr/>
          </p:nvGrpSpPr>
          <p:grpSpPr>
            <a:xfrm>
              <a:off x="4857752" y="1357298"/>
              <a:ext cx="3857652" cy="857256"/>
              <a:chOff x="715118" y="150"/>
              <a:chExt cx="1214144" cy="1214144"/>
            </a:xfrm>
            <a:scene3d>
              <a:camera prst="perspectiveHeroicExtremeLeftFacing"/>
              <a:lightRig rig="threePt" dir="t"/>
            </a:scene3d>
          </p:grpSpPr>
          <p:sp>
            <p:nvSpPr>
              <p:cNvPr id="16" name="Ellipse 15"/>
              <p:cNvSpPr/>
              <p:nvPr/>
            </p:nvSpPr>
            <p:spPr>
              <a:xfrm>
                <a:off x="715118" y="150"/>
                <a:ext cx="1214144" cy="1214144"/>
              </a:xfrm>
              <a:prstGeom prst="ellipse">
                <a:avLst/>
              </a:prstGeom>
              <a:solidFill>
                <a:schemeClr val="bg1">
                  <a:alpha val="50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  <a:sp3d>
                <a:bevelT w="139700" h="139700" prst="divot"/>
              </a:sp3d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alpha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/>
              </a:fontRef>
            </p:style>
          </p:sp>
          <p:sp>
            <p:nvSpPr>
              <p:cNvPr id="17" name="Ellipse 4"/>
              <p:cNvSpPr/>
              <p:nvPr/>
            </p:nvSpPr>
            <p:spPr>
              <a:xfrm>
                <a:off x="892925" y="177957"/>
                <a:ext cx="858530" cy="858530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spcFirstLastPara="0" vert="horz" wrap="square" lIns="66818" tIns="20320" rIns="66818" bIns="20320" numCol="1" spcCol="1270" anchor="ctr" anchorCtr="0">
                <a:noAutofit/>
              </a:bodyPr>
              <a:lstStyle/>
              <a:p>
                <a:pPr lvl="0" algn="ctr" defTabSz="711200" rtl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ar-DZ" sz="1600" b="1" dirty="0" smtClean="0">
                    <a:solidFill>
                      <a:schemeClr val="tx2">
                        <a:lumMod val="50000"/>
                      </a:schemeClr>
                    </a:solidFill>
                    <a:latin typeface="ArabicTransparent"/>
                  </a:rPr>
                  <a:t>نماذج التحليل الإستراتيجي</a:t>
                </a:r>
                <a:endParaRPr lang="fr-FR" sz="1600" b="1" kern="1200" dirty="0">
                  <a:solidFill>
                    <a:schemeClr val="tx2">
                      <a:lumMod val="50000"/>
                    </a:schemeClr>
                  </a:solidFill>
                  <a:latin typeface="ArabicTransparent"/>
                </a:endParaRPr>
              </a:p>
            </p:txBody>
          </p:sp>
        </p:grpSp>
        <p:grpSp>
          <p:nvGrpSpPr>
            <p:cNvPr id="13" name="Groupe 12"/>
            <p:cNvGrpSpPr/>
            <p:nvPr/>
          </p:nvGrpSpPr>
          <p:grpSpPr>
            <a:xfrm>
              <a:off x="571472" y="3571876"/>
              <a:ext cx="6429420" cy="1143008"/>
              <a:chOff x="0" y="-18574"/>
              <a:chExt cx="4693920" cy="537216"/>
            </a:xfrm>
            <a:scene3d>
              <a:camera prst="perspectiveRelaxedModerately"/>
              <a:lightRig rig="threePt" dir="t"/>
            </a:scene3d>
          </p:grpSpPr>
          <p:sp>
            <p:nvSpPr>
              <p:cNvPr id="14" name="Rectangle à coins arrondis 13"/>
              <p:cNvSpPr/>
              <p:nvPr/>
            </p:nvSpPr>
            <p:spPr>
              <a:xfrm>
                <a:off x="0" y="-18574"/>
                <a:ext cx="4693920" cy="537216"/>
              </a:xfrm>
              <a:prstGeom prst="roundRect">
                <a:avLst>
                  <a:gd name="adj" fmla="val 10000"/>
                </a:avLst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  <a:sp3d>
                <a:bevelT/>
              </a:sp3d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5" name="Rectangle 14"/>
              <p:cNvSpPr/>
              <p:nvPr/>
            </p:nvSpPr>
            <p:spPr>
              <a:xfrm>
                <a:off x="15735" y="-2839"/>
                <a:ext cx="4135880" cy="505746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indent="269875" algn="just" rtl="1"/>
                <a:r>
                  <a:rPr lang="ar-DZ" sz="2400" b="1" dirty="0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أداة لتقييم أعمال المؤسسة ذات المنتجات المتعددة، وذلك لخلق </a:t>
                </a:r>
                <a:r>
                  <a:rPr lang="ar-DZ" sz="2400" b="1" dirty="0" err="1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اف</a:t>
                </a:r>
                <a:r>
                  <a:rPr lang="ar-TN" sz="2400" b="1" dirty="0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ض</a:t>
                </a:r>
                <a:r>
                  <a:rPr lang="ar-DZ" sz="2400" b="1" dirty="0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ل مزيج من المنتجات ذات الجودة العالية والتكلفة </a:t>
                </a:r>
                <a:r>
                  <a:rPr lang="ar-DZ" sz="2400" b="1" dirty="0" err="1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ا</a:t>
                </a:r>
                <a:r>
                  <a:rPr lang="ar-TN" sz="2400" b="1" dirty="0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لمنخفضة</a:t>
                </a:r>
                <a:r>
                  <a:rPr lang="ar-DZ" sz="2400" b="1" dirty="0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. </a:t>
                </a:r>
                <a:endParaRPr lang="en-US" sz="2400" dirty="0" smtClean="0">
                  <a:solidFill>
                    <a:schemeClr val="tx1"/>
                  </a:solidFill>
                  <a:latin typeface="Traditional Arabic" pitchFamily="18" charset="-78"/>
                  <a:cs typeface="Traditional Arabic" pitchFamily="18" charset="-78"/>
                </a:endParaRPr>
              </a:p>
            </p:txBody>
          </p:sp>
        </p:grpSp>
        <p:grpSp>
          <p:nvGrpSpPr>
            <p:cNvPr id="27" name="Groupe 26"/>
            <p:cNvGrpSpPr/>
            <p:nvPr/>
          </p:nvGrpSpPr>
          <p:grpSpPr>
            <a:xfrm>
              <a:off x="500034" y="4786322"/>
              <a:ext cx="6429420" cy="1143008"/>
              <a:chOff x="0" y="-18574"/>
              <a:chExt cx="4693920" cy="537216"/>
            </a:xfrm>
            <a:scene3d>
              <a:camera prst="perspectiveRelaxedModerately"/>
              <a:lightRig rig="threePt" dir="t"/>
            </a:scene3d>
          </p:grpSpPr>
          <p:sp>
            <p:nvSpPr>
              <p:cNvPr id="28" name="Rectangle à coins arrondis 27"/>
              <p:cNvSpPr/>
              <p:nvPr/>
            </p:nvSpPr>
            <p:spPr>
              <a:xfrm>
                <a:off x="0" y="-18574"/>
                <a:ext cx="4693920" cy="537216"/>
              </a:xfrm>
              <a:prstGeom prst="roundRect">
                <a:avLst>
                  <a:gd name="adj" fmla="val 10000"/>
                </a:avLst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  <a:sp3d>
                <a:bevelT/>
              </a:sp3d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9" name="Rectangle 28"/>
              <p:cNvSpPr/>
              <p:nvPr/>
            </p:nvSpPr>
            <p:spPr>
              <a:xfrm>
                <a:off x="15735" y="-2839"/>
                <a:ext cx="4135880" cy="505746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indent="269875" algn="just" rtl="1"/>
                <a:r>
                  <a:rPr lang="ar-DZ" sz="2400" b="1" dirty="0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مصفوفة لتقييم منتجات المؤسسة وذلك في ضوء معيارين هما درجة نمو المنتج في السوق وحصة المنتج في السوق.</a:t>
                </a:r>
                <a:endParaRPr lang="en-US" sz="2400" dirty="0" smtClean="0">
                  <a:solidFill>
                    <a:schemeClr val="tx1"/>
                  </a:solidFill>
                  <a:latin typeface="Traditional Arabic" pitchFamily="18" charset="-78"/>
                  <a:cs typeface="Traditional Arabic" pitchFamily="18" charset="-78"/>
                </a:endParaRPr>
              </a:p>
            </p:txBody>
          </p:sp>
        </p:grpSp>
        <p:sp>
          <p:nvSpPr>
            <p:cNvPr id="30" name="Rectangle 29"/>
            <p:cNvSpPr/>
            <p:nvPr/>
          </p:nvSpPr>
          <p:spPr>
            <a:xfrm>
              <a:off x="7215206" y="3000372"/>
              <a:ext cx="1428760" cy="642942"/>
            </a:xfrm>
            <a:prstGeom prst="wedgeRectCallout">
              <a:avLst>
                <a:gd name="adj1" fmla="val -42651"/>
                <a:gd name="adj2" fmla="val 79470"/>
              </a:avLst>
            </a:prstGeom>
            <a:solidFill>
              <a:schemeClr val="bg1"/>
            </a:solidFill>
            <a:ln>
              <a:solidFill>
                <a:srgbClr val="00B0F0"/>
              </a:solidFill>
            </a:ln>
            <a:scene3d>
              <a:camera prst="isometricOffAxis2Lef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DZ" sz="3200" b="1" dirty="0" err="1" smtClean="0">
                  <a:solidFill>
                    <a:schemeClr val="tx2">
                      <a:lumMod val="50000"/>
                    </a:schemeClr>
                  </a:solidFill>
                  <a:cs typeface="Traditional Arabic" pitchFamily="18" charset="-78"/>
                </a:rPr>
                <a:t>تعاريف</a:t>
              </a:r>
              <a:endParaRPr lang="fr-FR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888222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Program Files (x86)\Microsoft Office\MEDIA\OFFICE12\Lines\BD21332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7023"/>
            <a:ext cx="8429684" cy="483019"/>
          </a:xfrm>
          <a:prstGeom prst="rect">
            <a:avLst/>
          </a:prstGeom>
          <a:noFill/>
        </p:spPr>
      </p:pic>
      <p:pic>
        <p:nvPicPr>
          <p:cNvPr id="7" name="Picture 3" descr="C:\Program Files (x86)\Microsoft Office\MEDIA\OFFICE12\Lines\BD21332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285720" y="874278"/>
            <a:ext cx="8429684" cy="483019"/>
          </a:xfrm>
          <a:prstGeom prst="rect">
            <a:avLst/>
          </a:prstGeom>
          <a:noFill/>
        </p:spPr>
      </p:pic>
      <p:sp>
        <p:nvSpPr>
          <p:cNvPr id="9" name="ZoneTexte 8"/>
          <p:cNvSpPr txBox="1"/>
          <p:nvPr/>
        </p:nvSpPr>
        <p:spPr>
          <a:xfrm>
            <a:off x="2714612" y="357166"/>
            <a:ext cx="36856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ar-DZ" sz="36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Traditional Arabic" pitchFamily="18" charset="-78"/>
                <a:cs typeface="Traditional Arabic" pitchFamily="18" charset="-78"/>
              </a:rPr>
              <a:t>محيط وإستراتيجية المؤسسة</a:t>
            </a:r>
            <a:endParaRPr lang="en-US" sz="3600" b="1" dirty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grpSp>
        <p:nvGrpSpPr>
          <p:cNvPr id="2" name="Groupe 14"/>
          <p:cNvGrpSpPr/>
          <p:nvPr/>
        </p:nvGrpSpPr>
        <p:grpSpPr>
          <a:xfrm>
            <a:off x="4857752" y="1285860"/>
            <a:ext cx="3857652" cy="857256"/>
            <a:chOff x="715118" y="150"/>
            <a:chExt cx="1214144" cy="1214144"/>
          </a:xfrm>
          <a:scene3d>
            <a:camera prst="perspectiveHeroicExtremeLeftFacing"/>
            <a:lightRig rig="threePt" dir="t"/>
          </a:scene3d>
        </p:grpSpPr>
        <p:sp>
          <p:nvSpPr>
            <p:cNvPr id="16" name="Ellipse 15"/>
            <p:cNvSpPr/>
            <p:nvPr/>
          </p:nvSpPr>
          <p:spPr>
            <a:xfrm>
              <a:off x="715118" y="150"/>
              <a:ext cx="1214144" cy="1214144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  <a:sp3d>
              <a:bevelT w="139700" h="139700" prst="divot"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7" name="Ellipse 4"/>
            <p:cNvSpPr/>
            <p:nvPr/>
          </p:nvSpPr>
          <p:spPr>
            <a:xfrm>
              <a:off x="892925" y="177957"/>
              <a:ext cx="858530" cy="85853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66818" tIns="20320" rIns="66818" bIns="20320" numCol="1" spcCol="1270" anchor="ctr" anchorCtr="0">
              <a:noAutofit/>
            </a:bodyPr>
            <a:lstStyle/>
            <a:p>
              <a:pPr lvl="0" algn="ctr" defTabSz="7112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DZ" sz="1600" b="1" dirty="0" smtClean="0">
                  <a:solidFill>
                    <a:schemeClr val="tx2">
                      <a:lumMod val="50000"/>
                    </a:schemeClr>
                  </a:solidFill>
                  <a:latin typeface="ArabicTransparent"/>
                </a:rPr>
                <a:t>نماذج التحليل الإستراتيجي</a:t>
              </a:r>
              <a:endParaRPr lang="fr-FR" sz="1600" b="1" kern="1200" dirty="0">
                <a:solidFill>
                  <a:schemeClr val="tx2">
                    <a:lumMod val="50000"/>
                  </a:schemeClr>
                </a:solidFill>
                <a:latin typeface="ArabicTransparent"/>
              </a:endParaRPr>
            </a:p>
          </p:txBody>
        </p:sp>
      </p:grpSp>
      <p:sp>
        <p:nvSpPr>
          <p:cNvPr id="22" name="Chevron 4"/>
          <p:cNvSpPr/>
          <p:nvPr/>
        </p:nvSpPr>
        <p:spPr>
          <a:xfrm>
            <a:off x="3352800" y="2616200"/>
            <a:ext cx="2438400" cy="16256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32385" tIns="32385" rIns="32385" bIns="32385" numCol="1" spcCol="1270" anchor="ctr" anchorCtr="0">
            <a:noAutofit/>
          </a:bodyPr>
          <a:lstStyle/>
          <a:p>
            <a:pPr lvl="0" algn="ctr" defTabSz="2266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100" kern="1200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357158" y="2154535"/>
            <a:ext cx="828680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14400" marR="0" lvl="2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نموذج مجموعة بوسطن الاستشارية 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(BCG) Group Boston Consulting</a:t>
            </a:r>
            <a:endParaRPr kumimoji="0" lang="fr-FR" sz="4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57158" y="5500703"/>
            <a:ext cx="8358246" cy="70788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just" rtl="1"/>
            <a:r>
              <a:rPr lang="fr-FR" sz="2000" b="1" dirty="0" smtClean="0">
                <a:latin typeface="Traditional Arabic" pitchFamily="18" charset="-78"/>
                <a:cs typeface="Traditional Arabic" pitchFamily="18" charset="-78"/>
              </a:rPr>
              <a:t> -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نسبة تطور النشاط الذي توجد فيه المؤسسة أو الوحدة (نمو السوق)؛</a:t>
            </a:r>
          </a:p>
          <a:p>
            <a:pPr algn="just" rtl="1"/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- نسبة نصيب المؤسسة في السوق على مستوى هذا النشاط.</a:t>
            </a:r>
            <a:endParaRPr lang="en-US" sz="2000" dirty="0">
              <a:latin typeface="Traditional Arabic" pitchFamily="18" charset="-78"/>
              <a:cs typeface="Traditional Arabic" pitchFamily="18" charset="-78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7602353"/>
              </p:ext>
            </p:extLst>
          </p:nvPr>
        </p:nvGraphicFramePr>
        <p:xfrm>
          <a:off x="1452562" y="2616200"/>
          <a:ext cx="6096000" cy="23473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1165558">
                <a:tc>
                  <a:txBody>
                    <a:bodyPr/>
                    <a:lstStyle/>
                    <a:p>
                      <a:pPr algn="ctr"/>
                      <a:r>
                        <a:rPr lang="ar-DZ" sz="2800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النجومية</a:t>
                      </a:r>
                      <a:endParaRPr lang="en-US" sz="2800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DZ" sz="2400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cs typeface="Traditional Arabic" pitchFamily="18" charset="-78"/>
                        </a:rPr>
                        <a:t>الوضع المحير</a:t>
                      </a:r>
                      <a:endParaRPr lang="en-US" sz="2400" dirty="0">
                        <a:solidFill>
                          <a:schemeClr val="tx1"/>
                        </a:solidFill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/>
                </a:tc>
              </a:tr>
              <a:tr h="1181749">
                <a:tc>
                  <a:txBody>
                    <a:bodyPr/>
                    <a:lstStyle/>
                    <a:p>
                      <a:pPr algn="ctr"/>
                      <a:r>
                        <a:rPr kumimoji="0" lang="ar-DZ" sz="2800" b="1" kern="1200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ea typeface="+mn-ea"/>
                          <a:cs typeface="Traditional Arabic" pitchFamily="18" charset="-78"/>
                        </a:rPr>
                        <a:t>البقرة الحلوب</a:t>
                      </a:r>
                      <a:endParaRPr kumimoji="0" lang="en-US" sz="2800" b="1" kern="1200" dirty="0">
                        <a:solidFill>
                          <a:schemeClr val="tx1"/>
                        </a:solidFill>
                        <a:latin typeface="Traditional Arabic" pitchFamily="18" charset="-78"/>
                        <a:ea typeface="+mn-ea"/>
                        <a:cs typeface="Traditional Arabic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r>
                        <a:rPr kumimoji="0" lang="ar-DZ" sz="2800" b="1" kern="1200" dirty="0" smtClean="0">
                          <a:solidFill>
                            <a:schemeClr val="tx1"/>
                          </a:solidFill>
                          <a:latin typeface="Traditional Arabic" pitchFamily="18" charset="-78"/>
                          <a:ea typeface="+mn-ea"/>
                          <a:cs typeface="Traditional Arabic" pitchFamily="18" charset="-78"/>
                        </a:rPr>
                        <a:t>النقاط الميتة ( الأوزان الميتة)</a:t>
                      </a:r>
                      <a:endParaRPr kumimoji="0" lang="en-US" sz="2800" b="1" kern="1200" dirty="0">
                        <a:solidFill>
                          <a:schemeClr val="tx1"/>
                        </a:solidFill>
                        <a:latin typeface="Traditional Arabic" pitchFamily="18" charset="-78"/>
                        <a:ea typeface="+mn-ea"/>
                        <a:cs typeface="Traditional Arabic" pitchFamily="18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2" name="Connecteur droit avec flèche 11"/>
          <p:cNvCxnSpPr/>
          <p:nvPr/>
        </p:nvCxnSpPr>
        <p:spPr>
          <a:xfrm flipH="1">
            <a:off x="5470376" y="5145484"/>
            <a:ext cx="199429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3014588" y="4963507"/>
            <a:ext cx="25873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sz="1600" dirty="0" smtClean="0">
                <a:latin typeface="Traditional Arabic" pitchFamily="18" charset="-78"/>
                <a:cs typeface="Traditional Arabic" pitchFamily="18" charset="-78"/>
              </a:rPr>
              <a:t>نصيب المؤسسة في السوق( الوضعية التنافسية)</a:t>
            </a:r>
            <a:endParaRPr lang="en-US" sz="1600" dirty="0">
              <a:latin typeface="Traditional Arabic" pitchFamily="18" charset="-78"/>
              <a:cs typeface="Traditional Arabic" pitchFamily="18" charset="-78"/>
            </a:endParaRPr>
          </a:p>
        </p:txBody>
      </p:sp>
      <p:cxnSp>
        <p:nvCxnSpPr>
          <p:cNvPr id="27" name="Connecteur droit avec flèche 26"/>
          <p:cNvCxnSpPr/>
          <p:nvPr/>
        </p:nvCxnSpPr>
        <p:spPr>
          <a:xfrm flipH="1">
            <a:off x="1475656" y="5132784"/>
            <a:ext cx="153893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>
            <a:stCxn id="21508" idx="3"/>
          </p:cNvCxnSpPr>
          <p:nvPr/>
        </p:nvCxnSpPr>
        <p:spPr>
          <a:xfrm flipH="1" flipV="1">
            <a:off x="857544" y="2492896"/>
            <a:ext cx="1" cy="4893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1508" name="ZoneTexte 21507"/>
          <p:cNvSpPr txBox="1"/>
          <p:nvPr/>
        </p:nvSpPr>
        <p:spPr>
          <a:xfrm rot="16200000">
            <a:off x="81476" y="3604424"/>
            <a:ext cx="15521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sz="1400" dirty="0" smtClean="0">
                <a:latin typeface="Traditional Arabic" pitchFamily="18" charset="-78"/>
                <a:cs typeface="Traditional Arabic" pitchFamily="18" charset="-78"/>
              </a:rPr>
              <a:t>تطور النشاط (جاذبية السوق)</a:t>
            </a:r>
            <a:endParaRPr lang="en-US" sz="1400" dirty="0">
              <a:latin typeface="Traditional Arabic" pitchFamily="18" charset="-78"/>
              <a:cs typeface="Traditional Arabic" pitchFamily="18" charset="-78"/>
            </a:endParaRPr>
          </a:p>
        </p:txBody>
      </p:sp>
      <p:cxnSp>
        <p:nvCxnSpPr>
          <p:cNvPr id="21510" name="Connecteur droit avec flèche 21509"/>
          <p:cNvCxnSpPr/>
          <p:nvPr/>
        </p:nvCxnSpPr>
        <p:spPr>
          <a:xfrm flipV="1">
            <a:off x="7812360" y="4406609"/>
            <a:ext cx="0" cy="59840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21512" name="Connecteur droit avec flèche 21511"/>
          <p:cNvCxnSpPr/>
          <p:nvPr/>
        </p:nvCxnSpPr>
        <p:spPr>
          <a:xfrm flipV="1">
            <a:off x="7812360" y="2593022"/>
            <a:ext cx="0" cy="6437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1513" name="ZoneTexte 21512"/>
          <p:cNvSpPr txBox="1"/>
          <p:nvPr/>
        </p:nvSpPr>
        <p:spPr>
          <a:xfrm rot="16200000">
            <a:off x="7227004" y="3626690"/>
            <a:ext cx="1190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dirty="0" smtClean="0">
                <a:latin typeface="Traditional Arabic" pitchFamily="18" charset="-78"/>
                <a:cs typeface="Traditional Arabic" pitchFamily="18" charset="-78"/>
              </a:rPr>
              <a:t>استخدام السيولة</a:t>
            </a:r>
            <a:endParaRPr lang="en-US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1515" name="ZoneTexte 21514"/>
          <p:cNvSpPr txBox="1"/>
          <p:nvPr/>
        </p:nvSpPr>
        <p:spPr>
          <a:xfrm>
            <a:off x="958900" y="3700789"/>
            <a:ext cx="5190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sz="1000" dirty="0" smtClean="0"/>
              <a:t>10</a:t>
            </a:r>
            <a:endParaRPr lang="en-US" sz="1000" dirty="0"/>
          </a:p>
        </p:txBody>
      </p:sp>
      <p:sp>
        <p:nvSpPr>
          <p:cNvPr id="21517" name="ZoneTexte 21516"/>
          <p:cNvSpPr txBox="1"/>
          <p:nvPr/>
        </p:nvSpPr>
        <p:spPr>
          <a:xfrm>
            <a:off x="463858" y="2593022"/>
            <a:ext cx="9900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sz="1050" dirty="0" smtClean="0"/>
              <a:t>20</a:t>
            </a:r>
            <a:endParaRPr lang="en-US" sz="1050" dirty="0"/>
          </a:p>
        </p:txBody>
      </p:sp>
      <p:sp>
        <p:nvSpPr>
          <p:cNvPr id="28" name="ZoneTexte 27"/>
          <p:cNvSpPr txBox="1"/>
          <p:nvPr/>
        </p:nvSpPr>
        <p:spPr>
          <a:xfrm>
            <a:off x="1218444" y="4833582"/>
            <a:ext cx="2572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DZ" sz="1200" dirty="0" smtClean="0"/>
              <a:t>0</a:t>
            </a:r>
            <a:endParaRPr lang="en-US" sz="1200" dirty="0"/>
          </a:p>
        </p:txBody>
      </p:sp>
      <p:cxnSp>
        <p:nvCxnSpPr>
          <p:cNvPr id="31" name="Connecteur droit avec flèche 30"/>
          <p:cNvCxnSpPr>
            <a:endCxn id="21508" idx="1"/>
          </p:cNvCxnSpPr>
          <p:nvPr/>
        </p:nvCxnSpPr>
        <p:spPr>
          <a:xfrm flipV="1">
            <a:off x="857545" y="4534382"/>
            <a:ext cx="1" cy="61110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887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/>
      <p:bldP spid="21508" grpId="0"/>
      <p:bldP spid="21513" grpId="0"/>
      <p:bldP spid="21515" grpId="0"/>
      <p:bldP spid="21517" grpId="0"/>
      <p:bldP spid="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Program Files (x86)\Microsoft Office\MEDIA\OFFICE12\Lines\BD21332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7023"/>
            <a:ext cx="8429684" cy="483019"/>
          </a:xfrm>
          <a:prstGeom prst="rect">
            <a:avLst/>
          </a:prstGeom>
          <a:noFill/>
        </p:spPr>
      </p:pic>
      <p:pic>
        <p:nvPicPr>
          <p:cNvPr id="7" name="Picture 3" descr="C:\Program Files (x86)\Microsoft Office\MEDIA\OFFICE12\Lines\BD21332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285720" y="874278"/>
            <a:ext cx="8429684" cy="483019"/>
          </a:xfrm>
          <a:prstGeom prst="rect">
            <a:avLst/>
          </a:prstGeom>
          <a:noFill/>
        </p:spPr>
      </p:pic>
      <p:sp>
        <p:nvSpPr>
          <p:cNvPr id="9" name="ZoneTexte 8"/>
          <p:cNvSpPr txBox="1"/>
          <p:nvPr/>
        </p:nvSpPr>
        <p:spPr>
          <a:xfrm>
            <a:off x="2714612" y="357166"/>
            <a:ext cx="36856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ar-DZ" sz="36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Traditional Arabic" pitchFamily="18" charset="-78"/>
                <a:cs typeface="Traditional Arabic" pitchFamily="18" charset="-78"/>
              </a:rPr>
              <a:t>محيط وإستراتيجية المؤسسة</a:t>
            </a:r>
            <a:endParaRPr lang="en-US" sz="3600" b="1" dirty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2" name="Chevron 4"/>
          <p:cNvSpPr/>
          <p:nvPr/>
        </p:nvSpPr>
        <p:spPr>
          <a:xfrm>
            <a:off x="3352800" y="2616200"/>
            <a:ext cx="2438400" cy="16256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32385" tIns="32385" rIns="32385" bIns="32385" numCol="1" spcCol="1270" anchor="ctr" anchorCtr="0">
            <a:noAutofit/>
          </a:bodyPr>
          <a:lstStyle/>
          <a:p>
            <a:pPr lvl="0" algn="ctr" defTabSz="2266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100" kern="1200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428596" y="2357431"/>
            <a:ext cx="8286808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14400" marR="0" lvl="2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نموذج مجموعة بوسطن الاستشارية </a:t>
            </a:r>
            <a:r>
              <a:rPr kumimoji="0" lang="fr-FR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(BCG) Group Boston Consulting</a:t>
            </a:r>
            <a:endParaRPr kumimoji="0" lang="fr-FR" sz="4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e 3"/>
          <p:cNvGrpSpPr/>
          <p:nvPr/>
        </p:nvGrpSpPr>
        <p:grpSpPr>
          <a:xfrm>
            <a:off x="571472" y="1357298"/>
            <a:ext cx="8143932" cy="5286412"/>
            <a:chOff x="571472" y="1357298"/>
            <a:chExt cx="8143932" cy="5286412"/>
          </a:xfrm>
        </p:grpSpPr>
        <p:grpSp>
          <p:nvGrpSpPr>
            <p:cNvPr id="2" name="Groupe 14"/>
            <p:cNvGrpSpPr/>
            <p:nvPr/>
          </p:nvGrpSpPr>
          <p:grpSpPr>
            <a:xfrm>
              <a:off x="4857752" y="1357298"/>
              <a:ext cx="3857652" cy="857256"/>
              <a:chOff x="715118" y="150"/>
              <a:chExt cx="1214144" cy="1214144"/>
            </a:xfrm>
            <a:scene3d>
              <a:camera prst="perspectiveHeroicExtremeLeftFacing"/>
              <a:lightRig rig="threePt" dir="t"/>
            </a:scene3d>
          </p:grpSpPr>
          <p:sp>
            <p:nvSpPr>
              <p:cNvPr id="16" name="Ellipse 15"/>
              <p:cNvSpPr/>
              <p:nvPr/>
            </p:nvSpPr>
            <p:spPr>
              <a:xfrm>
                <a:off x="715118" y="150"/>
                <a:ext cx="1214144" cy="1214144"/>
              </a:xfrm>
              <a:prstGeom prst="ellipse">
                <a:avLst/>
              </a:prstGeom>
              <a:solidFill>
                <a:schemeClr val="bg1">
                  <a:alpha val="50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  <a:sp3d>
                <a:bevelT w="139700" h="139700" prst="divot"/>
              </a:sp3d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alpha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/>
              </a:fontRef>
            </p:style>
          </p:sp>
          <p:sp>
            <p:nvSpPr>
              <p:cNvPr id="17" name="Ellipse 4"/>
              <p:cNvSpPr/>
              <p:nvPr/>
            </p:nvSpPr>
            <p:spPr>
              <a:xfrm>
                <a:off x="892925" y="177957"/>
                <a:ext cx="858530" cy="858530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spcFirstLastPara="0" vert="horz" wrap="square" lIns="66818" tIns="20320" rIns="66818" bIns="20320" numCol="1" spcCol="1270" anchor="ctr" anchorCtr="0">
                <a:noAutofit/>
              </a:bodyPr>
              <a:lstStyle/>
              <a:p>
                <a:pPr lvl="0" algn="ctr" defTabSz="711200" rtl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ar-DZ" sz="1600" b="1" dirty="0" smtClean="0">
                    <a:solidFill>
                      <a:schemeClr val="tx2">
                        <a:lumMod val="50000"/>
                      </a:schemeClr>
                    </a:solidFill>
                    <a:latin typeface="ArabicTransparent"/>
                  </a:rPr>
                  <a:t>نماذج التحليل الإستراتيجي</a:t>
                </a:r>
                <a:endParaRPr lang="fr-FR" sz="1600" b="1" kern="1200" dirty="0">
                  <a:solidFill>
                    <a:schemeClr val="tx2">
                      <a:lumMod val="50000"/>
                    </a:schemeClr>
                  </a:solidFill>
                  <a:latin typeface="ArabicTransparent"/>
                </a:endParaRPr>
              </a:p>
            </p:txBody>
          </p:sp>
        </p:grpSp>
        <p:grpSp>
          <p:nvGrpSpPr>
            <p:cNvPr id="3" name="Groupe 12"/>
            <p:cNvGrpSpPr/>
            <p:nvPr/>
          </p:nvGrpSpPr>
          <p:grpSpPr>
            <a:xfrm>
              <a:off x="571472" y="3571876"/>
              <a:ext cx="6429420" cy="857256"/>
              <a:chOff x="0" y="-18574"/>
              <a:chExt cx="4693920" cy="537216"/>
            </a:xfrm>
            <a:scene3d>
              <a:camera prst="perspectiveRelaxedModerately"/>
              <a:lightRig rig="threePt" dir="t"/>
            </a:scene3d>
          </p:grpSpPr>
          <p:sp>
            <p:nvSpPr>
              <p:cNvPr id="14" name="Rectangle à coins arrondis 13"/>
              <p:cNvSpPr/>
              <p:nvPr/>
            </p:nvSpPr>
            <p:spPr>
              <a:xfrm>
                <a:off x="0" y="-18574"/>
                <a:ext cx="4693920" cy="537216"/>
              </a:xfrm>
              <a:prstGeom prst="roundRect">
                <a:avLst>
                  <a:gd name="adj" fmla="val 10000"/>
                </a:avLst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  <a:sp3d>
                <a:bevelT/>
              </a:sp3d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5" name="Rectangle 14"/>
              <p:cNvSpPr/>
              <p:nvPr/>
            </p:nvSpPr>
            <p:spPr>
              <a:xfrm>
                <a:off x="15735" y="-2839"/>
                <a:ext cx="4135880" cy="505746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algn="just" rtl="1"/>
                <a:r>
                  <a:rPr lang="ar-DZ" sz="2400" b="1" dirty="0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 صعوبة قياس حصة المنتج في السوق أو نسبة النمو في السوق؛</a:t>
                </a:r>
                <a:endParaRPr lang="en-US" sz="2400" b="1" dirty="0">
                  <a:solidFill>
                    <a:schemeClr val="tx1"/>
                  </a:solidFill>
                  <a:latin typeface="Traditional Arabic" pitchFamily="18" charset="-78"/>
                  <a:cs typeface="Traditional Arabic" pitchFamily="18" charset="-78"/>
                </a:endParaRPr>
              </a:p>
            </p:txBody>
          </p:sp>
        </p:grpSp>
        <p:sp>
          <p:nvSpPr>
            <p:cNvPr id="21" name="Flèche gauche 20"/>
            <p:cNvSpPr/>
            <p:nvPr/>
          </p:nvSpPr>
          <p:spPr>
            <a:xfrm rot="16200000">
              <a:off x="6497929" y="4140482"/>
              <a:ext cx="428626" cy="434424"/>
            </a:xfrm>
            <a:prstGeom prst="leftArrow">
              <a:avLst>
                <a:gd name="adj1" fmla="val 46185"/>
                <a:gd name="adj2" fmla="val 50000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215206" y="3000372"/>
              <a:ext cx="1428760" cy="642942"/>
            </a:xfrm>
            <a:prstGeom prst="wedgeRectCallout">
              <a:avLst>
                <a:gd name="adj1" fmla="val -42651"/>
                <a:gd name="adj2" fmla="val 79470"/>
              </a:avLst>
            </a:prstGeom>
            <a:solidFill>
              <a:schemeClr val="bg1"/>
            </a:solidFill>
            <a:ln>
              <a:solidFill>
                <a:srgbClr val="00B0F0"/>
              </a:solidFill>
            </a:ln>
            <a:scene3d>
              <a:camera prst="isometricOffAxis2Left"/>
              <a:lightRig rig="threePt" dir="t"/>
            </a:scene3d>
            <a:sp3d>
              <a:bevelT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DZ" sz="3200" b="1" dirty="0" smtClean="0">
                  <a:solidFill>
                    <a:schemeClr val="tx2">
                      <a:lumMod val="50000"/>
                    </a:schemeClr>
                  </a:solidFill>
                  <a:cs typeface="Traditional Arabic" pitchFamily="18" charset="-78"/>
                </a:rPr>
                <a:t>العيوب</a:t>
              </a:r>
              <a:endParaRPr lang="fr-FR" sz="3200" dirty="0"/>
            </a:p>
          </p:txBody>
        </p:sp>
        <p:grpSp>
          <p:nvGrpSpPr>
            <p:cNvPr id="18" name="Groupe 12"/>
            <p:cNvGrpSpPr/>
            <p:nvPr/>
          </p:nvGrpSpPr>
          <p:grpSpPr>
            <a:xfrm>
              <a:off x="571472" y="4500570"/>
              <a:ext cx="6429420" cy="857256"/>
              <a:chOff x="0" y="-18574"/>
              <a:chExt cx="4693920" cy="537216"/>
            </a:xfrm>
            <a:scene3d>
              <a:camera prst="perspectiveRelaxedModerately"/>
              <a:lightRig rig="threePt" dir="t"/>
            </a:scene3d>
          </p:grpSpPr>
          <p:sp>
            <p:nvSpPr>
              <p:cNvPr id="19" name="Rectangle à coins arrondis 18"/>
              <p:cNvSpPr/>
              <p:nvPr/>
            </p:nvSpPr>
            <p:spPr>
              <a:xfrm>
                <a:off x="0" y="-18574"/>
                <a:ext cx="4693920" cy="537216"/>
              </a:xfrm>
              <a:prstGeom prst="roundRect">
                <a:avLst>
                  <a:gd name="adj" fmla="val 10000"/>
                </a:avLst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  <a:sp3d>
                <a:bevelT/>
              </a:sp3d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0" name="Rectangle 19"/>
              <p:cNvSpPr/>
              <p:nvPr/>
            </p:nvSpPr>
            <p:spPr>
              <a:xfrm>
                <a:off x="15735" y="-2839"/>
                <a:ext cx="4135880" cy="505746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algn="just" rtl="1"/>
                <a:r>
                  <a:rPr lang="ar-DZ" sz="2400" b="1" dirty="0" err="1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يهمل</a:t>
                </a:r>
                <a:r>
                  <a:rPr lang="ar-DZ" sz="2400" b="1" dirty="0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 المنتجات ذات النمو المتوسط أو المنتجات ذات الحصة المتوسطة؛</a:t>
                </a:r>
                <a:endParaRPr lang="en-US" sz="2400" b="1" dirty="0">
                  <a:solidFill>
                    <a:schemeClr val="tx1"/>
                  </a:solidFill>
                  <a:latin typeface="Traditional Arabic" pitchFamily="18" charset="-78"/>
                  <a:cs typeface="Traditional Arabic" pitchFamily="18" charset="-78"/>
                </a:endParaRPr>
              </a:p>
            </p:txBody>
          </p:sp>
        </p:grpSp>
        <p:sp>
          <p:nvSpPr>
            <p:cNvPr id="23" name="Flèche gauche 22"/>
            <p:cNvSpPr/>
            <p:nvPr/>
          </p:nvSpPr>
          <p:spPr>
            <a:xfrm rot="16200000">
              <a:off x="6497929" y="5140614"/>
              <a:ext cx="428626" cy="434424"/>
            </a:xfrm>
            <a:prstGeom prst="leftArrow">
              <a:avLst>
                <a:gd name="adj1" fmla="val 46185"/>
                <a:gd name="adj2" fmla="val 50000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" name="Groupe 12"/>
            <p:cNvGrpSpPr/>
            <p:nvPr/>
          </p:nvGrpSpPr>
          <p:grpSpPr>
            <a:xfrm>
              <a:off x="571472" y="5500702"/>
              <a:ext cx="6572296" cy="1143008"/>
              <a:chOff x="0" y="-18574"/>
              <a:chExt cx="4693920" cy="537216"/>
            </a:xfrm>
            <a:scene3d>
              <a:camera prst="perspectiveRelaxedModerately"/>
              <a:lightRig rig="threePt" dir="t"/>
            </a:scene3d>
          </p:grpSpPr>
          <p:sp>
            <p:nvSpPr>
              <p:cNvPr id="25" name="Rectangle à coins arrondis 24"/>
              <p:cNvSpPr/>
              <p:nvPr/>
            </p:nvSpPr>
            <p:spPr>
              <a:xfrm>
                <a:off x="0" y="-18574"/>
                <a:ext cx="4693920" cy="537216"/>
              </a:xfrm>
              <a:prstGeom prst="roundRect">
                <a:avLst>
                  <a:gd name="adj" fmla="val 10000"/>
                </a:avLst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  <a:sp3d>
                <a:bevelT/>
              </a:sp3d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6" name="Rectangle 25"/>
              <p:cNvSpPr/>
              <p:nvPr/>
            </p:nvSpPr>
            <p:spPr>
              <a:xfrm>
                <a:off x="15735" y="-2839"/>
                <a:ext cx="4135880" cy="505746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algn="just" rtl="1"/>
                <a:r>
                  <a:rPr lang="ar-DZ" sz="2400" b="1" dirty="0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التقييم الاستراتيجي لحقيبة منتجات المؤسسة يتطلب تحليل متغيرات عديدة وليس الاستناد على عاملي نمو المنتج في السوق وحصة المنتج في السوق</a:t>
                </a:r>
                <a:r>
                  <a:rPr lang="ar-TN" sz="2400" b="1" dirty="0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.</a:t>
                </a:r>
                <a:endParaRPr lang="en-US" sz="2400" b="1" dirty="0">
                  <a:solidFill>
                    <a:schemeClr val="tx1"/>
                  </a:solidFill>
                  <a:latin typeface="Traditional Arabic" pitchFamily="18" charset="-78"/>
                  <a:cs typeface="Traditional Arabic" pitchFamily="18" charset="-78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7507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Program Files (x86)\Microsoft Office\MEDIA\OFFICE12\Lines\BD21332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7023"/>
            <a:ext cx="8429684" cy="483019"/>
          </a:xfrm>
          <a:prstGeom prst="rect">
            <a:avLst/>
          </a:prstGeom>
          <a:noFill/>
        </p:spPr>
      </p:pic>
      <p:pic>
        <p:nvPicPr>
          <p:cNvPr id="7" name="Picture 3" descr="C:\Program Files (x86)\Microsoft Office\MEDIA\OFFICE12\Lines\BD21332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285720" y="874278"/>
            <a:ext cx="8429684" cy="483019"/>
          </a:xfrm>
          <a:prstGeom prst="rect">
            <a:avLst/>
          </a:prstGeom>
          <a:noFill/>
        </p:spPr>
      </p:pic>
      <p:sp>
        <p:nvSpPr>
          <p:cNvPr id="9" name="ZoneTexte 8"/>
          <p:cNvSpPr txBox="1"/>
          <p:nvPr/>
        </p:nvSpPr>
        <p:spPr>
          <a:xfrm>
            <a:off x="2714612" y="357166"/>
            <a:ext cx="36856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ar-DZ" sz="36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Traditional Arabic" pitchFamily="18" charset="-78"/>
                <a:cs typeface="Traditional Arabic" pitchFamily="18" charset="-78"/>
              </a:rPr>
              <a:t>محيط وإستراتيجية المؤسسة</a:t>
            </a:r>
            <a:endParaRPr lang="en-US" sz="3600" b="1" dirty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428596" y="2357431"/>
            <a:ext cx="8286808" cy="5232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14400" marR="0" lvl="2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نموذج </a:t>
            </a:r>
            <a:r>
              <a:rPr kumimoji="0" lang="ar-DZ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ماكينزي</a:t>
            </a:r>
            <a:r>
              <a:rPr kumimoji="0" lang="ar-D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 وشال</a:t>
            </a:r>
            <a:endParaRPr kumimoji="0" lang="fr-FR" sz="4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357158" y="1357298"/>
            <a:ext cx="8358246" cy="3727886"/>
            <a:chOff x="357158" y="1357298"/>
            <a:chExt cx="8358246" cy="3727886"/>
          </a:xfrm>
        </p:grpSpPr>
        <p:grpSp>
          <p:nvGrpSpPr>
            <p:cNvPr id="2" name="Groupe 14"/>
            <p:cNvGrpSpPr/>
            <p:nvPr/>
          </p:nvGrpSpPr>
          <p:grpSpPr>
            <a:xfrm>
              <a:off x="4857752" y="1357298"/>
              <a:ext cx="3857652" cy="857256"/>
              <a:chOff x="715118" y="150"/>
              <a:chExt cx="1214144" cy="1214144"/>
            </a:xfrm>
            <a:scene3d>
              <a:camera prst="perspectiveHeroicExtremeLeftFacing"/>
              <a:lightRig rig="threePt" dir="t"/>
            </a:scene3d>
          </p:grpSpPr>
          <p:sp>
            <p:nvSpPr>
              <p:cNvPr id="16" name="Ellipse 15"/>
              <p:cNvSpPr/>
              <p:nvPr/>
            </p:nvSpPr>
            <p:spPr>
              <a:xfrm>
                <a:off x="715118" y="150"/>
                <a:ext cx="1214144" cy="1214144"/>
              </a:xfrm>
              <a:prstGeom prst="ellipse">
                <a:avLst/>
              </a:prstGeom>
              <a:solidFill>
                <a:schemeClr val="bg1">
                  <a:alpha val="50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  <a:sp3d>
                <a:bevelT w="139700" h="139700" prst="divot"/>
              </a:sp3d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alpha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/>
              </a:fontRef>
            </p:style>
          </p:sp>
          <p:sp>
            <p:nvSpPr>
              <p:cNvPr id="17" name="Ellipse 4"/>
              <p:cNvSpPr/>
              <p:nvPr/>
            </p:nvSpPr>
            <p:spPr>
              <a:xfrm>
                <a:off x="892925" y="177957"/>
                <a:ext cx="858530" cy="858530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spcFirstLastPara="0" vert="horz" wrap="square" lIns="66818" tIns="20320" rIns="66818" bIns="20320" numCol="1" spcCol="1270" anchor="ctr" anchorCtr="0">
                <a:noAutofit/>
              </a:bodyPr>
              <a:lstStyle/>
              <a:p>
                <a:pPr lvl="0" algn="ctr" defTabSz="711200" rtl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ar-DZ" sz="1600" b="1" dirty="0" smtClean="0">
                    <a:solidFill>
                      <a:schemeClr val="tx2">
                        <a:lumMod val="50000"/>
                      </a:schemeClr>
                    </a:solidFill>
                    <a:latin typeface="ArabicTransparent"/>
                  </a:rPr>
                  <a:t>نماذج التحليل الإستراتيجي</a:t>
                </a:r>
                <a:endParaRPr lang="fr-FR" sz="1600" b="1" kern="1200" dirty="0">
                  <a:solidFill>
                    <a:schemeClr val="tx2">
                      <a:lumMod val="50000"/>
                    </a:schemeClr>
                  </a:solidFill>
                  <a:latin typeface="ArabicTransparent"/>
                </a:endParaRPr>
              </a:p>
            </p:txBody>
          </p:sp>
        </p:grpSp>
        <p:grpSp>
          <p:nvGrpSpPr>
            <p:cNvPr id="5" name="Groupe 12"/>
            <p:cNvGrpSpPr/>
            <p:nvPr/>
          </p:nvGrpSpPr>
          <p:grpSpPr>
            <a:xfrm>
              <a:off x="357158" y="2928934"/>
              <a:ext cx="8286808" cy="2156250"/>
              <a:chOff x="0" y="-18574"/>
              <a:chExt cx="4693920" cy="537216"/>
            </a:xfrm>
            <a:scene3d>
              <a:camera prst="perspectiveRelaxedModerately"/>
              <a:lightRig rig="threePt" dir="t"/>
            </a:scene3d>
          </p:grpSpPr>
          <p:sp>
            <p:nvSpPr>
              <p:cNvPr id="25" name="Rectangle à coins arrondis 24"/>
              <p:cNvSpPr/>
              <p:nvPr/>
            </p:nvSpPr>
            <p:spPr>
              <a:xfrm>
                <a:off x="0" y="-18574"/>
                <a:ext cx="4693920" cy="537216"/>
              </a:xfrm>
              <a:prstGeom prst="roundRect">
                <a:avLst>
                  <a:gd name="adj" fmla="val 10000"/>
                </a:avLst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  <a:sp3d>
                <a:bevelT/>
              </a:sp3d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6" name="Rectangle 25"/>
              <p:cNvSpPr/>
              <p:nvPr/>
            </p:nvSpPr>
            <p:spPr>
              <a:xfrm>
                <a:off x="15735" y="-2839"/>
                <a:ext cx="4135880" cy="505746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just" rtl="1"/>
                <a:r>
                  <a:rPr lang="ar-DZ" sz="2400" b="1" dirty="0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هذا النموذج مبني على نفس الأسس التي يبنى عليها نموذج</a:t>
                </a:r>
                <a:r>
                  <a:rPr lang="fr-FR" sz="2000" b="1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(BCG) </a:t>
                </a:r>
                <a:r>
                  <a:rPr lang="ar-DZ" sz="2000" b="1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ar-DZ" sz="2400" b="1" dirty="0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ولكن الفرق الوحيد يكمن في أبعاد المصفوفة والتي أصبحت </a:t>
                </a:r>
                <a:r>
                  <a:rPr lang="fr-FR" sz="2400" b="1" dirty="0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3/3</a:t>
                </a:r>
                <a:r>
                  <a:rPr lang="ar-DZ" sz="2400" b="1" dirty="0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 بدل</a:t>
                </a:r>
                <a:r>
                  <a:rPr lang="fr-FR" sz="2400" b="1" dirty="0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2/2</a:t>
                </a:r>
                <a:r>
                  <a:rPr lang="ar-DZ" sz="2400" b="1" dirty="0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.</a:t>
                </a:r>
                <a:r>
                  <a:rPr lang="fr-FR" sz="2400" b="1" dirty="0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 </a:t>
                </a:r>
                <a:r>
                  <a:rPr lang="ar-DZ" sz="2400" b="1" dirty="0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 </a:t>
                </a:r>
                <a:endParaRPr lang="en-US" sz="2400" b="1" dirty="0">
                  <a:solidFill>
                    <a:schemeClr val="tx1"/>
                  </a:solidFill>
                  <a:latin typeface="Traditional Arabic" pitchFamily="18" charset="-78"/>
                  <a:cs typeface="Traditional Arabic" pitchFamily="18" charset="-78"/>
                </a:endParaRPr>
              </a:p>
            </p:txBody>
          </p:sp>
        </p:grpSp>
        <p:sp>
          <p:nvSpPr>
            <p:cNvPr id="24" name="Flèche gauche 23"/>
            <p:cNvSpPr/>
            <p:nvPr/>
          </p:nvSpPr>
          <p:spPr>
            <a:xfrm rot="16200000">
              <a:off x="7646733" y="2783159"/>
              <a:ext cx="428626" cy="434424"/>
            </a:xfrm>
            <a:prstGeom prst="leftArrow">
              <a:avLst>
                <a:gd name="adj1" fmla="val 46185"/>
                <a:gd name="adj2" fmla="val 50000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8566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79712" y="116632"/>
            <a:ext cx="5040560" cy="576064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r-FR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McKinsey et Shell</a:t>
            </a:r>
            <a:r>
              <a:rPr lang="ar-DZ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DZ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نموذج 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8684177"/>
              </p:ext>
            </p:extLst>
          </p:nvPr>
        </p:nvGraphicFramePr>
        <p:xfrm>
          <a:off x="1372292" y="1600200"/>
          <a:ext cx="5184576" cy="35569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1728192"/>
                <a:gridCol w="1728192"/>
              </a:tblGrid>
              <a:tr h="1185664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effectLst>
                            <a:outerShdw blurRad="60007" dist="200025" dir="15000000" sy="30000" kx="-1800000" algn="bl" rotWithShape="0">
                              <a:prstClr val="black">
                                <a:alpha val="32000"/>
                              </a:prstClr>
                            </a:outerShdw>
                          </a:effectLst>
                        </a:rPr>
                        <a:t>A</a:t>
                      </a:r>
                      <a:endParaRPr lang="en-US" sz="3200" dirty="0">
                        <a:effectLst>
                          <a:outerShdw blurRad="60007" dist="200025" dir="15000000" sy="30000" kx="-1800000" algn="bl" rotWithShape="0">
                            <a:prstClr val="black">
                              <a:alpha val="32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effectLst>
                            <a:outerShdw blurRad="60007" dist="200025" dir="15000000" sy="30000" kx="-1800000" algn="bl" rotWithShape="0">
                              <a:prstClr val="black">
                                <a:alpha val="32000"/>
                              </a:prstClr>
                            </a:outerShdw>
                          </a:effectLst>
                        </a:rPr>
                        <a:t>A</a:t>
                      </a:r>
                      <a:endParaRPr lang="en-US" sz="3200" dirty="0">
                        <a:effectLst>
                          <a:outerShdw blurRad="60007" dist="200025" dir="15000000" sy="30000" kx="-1800000" algn="bl" rotWithShape="0">
                            <a:prstClr val="black">
                              <a:alpha val="32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tx1"/>
                          </a:solidFill>
                          <a:effectLst>
                            <a:outerShdw blurRad="60007" dist="200025" dir="15000000" sy="30000" kx="-1800000" algn="bl" rotWithShape="0">
                              <a:prstClr val="black">
                                <a:alpha val="32000"/>
                              </a:prstClr>
                            </a:outerShdw>
                          </a:effectLst>
                        </a:rPr>
                        <a:t>B</a:t>
                      </a:r>
                      <a:endParaRPr lang="en-US" sz="2800" dirty="0">
                        <a:solidFill>
                          <a:schemeClr val="tx1"/>
                        </a:solidFill>
                        <a:effectLst>
                          <a:outerShdw blurRad="60007" dist="200025" dir="15000000" sy="30000" kx="-1800000" algn="bl" rotWithShape="0">
                            <a:prstClr val="black">
                              <a:alpha val="32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185664">
                <a:tc>
                  <a:txBody>
                    <a:bodyPr/>
                    <a:lstStyle/>
                    <a:p>
                      <a:pPr algn="ctr"/>
                      <a:r>
                        <a:rPr lang="fr-FR" sz="3200" dirty="0" smtClean="0">
                          <a:solidFill>
                            <a:schemeClr val="bg1"/>
                          </a:solidFill>
                          <a:effectLst>
                            <a:outerShdw blurRad="60007" dist="200025" dir="15000000" sy="30000" kx="-1800000" algn="bl" rotWithShape="0">
                              <a:prstClr val="black">
                                <a:alpha val="32000"/>
                              </a:prstClr>
                            </a:outerShdw>
                          </a:effectLst>
                        </a:rPr>
                        <a:t>A</a:t>
                      </a:r>
                      <a:endParaRPr lang="en-US" sz="3200" dirty="0">
                        <a:solidFill>
                          <a:schemeClr val="bg1"/>
                        </a:solidFill>
                        <a:effectLst>
                          <a:outerShdw blurRad="60007" dist="200025" dir="15000000" sy="30000" kx="-1800000" algn="bl" rotWithShape="0">
                            <a:prstClr val="black">
                              <a:alpha val="32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effectLst>
                            <a:outerShdw blurRad="60007" dist="200025" dir="15000000" sy="30000" kx="-1800000" algn="bl" rotWithShape="0">
                              <a:prstClr val="black">
                                <a:alpha val="32000"/>
                              </a:prstClr>
                            </a:outerShdw>
                          </a:effectLst>
                        </a:rPr>
                        <a:t>B</a:t>
                      </a:r>
                      <a:endParaRPr lang="en-US" sz="2800" dirty="0">
                        <a:effectLst>
                          <a:outerShdw blurRad="60007" dist="200025" dir="15000000" sy="30000" kx="-1800000" algn="bl" rotWithShape="0">
                            <a:prstClr val="black">
                              <a:alpha val="32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bg1"/>
                          </a:solidFill>
                          <a:effectLst>
                            <a:outerShdw blurRad="60007" dist="200025" dir="15000000" sy="30000" kx="-1800000" algn="bl" rotWithShape="0">
                              <a:prstClr val="black">
                                <a:alpha val="32000"/>
                              </a:prstClr>
                            </a:outerShdw>
                          </a:effectLst>
                        </a:rPr>
                        <a:t>C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60007" dist="200025" dir="15000000" sy="30000" kx="-1800000" algn="bl" rotWithShape="0">
                            <a:prstClr val="black">
                              <a:alpha val="32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</a:tr>
              <a:tr h="118566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effectLst>
                            <a:outerShdw blurRad="60007" dist="200025" dir="15000000" sy="30000" kx="-1800000" algn="bl" rotWithShape="0">
                              <a:prstClr val="black">
                                <a:alpha val="32000"/>
                              </a:prstClr>
                            </a:outerShdw>
                          </a:effectLst>
                        </a:rPr>
                        <a:t>B</a:t>
                      </a:r>
                      <a:endParaRPr lang="en-US" sz="2800" dirty="0">
                        <a:effectLst>
                          <a:outerShdw blurRad="60007" dist="200025" dir="15000000" sy="30000" kx="-1800000" algn="bl" rotWithShape="0">
                            <a:prstClr val="black">
                              <a:alpha val="32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>
                          <a:solidFill>
                            <a:schemeClr val="bg1"/>
                          </a:solidFill>
                          <a:effectLst>
                            <a:outerShdw blurRad="60007" dist="200025" dir="15000000" sy="30000" kx="-1800000" algn="bl" rotWithShape="0">
                              <a:prstClr val="black">
                                <a:alpha val="32000"/>
                              </a:prstClr>
                            </a:outerShdw>
                          </a:effectLst>
                        </a:rPr>
                        <a:t>C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60007" dist="200025" dir="15000000" sy="30000" kx="-1800000" algn="bl" rotWithShape="0">
                            <a:prstClr val="black">
                              <a:alpha val="32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dirty="0" smtClean="0">
                          <a:solidFill>
                            <a:schemeClr val="bg1"/>
                          </a:solidFill>
                          <a:effectLst>
                            <a:outerShdw blurRad="60007" dist="200025" dir="15000000" sy="30000" kx="-1800000" algn="bl" rotWithShape="0">
                              <a:prstClr val="black">
                                <a:alpha val="32000"/>
                              </a:prstClr>
                            </a:outerShdw>
                          </a:effectLst>
                        </a:rPr>
                        <a:t>C</a:t>
                      </a:r>
                      <a:endParaRPr lang="en-US" sz="2400" dirty="0">
                        <a:solidFill>
                          <a:schemeClr val="bg1"/>
                        </a:solidFill>
                        <a:effectLst>
                          <a:outerShdw blurRad="60007" dist="200025" dir="15000000" sy="30000" kx="-1800000" algn="bl" rotWithShape="0">
                            <a:prstClr val="black">
                              <a:alpha val="32000"/>
                            </a:prst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</a:tr>
            </a:tbl>
          </a:graphicData>
        </a:graphic>
      </p:graphicFrame>
      <p:cxnSp>
        <p:nvCxnSpPr>
          <p:cNvPr id="6" name="Connecteur droit avec flèche 5"/>
          <p:cNvCxnSpPr/>
          <p:nvPr/>
        </p:nvCxnSpPr>
        <p:spPr>
          <a:xfrm flipV="1">
            <a:off x="654667" y="4149080"/>
            <a:ext cx="0" cy="10801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 flipV="1">
            <a:off x="652210" y="1628800"/>
            <a:ext cx="1" cy="9361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 flipH="1">
            <a:off x="1660323" y="6137684"/>
            <a:ext cx="144016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 flipH="1">
            <a:off x="5116707" y="6175176"/>
            <a:ext cx="1440160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3563888" y="602128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DZ" dirty="0" smtClean="0"/>
              <a:t>قيمة النشاط</a:t>
            </a:r>
            <a:endParaRPr lang="en-US" dirty="0"/>
          </a:p>
        </p:txBody>
      </p:sp>
      <p:sp>
        <p:nvSpPr>
          <p:cNvPr id="21" name="ZoneTexte 20"/>
          <p:cNvSpPr txBox="1"/>
          <p:nvPr/>
        </p:nvSpPr>
        <p:spPr>
          <a:xfrm rot="16200000">
            <a:off x="-133465" y="3165914"/>
            <a:ext cx="1571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dirty="0" smtClean="0"/>
              <a:t>الوضعية التنافسية</a:t>
            </a:r>
            <a:endParaRPr lang="en-US" dirty="0"/>
          </a:p>
        </p:txBody>
      </p:sp>
      <p:sp>
        <p:nvSpPr>
          <p:cNvPr id="23" name="ZoneTexte 22"/>
          <p:cNvSpPr txBox="1"/>
          <p:nvPr/>
        </p:nvSpPr>
        <p:spPr>
          <a:xfrm>
            <a:off x="4900683" y="522920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DZ" dirty="0" smtClean="0">
                <a:latin typeface="Traditional Arabic" pitchFamily="18" charset="-78"/>
                <a:cs typeface="Traditional Arabic" pitchFamily="18" charset="-78"/>
              </a:rPr>
              <a:t>ضعيف</a:t>
            </a:r>
            <a:endParaRPr lang="en-US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3180503" y="522920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DZ" dirty="0" smtClean="0">
                <a:latin typeface="Traditional Arabic" pitchFamily="18" charset="-78"/>
                <a:cs typeface="Traditional Arabic" pitchFamily="18" charset="-78"/>
              </a:rPr>
              <a:t>متوسط</a:t>
            </a:r>
            <a:endParaRPr lang="en-US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1444299" y="5214332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DZ" dirty="0" smtClean="0">
                <a:latin typeface="Traditional Arabic" pitchFamily="18" charset="-78"/>
                <a:cs typeface="Traditional Arabic" pitchFamily="18" charset="-78"/>
              </a:rPr>
              <a:t>مرتفع</a:t>
            </a:r>
            <a:endParaRPr lang="en-US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6" name="ZoneTexte 25"/>
          <p:cNvSpPr txBox="1"/>
          <p:nvPr/>
        </p:nvSpPr>
        <p:spPr>
          <a:xfrm rot="16200000">
            <a:off x="491645" y="1973164"/>
            <a:ext cx="11521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DZ" sz="2400" dirty="0" smtClean="0">
                <a:latin typeface="Traditional Arabic" pitchFamily="18" charset="-78"/>
                <a:cs typeface="Traditional Arabic" pitchFamily="18" charset="-78"/>
              </a:rPr>
              <a:t>قويــــــــــــــــــــــــــــــة</a:t>
            </a:r>
            <a:endParaRPr lang="en-US" sz="1600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7" name="ZoneTexte 26"/>
          <p:cNvSpPr txBox="1"/>
          <p:nvPr/>
        </p:nvSpPr>
        <p:spPr>
          <a:xfrm rot="16200000">
            <a:off x="563461" y="3264977"/>
            <a:ext cx="9878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sz="1400" dirty="0" smtClean="0"/>
              <a:t>متوسطـــــــــة</a:t>
            </a:r>
            <a:endParaRPr lang="en-US" dirty="0"/>
          </a:p>
        </p:txBody>
      </p:sp>
      <p:sp>
        <p:nvSpPr>
          <p:cNvPr id="28" name="ZoneTexte 27"/>
          <p:cNvSpPr txBox="1"/>
          <p:nvPr/>
        </p:nvSpPr>
        <p:spPr>
          <a:xfrm rot="16200000">
            <a:off x="557814" y="4514708"/>
            <a:ext cx="99913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sz="2000" dirty="0" smtClean="0">
                <a:latin typeface="Traditional Arabic" pitchFamily="18" charset="-78"/>
                <a:cs typeface="Traditional Arabic" pitchFamily="18" charset="-78"/>
              </a:rPr>
              <a:t>ضعيـــــــــــــــــــــــــــفة</a:t>
            </a:r>
            <a:endParaRPr lang="en-US" sz="1600" dirty="0">
              <a:latin typeface="Traditional Arabic" pitchFamily="18" charset="-78"/>
              <a:cs typeface="Traditional Arabic" pitchFamily="18" charset="-78"/>
            </a:endParaRPr>
          </a:p>
        </p:txBody>
      </p:sp>
      <p:graphicFrame>
        <p:nvGraphicFramePr>
          <p:cNvPr id="30" name="Tableau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3586869"/>
              </p:ext>
            </p:extLst>
          </p:nvPr>
        </p:nvGraphicFramePr>
        <p:xfrm>
          <a:off x="1298543" y="1574800"/>
          <a:ext cx="5311952" cy="3582392"/>
        </p:xfrm>
        <a:graphic>
          <a:graphicData uri="http://schemas.openxmlformats.org/drawingml/2006/table">
            <a:tbl>
              <a:tblPr/>
              <a:tblGrid>
                <a:gridCol w="5311952"/>
              </a:tblGrid>
              <a:tr h="358239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76200" cmpd="sng">
                      <a:solidFill>
                        <a:schemeClr val="tx1"/>
                      </a:solidFill>
                      <a:prstDash val="solid"/>
                    </a:lnL>
                    <a:lnR w="76200" cmpd="sng">
                      <a:solidFill>
                        <a:schemeClr val="tx1"/>
                      </a:solidFill>
                      <a:prstDash val="solid"/>
                    </a:lnR>
                    <a:lnT w="76200" cmpd="sng">
                      <a:solidFill>
                        <a:schemeClr val="tx1"/>
                      </a:solidFill>
                      <a:prstDash val="solid"/>
                    </a:lnT>
                    <a:lnB w="762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1" name="Rectangle 30"/>
          <p:cNvSpPr/>
          <p:nvPr/>
        </p:nvSpPr>
        <p:spPr>
          <a:xfrm>
            <a:off x="8604448" y="1627932"/>
            <a:ext cx="360040" cy="46892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ZoneTexte 31"/>
          <p:cNvSpPr txBox="1"/>
          <p:nvPr/>
        </p:nvSpPr>
        <p:spPr>
          <a:xfrm>
            <a:off x="7306220" y="167772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dirty="0" smtClean="0">
                <a:latin typeface="Traditional Arabic" pitchFamily="18" charset="-78"/>
                <a:cs typeface="Traditional Arabic" pitchFamily="18" charset="-78"/>
              </a:rPr>
              <a:t>استثمار النمو</a:t>
            </a:r>
            <a:endParaRPr lang="en-US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8602364" y="2636912"/>
            <a:ext cx="362124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ZoneTexte 33"/>
          <p:cNvSpPr txBox="1"/>
          <p:nvPr/>
        </p:nvSpPr>
        <p:spPr>
          <a:xfrm>
            <a:off x="7183412" y="2636911"/>
            <a:ext cx="1296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sz="1600" dirty="0" smtClean="0">
                <a:latin typeface="Traditional Arabic" pitchFamily="18" charset="-78"/>
                <a:cs typeface="Traditional Arabic" pitchFamily="18" charset="-78"/>
              </a:rPr>
              <a:t>الجني/ عدم الاستثمار</a:t>
            </a:r>
            <a:endParaRPr lang="en-US" sz="1600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8602364" y="3573016"/>
            <a:ext cx="362124" cy="43204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ZoneTexte 35"/>
          <p:cNvSpPr txBox="1"/>
          <p:nvPr/>
        </p:nvSpPr>
        <p:spPr>
          <a:xfrm>
            <a:off x="6804248" y="3573016"/>
            <a:ext cx="16753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dirty="0" smtClean="0">
                <a:latin typeface="Traditional Arabic" pitchFamily="18" charset="-78"/>
                <a:cs typeface="Traditional Arabic" pitchFamily="18" charset="-78"/>
              </a:rPr>
              <a:t>الاختـــــــــــــــــــــــــيار</a:t>
            </a:r>
            <a:endParaRPr lang="en-US" dirty="0">
              <a:latin typeface="Traditional Arabic" pitchFamily="18" charset="-78"/>
              <a:cs typeface="Traditional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37786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3" grpId="0"/>
      <p:bldP spid="24" grpId="0"/>
      <p:bldP spid="25" grpId="0"/>
      <p:bldP spid="26" grpId="0"/>
      <p:bldP spid="27" grpId="0"/>
      <p:bldP spid="28" grpId="0"/>
      <p:bldP spid="31" grpId="0" animBg="1"/>
      <p:bldP spid="32" grpId="0"/>
      <p:bldP spid="33" grpId="0" animBg="1"/>
      <p:bldP spid="34" grpId="0"/>
      <p:bldP spid="35" grpId="0" animBg="1"/>
      <p:bldP spid="3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Program Files (x86)\Microsoft Office\MEDIA\OFFICE12\Lines\BD21332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7023"/>
            <a:ext cx="8429684" cy="483019"/>
          </a:xfrm>
          <a:prstGeom prst="rect">
            <a:avLst/>
          </a:prstGeom>
          <a:noFill/>
        </p:spPr>
      </p:pic>
      <p:pic>
        <p:nvPicPr>
          <p:cNvPr id="7" name="Picture 3" descr="C:\Program Files (x86)\Microsoft Office\MEDIA\OFFICE12\Lines\BD21332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285720" y="874278"/>
            <a:ext cx="8429684" cy="483019"/>
          </a:xfrm>
          <a:prstGeom prst="rect">
            <a:avLst/>
          </a:prstGeom>
          <a:noFill/>
        </p:spPr>
      </p:pic>
      <p:sp>
        <p:nvSpPr>
          <p:cNvPr id="9" name="ZoneTexte 8"/>
          <p:cNvSpPr txBox="1"/>
          <p:nvPr/>
        </p:nvSpPr>
        <p:spPr>
          <a:xfrm>
            <a:off x="2714612" y="357166"/>
            <a:ext cx="36856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ar-DZ" sz="36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Traditional Arabic" pitchFamily="18" charset="-78"/>
                <a:cs typeface="Traditional Arabic" pitchFamily="18" charset="-78"/>
              </a:rPr>
              <a:t>محيط وإستراتيجية المؤسسة</a:t>
            </a:r>
            <a:endParaRPr lang="en-US" sz="3600" b="1" dirty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2" name="Chevron 4"/>
          <p:cNvSpPr/>
          <p:nvPr/>
        </p:nvSpPr>
        <p:spPr>
          <a:xfrm>
            <a:off x="3352800" y="2616200"/>
            <a:ext cx="2438400" cy="16256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32385" tIns="32385" rIns="32385" bIns="32385" numCol="1" spcCol="1270" anchor="ctr" anchorCtr="0">
            <a:noAutofit/>
          </a:bodyPr>
          <a:lstStyle/>
          <a:p>
            <a:pPr lvl="0" algn="ctr" defTabSz="2266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100" kern="1200"/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4355976" y="1352529"/>
            <a:ext cx="4536504" cy="46166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14400" marR="0" lvl="2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ar-DZ" sz="2400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نموذج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 </a:t>
            </a:r>
            <a:r>
              <a:rPr kumimoji="0" lang="ar-DZ" sz="2400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مكاييل </a:t>
            </a:r>
            <a:r>
              <a:rPr kumimoji="0" lang="ar-DZ" sz="2400" b="1" i="0" u="none" strike="noStrike" normalizeH="0" baseline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بورتر</a:t>
            </a:r>
            <a:r>
              <a:rPr kumimoji="0" lang="ar-DZ" sz="2400" b="1" i="0" u="none" strike="noStrike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  (التحليل</a:t>
            </a:r>
            <a:r>
              <a:rPr kumimoji="0" lang="ar-DZ" sz="2400" b="1" i="0" u="none" strike="noStrike" normalizeH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 الصناعي)</a:t>
            </a:r>
            <a:endParaRPr kumimoji="0" lang="fr-FR" sz="4000" b="1" i="1" u="none" strike="noStrike" normalizeH="0" baseline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e 12"/>
          <p:cNvGrpSpPr/>
          <p:nvPr/>
        </p:nvGrpSpPr>
        <p:grpSpPr>
          <a:xfrm>
            <a:off x="785786" y="3943886"/>
            <a:ext cx="6858048" cy="2077402"/>
            <a:chOff x="0" y="-18574"/>
            <a:chExt cx="4693920" cy="537216"/>
          </a:xfrm>
          <a:scene3d>
            <a:camera prst="perspectiveRelaxedModerately"/>
            <a:lightRig rig="threePt" dir="t"/>
          </a:scene3d>
        </p:grpSpPr>
        <p:sp>
          <p:nvSpPr>
            <p:cNvPr id="14" name="Rectangle à coins arrondis 13"/>
            <p:cNvSpPr/>
            <p:nvPr/>
          </p:nvSpPr>
          <p:spPr>
            <a:xfrm>
              <a:off x="0" y="-18574"/>
              <a:ext cx="4693920" cy="537216"/>
            </a:xfrm>
            <a:prstGeom prst="roundRect">
              <a:avLst>
                <a:gd name="adj" fmla="val 10000"/>
              </a:avLst>
            </a:prstGeom>
            <a:solidFill>
              <a:schemeClr val="bg1"/>
            </a:solidFill>
            <a:ln>
              <a:solidFill>
                <a:srgbClr val="00B0F0"/>
              </a:solidFill>
            </a:ln>
            <a:sp3d>
              <a:bevelT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15735" y="-2839"/>
              <a:ext cx="4135880" cy="50574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indent="269875" algn="just" rtl="1"/>
              <a:r>
                <a:rPr lang="ar-DZ" sz="2400" b="1" dirty="0" smtClean="0">
                  <a:solidFill>
                    <a:schemeClr val="tx1"/>
                  </a:solidFill>
                  <a:latin typeface="Traditional Arabic" pitchFamily="18" charset="-78"/>
                  <a:cs typeface="Traditional Arabic" pitchFamily="18" charset="-78"/>
                </a:rPr>
                <a:t>حدد القوى التي تؤثر على المؤسسة في تحقيق أهدافها والتي يطلق عليها بمصطلح القوى التنافسية، وهي: المورد، </a:t>
              </a:r>
              <a:r>
                <a:rPr lang="ar-TN" sz="2400" b="1" dirty="0" smtClean="0">
                  <a:solidFill>
                    <a:schemeClr val="tx1"/>
                  </a:solidFill>
                  <a:latin typeface="Traditional Arabic" pitchFamily="18" charset="-78"/>
                  <a:cs typeface="Traditional Arabic" pitchFamily="18" charset="-78"/>
                </a:rPr>
                <a:t>دخول </a:t>
              </a:r>
              <a:r>
                <a:rPr lang="ar-DZ" sz="2400" b="1" dirty="0" smtClean="0">
                  <a:solidFill>
                    <a:schemeClr val="tx1"/>
                  </a:solidFill>
                  <a:latin typeface="Traditional Arabic" pitchFamily="18" charset="-78"/>
                  <a:cs typeface="Traditional Arabic" pitchFamily="18" charset="-78"/>
                </a:rPr>
                <a:t>المنافسون</a:t>
              </a:r>
              <a:r>
                <a:rPr lang="ar-TN" sz="2400" b="1" dirty="0" smtClean="0">
                  <a:solidFill>
                    <a:schemeClr val="tx1"/>
                  </a:solidFill>
                  <a:latin typeface="Traditional Arabic" pitchFamily="18" charset="-78"/>
                  <a:cs typeface="Traditional Arabic" pitchFamily="18" charset="-78"/>
                </a:rPr>
                <a:t> الجدد</a:t>
              </a:r>
              <a:r>
                <a:rPr lang="ar-DZ" sz="2400" b="1" dirty="0" smtClean="0">
                  <a:solidFill>
                    <a:schemeClr val="tx1"/>
                  </a:solidFill>
                  <a:latin typeface="Traditional Arabic" pitchFamily="18" charset="-78"/>
                  <a:cs typeface="Traditional Arabic" pitchFamily="18" charset="-78"/>
                </a:rPr>
                <a:t>، المنتجات البديلة، الزبائن</a:t>
              </a:r>
              <a:r>
                <a:rPr lang="ar-TN" sz="2400" b="1" dirty="0" smtClean="0">
                  <a:solidFill>
                    <a:schemeClr val="tx1"/>
                  </a:solidFill>
                  <a:latin typeface="Traditional Arabic" pitchFamily="18" charset="-78"/>
                  <a:cs typeface="Traditional Arabic" pitchFamily="18" charset="-78"/>
                </a:rPr>
                <a:t> وشدة المنافسة في الصناعة.</a:t>
              </a:r>
              <a:endParaRPr lang="en-US" sz="2400" b="1" dirty="0">
                <a:solidFill>
                  <a:schemeClr val="tx1"/>
                </a:solidFill>
                <a:latin typeface="Traditional Arabic" pitchFamily="18" charset="-78"/>
                <a:cs typeface="Traditional Arabic" pitchFamily="18" charset="-78"/>
              </a:endParaRPr>
            </a:p>
          </p:txBody>
        </p:sp>
      </p:grpSp>
      <p:sp>
        <p:nvSpPr>
          <p:cNvPr id="23" name="Flèche gauche 22"/>
          <p:cNvSpPr/>
          <p:nvPr/>
        </p:nvSpPr>
        <p:spPr>
          <a:xfrm rot="16200000">
            <a:off x="7003791" y="4140481"/>
            <a:ext cx="428626" cy="434424"/>
          </a:xfrm>
          <a:prstGeom prst="leftArrow">
            <a:avLst>
              <a:gd name="adj1" fmla="val 46185"/>
              <a:gd name="adj2" fmla="val 50000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à coins arrondis 3"/>
          <p:cNvSpPr/>
          <p:nvPr/>
        </p:nvSpPr>
        <p:spPr>
          <a:xfrm>
            <a:off x="182362" y="2419018"/>
            <a:ext cx="8064896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نظرا للنقائص التي ظهرت على النماذج السابقة ظهر باحث أمريكي مختص في الاقتصاد الصناعي يدعى    بين بان النماذج السابقة شبه نظرية </a:t>
            </a:r>
            <a:r>
              <a:rPr lang="ar-DZ" sz="2000" b="1" dirty="0" err="1" smtClean="0">
                <a:latin typeface="Traditional Arabic" pitchFamily="18" charset="-78"/>
                <a:cs typeface="Traditional Arabic" pitchFamily="18" charset="-78"/>
              </a:rPr>
              <a:t>لانها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 لا تنطبق على جميع الحالات، فقال صحيح أن المنافسة شرط ضروري لكنه غير كافي فأضاف اليها عنصر المحيط  الواسع بمختلف متغيراته.</a:t>
            </a:r>
            <a:r>
              <a:rPr lang="fr-FR" sz="2000" b="1" dirty="0" smtClean="0">
                <a:latin typeface="Traditional Arabic" pitchFamily="18" charset="-78"/>
                <a:cs typeface="Traditional Arabic" pitchFamily="18" charset="-78"/>
              </a:rPr>
              <a:t>M Porter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</a:p>
          <a:p>
            <a:pPr algn="r"/>
            <a:endParaRPr lang="ar-DZ" dirty="0">
              <a:latin typeface="Traditional Arabic" pitchFamily="18" charset="-78"/>
              <a:cs typeface="Traditional Arabic" pitchFamily="18" charset="-78"/>
            </a:endParaRP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374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5" grpId="0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Program Files (x86)\Microsoft Office\MEDIA\OFFICE12\Lines\BD21332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7023"/>
            <a:ext cx="8429684" cy="483019"/>
          </a:xfrm>
          <a:prstGeom prst="rect">
            <a:avLst/>
          </a:prstGeom>
          <a:noFill/>
        </p:spPr>
      </p:pic>
      <p:pic>
        <p:nvPicPr>
          <p:cNvPr id="7" name="Picture 3" descr="C:\Program Files (x86)\Microsoft Office\MEDIA\OFFICE12\Lines\BD21332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285720" y="874278"/>
            <a:ext cx="8429684" cy="483019"/>
          </a:xfrm>
          <a:prstGeom prst="rect">
            <a:avLst/>
          </a:prstGeom>
          <a:noFill/>
        </p:spPr>
      </p:pic>
      <p:sp>
        <p:nvSpPr>
          <p:cNvPr id="9" name="ZoneTexte 8"/>
          <p:cNvSpPr txBox="1"/>
          <p:nvPr/>
        </p:nvSpPr>
        <p:spPr>
          <a:xfrm>
            <a:off x="2714612" y="357166"/>
            <a:ext cx="36856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ar-DZ" sz="36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Traditional Arabic" pitchFamily="18" charset="-78"/>
                <a:cs typeface="Traditional Arabic" pitchFamily="18" charset="-78"/>
              </a:rPr>
              <a:t>محيط وإستراتيجية المؤسسة</a:t>
            </a:r>
            <a:endParaRPr lang="en-US" sz="3600" b="1" dirty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2" name="Chevron 4"/>
          <p:cNvSpPr/>
          <p:nvPr/>
        </p:nvSpPr>
        <p:spPr>
          <a:xfrm>
            <a:off x="3352800" y="2616200"/>
            <a:ext cx="2438400" cy="16256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32385" tIns="32385" rIns="32385" bIns="32385" numCol="1" spcCol="1270" anchor="ctr" anchorCtr="0">
            <a:noAutofit/>
          </a:bodyPr>
          <a:lstStyle/>
          <a:p>
            <a:pPr lvl="0" algn="ctr" defTabSz="2266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100" kern="1200"/>
          </a:p>
        </p:txBody>
      </p:sp>
      <p:sp>
        <p:nvSpPr>
          <p:cNvPr id="3" name="Rectangle à coins arrondis 2"/>
          <p:cNvSpPr/>
          <p:nvPr/>
        </p:nvSpPr>
        <p:spPr>
          <a:xfrm>
            <a:off x="3203848" y="1336641"/>
            <a:ext cx="1867272" cy="86409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دخول المنتجات الجديدة</a:t>
            </a:r>
            <a:endParaRPr lang="en-US" dirty="0"/>
          </a:p>
        </p:txBody>
      </p:sp>
      <p:sp>
        <p:nvSpPr>
          <p:cNvPr id="12" name="Rectangle à coins arrondis 11"/>
          <p:cNvSpPr/>
          <p:nvPr/>
        </p:nvSpPr>
        <p:spPr>
          <a:xfrm>
            <a:off x="6516216" y="3284984"/>
            <a:ext cx="1867272" cy="86409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الزبائن</a:t>
            </a:r>
            <a:endParaRPr lang="en-US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3308352" y="5615880"/>
            <a:ext cx="1867272" cy="86409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المنتجات البديلة</a:t>
            </a:r>
            <a:endParaRPr lang="en-US" dirty="0"/>
          </a:p>
        </p:txBody>
      </p:sp>
      <p:sp>
        <p:nvSpPr>
          <p:cNvPr id="14" name="Rectangle à coins arrondis 13"/>
          <p:cNvSpPr/>
          <p:nvPr/>
        </p:nvSpPr>
        <p:spPr>
          <a:xfrm>
            <a:off x="179511" y="3324256"/>
            <a:ext cx="1867272" cy="86409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dirty="0" smtClean="0"/>
              <a:t>الموردون</a:t>
            </a:r>
            <a:endParaRPr lang="en-US" dirty="0"/>
          </a:p>
        </p:txBody>
      </p:sp>
      <p:sp>
        <p:nvSpPr>
          <p:cNvPr id="15" name="Rectangle à coins arrondis 14"/>
          <p:cNvSpPr/>
          <p:nvPr/>
        </p:nvSpPr>
        <p:spPr>
          <a:xfrm>
            <a:off x="3308352" y="2924944"/>
            <a:ext cx="1867272" cy="1512168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1600" dirty="0" smtClean="0">
                <a:solidFill>
                  <a:schemeClr val="tx1"/>
                </a:solidFill>
              </a:rPr>
              <a:t>منافسي القطاع بين المؤسسات المتواجدة</a:t>
            </a:r>
          </a:p>
          <a:p>
            <a:pPr algn="ctr"/>
            <a:endParaRPr lang="ar-DZ" sz="1600" dirty="0"/>
          </a:p>
          <a:p>
            <a:pPr algn="ctr"/>
            <a:endParaRPr lang="ar-DZ" sz="1400" dirty="0" smtClean="0"/>
          </a:p>
          <a:p>
            <a:pPr algn="ctr"/>
            <a:endParaRPr lang="ar-DZ" sz="1400" dirty="0"/>
          </a:p>
          <a:p>
            <a:pPr algn="ctr"/>
            <a:endParaRPr lang="ar-DZ" sz="1400" dirty="0" smtClean="0"/>
          </a:p>
          <a:p>
            <a:pPr algn="ctr"/>
            <a:endParaRPr lang="en-US" sz="1400" dirty="0"/>
          </a:p>
        </p:txBody>
      </p:sp>
      <p:sp>
        <p:nvSpPr>
          <p:cNvPr id="4" name="Flèche courbée vers le haut 3"/>
          <p:cNvSpPr/>
          <p:nvPr/>
        </p:nvSpPr>
        <p:spPr>
          <a:xfrm>
            <a:off x="3555504" y="3539232"/>
            <a:ext cx="1293864" cy="576064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Flèche gauche 5"/>
          <p:cNvSpPr/>
          <p:nvPr/>
        </p:nvSpPr>
        <p:spPr>
          <a:xfrm>
            <a:off x="5292080" y="3681028"/>
            <a:ext cx="1224136" cy="15055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lèche gauche 18"/>
          <p:cNvSpPr/>
          <p:nvPr/>
        </p:nvSpPr>
        <p:spPr>
          <a:xfrm rot="5400000">
            <a:off x="3654471" y="4958346"/>
            <a:ext cx="1174605" cy="13213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lèche gauche 20"/>
          <p:cNvSpPr/>
          <p:nvPr/>
        </p:nvSpPr>
        <p:spPr>
          <a:xfrm rot="10800000">
            <a:off x="2046784" y="3723691"/>
            <a:ext cx="1226627" cy="7959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èche gauche 22"/>
          <p:cNvSpPr/>
          <p:nvPr/>
        </p:nvSpPr>
        <p:spPr>
          <a:xfrm rot="16200000">
            <a:off x="3801379" y="2498331"/>
            <a:ext cx="684833" cy="11727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ZoneTexte 9"/>
          <p:cNvSpPr txBox="1"/>
          <p:nvPr/>
        </p:nvSpPr>
        <p:spPr>
          <a:xfrm>
            <a:off x="5175624" y="3284984"/>
            <a:ext cx="13405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sz="1600" b="1" dirty="0" smtClean="0">
                <a:latin typeface="Traditional Arabic" pitchFamily="18" charset="-78"/>
                <a:cs typeface="Traditional Arabic" pitchFamily="18" charset="-78"/>
              </a:rPr>
              <a:t>قدرة تفاوض الزبائن</a:t>
            </a:r>
            <a:endParaRPr lang="en-US" sz="16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852340" y="3364589"/>
            <a:ext cx="13515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sz="1400" b="1" dirty="0" smtClean="0">
                <a:latin typeface="Traditional Arabic" pitchFamily="18" charset="-78"/>
                <a:cs typeface="Traditional Arabic" pitchFamily="18" charset="-78"/>
              </a:rPr>
              <a:t>قدرة تفاوض الموردين</a:t>
            </a:r>
            <a:endParaRPr lang="en-US" sz="14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2853232" y="2372304"/>
            <a:ext cx="2259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مضايقة الداخليين الجدد</a:t>
            </a:r>
            <a:endParaRPr lang="en-US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3131840" y="5024415"/>
            <a:ext cx="2043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مضايقة المنتجات البديلة</a:t>
            </a:r>
            <a:endParaRPr lang="en-US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6" name="Rectangle à coins arrondis 25"/>
          <p:cNvSpPr/>
          <p:nvPr/>
        </p:nvSpPr>
        <p:spPr>
          <a:xfrm>
            <a:off x="7236296" y="1115787"/>
            <a:ext cx="1550546" cy="873053"/>
          </a:xfrm>
          <a:prstGeom prst="wedgeRoundRectCallout">
            <a:avLst>
              <a:gd name="adj1" fmla="val -45879"/>
              <a:gd name="adj2" fmla="val 105070"/>
              <a:gd name="adj3" fmla="val 16667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1600" b="1" dirty="0" smtClean="0">
                <a:latin typeface="Traditional Arabic" pitchFamily="18" charset="-78"/>
                <a:cs typeface="Traditional Arabic" pitchFamily="18" charset="-78"/>
              </a:rPr>
              <a:t>القوى التي تتحكم </a:t>
            </a:r>
            <a:r>
              <a:rPr lang="ar-DZ" sz="1200" b="1" dirty="0" smtClean="0">
                <a:latin typeface="Traditional Arabic" pitchFamily="18" charset="-78"/>
                <a:cs typeface="Traditional Arabic" pitchFamily="18" charset="-78"/>
              </a:rPr>
              <a:t>في </a:t>
            </a:r>
            <a:r>
              <a:rPr lang="ar-DZ" sz="1600" b="1" dirty="0" smtClean="0">
                <a:latin typeface="Traditional Arabic" pitchFamily="18" charset="-78"/>
                <a:cs typeface="Traditional Arabic" pitchFamily="18" charset="-78"/>
              </a:rPr>
              <a:t>المنافسة بالنسبة لقطاع واحد</a:t>
            </a:r>
            <a:endParaRPr lang="en-US" dirty="0">
              <a:latin typeface="Traditional Arabic" pitchFamily="18" charset="-78"/>
              <a:cs typeface="Traditional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51270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" grpId="0" animBg="1"/>
      <p:bldP spid="12" grpId="0" animBg="1"/>
      <p:bldP spid="13" grpId="0" animBg="1"/>
      <p:bldP spid="14" grpId="0" animBg="1"/>
      <p:bldP spid="15" grpId="0" animBg="1"/>
      <p:bldP spid="4" grpId="0" animBg="1"/>
      <p:bldP spid="6" grpId="0" animBg="1"/>
      <p:bldP spid="19" grpId="0" animBg="1"/>
      <p:bldP spid="21" grpId="0" animBg="1"/>
      <p:bldP spid="23" grpId="0" animBg="1"/>
      <p:bldP spid="10" grpId="0"/>
      <p:bldP spid="11" grpId="0"/>
      <p:bldP spid="20" grpId="0"/>
      <p:bldP spid="24" grpId="0"/>
      <p:bldP spid="2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57158" y="500042"/>
            <a:ext cx="8429684" cy="2643206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ar-DZ" sz="6000" dirty="0" smtClean="0"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  <a:t>محيط وإستراتيجية المؤسسة</a:t>
            </a:r>
            <a:br>
              <a:rPr lang="ar-DZ" sz="6000" dirty="0" smtClean="0"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raditional Arabic" pitchFamily="18" charset="-78"/>
                <a:cs typeface="Traditional Arabic" pitchFamily="18" charset="-78"/>
              </a:rPr>
            </a:br>
            <a:r>
              <a:rPr lang="fr-FR" dirty="0" smtClean="0"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  <a:t/>
            </a:r>
            <a:br>
              <a:rPr lang="fr-FR" dirty="0" smtClean="0"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rPr>
            </a:br>
            <a:r>
              <a:rPr lang="fr-FR" sz="4000" i="1" dirty="0" smtClean="0"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L’environnement et la Stratégie de l’entreprise</a:t>
            </a:r>
            <a:endParaRPr lang="en-US" i="1" dirty="0"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" descr="C:\Users\PCS\Documents\اللغة الاجنبية\Pictures\نتاتنننن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7554" y="4714884"/>
            <a:ext cx="2643206" cy="1357321"/>
          </a:xfrm>
          <a:prstGeom prst="rect">
            <a:avLst/>
          </a:prstGeom>
          <a:noFill/>
        </p:spPr>
      </p:pic>
      <p:pic>
        <p:nvPicPr>
          <p:cNvPr id="7" name="Picture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20" y="4768717"/>
            <a:ext cx="3071834" cy="13749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8" descr="C:\Users\PCS\Documents\اللغة الاجنبية\Pictures\ىرلاىرلاىر.bm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00760" y="4714884"/>
            <a:ext cx="2786082" cy="128588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6377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Program Files (x86)\Microsoft Office\MEDIA\OFFICE12\Lines\BD21332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7023"/>
            <a:ext cx="8429684" cy="483019"/>
          </a:xfrm>
          <a:prstGeom prst="rect">
            <a:avLst/>
          </a:prstGeom>
          <a:noFill/>
        </p:spPr>
      </p:pic>
      <p:pic>
        <p:nvPicPr>
          <p:cNvPr id="7" name="Picture 3" descr="C:\Program Files (x86)\Microsoft Office\MEDIA\OFFICE12\Lines\BD21332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285720" y="874278"/>
            <a:ext cx="8429684" cy="483019"/>
          </a:xfrm>
          <a:prstGeom prst="rect">
            <a:avLst/>
          </a:prstGeom>
          <a:noFill/>
        </p:spPr>
      </p:pic>
      <p:sp>
        <p:nvSpPr>
          <p:cNvPr id="9" name="ZoneTexte 8"/>
          <p:cNvSpPr txBox="1"/>
          <p:nvPr/>
        </p:nvSpPr>
        <p:spPr>
          <a:xfrm>
            <a:off x="2714612" y="425215"/>
            <a:ext cx="36856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ar-DZ" sz="36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Traditional Arabic" pitchFamily="18" charset="-78"/>
                <a:cs typeface="Traditional Arabic" pitchFamily="18" charset="-78"/>
              </a:rPr>
              <a:t>محيط وإستراتيجية المؤسسة</a:t>
            </a:r>
            <a:endParaRPr lang="en-US" sz="3600" b="1" dirty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graphicFrame>
        <p:nvGraphicFramePr>
          <p:cNvPr id="12" name="Espace réservé du contenu 11"/>
          <p:cNvGraphicFramePr>
            <a:graphicFrameLocks noGrp="1"/>
          </p:cNvGraphicFramePr>
          <p:nvPr>
            <p:ph idx="1"/>
          </p:nvPr>
        </p:nvGraphicFramePr>
        <p:xfrm>
          <a:off x="2071670" y="2098695"/>
          <a:ext cx="5500726" cy="4187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Rectangle à coins arrondis 12"/>
          <p:cNvSpPr/>
          <p:nvPr/>
        </p:nvSpPr>
        <p:spPr>
          <a:xfrm>
            <a:off x="6215074" y="2643182"/>
            <a:ext cx="2357454" cy="1428760"/>
          </a:xfrm>
          <a:prstGeom prst="wedgeRoundRectCallout">
            <a:avLst>
              <a:gd name="adj1" fmla="val -47539"/>
              <a:gd name="adj2" fmla="val 76140"/>
              <a:gd name="adj3" fmla="val 1666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ي</a:t>
            </a:r>
            <a:r>
              <a:rPr lang="ar-TN" sz="2000" b="1" dirty="0" smtClean="0">
                <a:latin typeface="Traditional Arabic" pitchFamily="18" charset="-78"/>
                <a:cs typeface="Traditional Arabic" pitchFamily="18" charset="-78"/>
              </a:rPr>
              <a:t>شمل الموارد البشرية، الهياكل التنظيمية، الوظائف، ...</a:t>
            </a:r>
            <a:r>
              <a:rPr lang="ar-TN" sz="2000" b="1" dirty="0" err="1" smtClean="0">
                <a:latin typeface="Traditional Arabic" pitchFamily="18" charset="-78"/>
                <a:cs typeface="Traditional Arabic" pitchFamily="18" charset="-78"/>
              </a:rPr>
              <a:t>إلخ</a:t>
            </a:r>
            <a:endParaRPr lang="en-US" sz="20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428628" y="3929066"/>
            <a:ext cx="2643174" cy="1643074"/>
          </a:xfrm>
          <a:prstGeom prst="wedgeRoundRectCallout">
            <a:avLst>
              <a:gd name="adj1" fmla="val 99431"/>
              <a:gd name="adj2" fmla="val 62747"/>
              <a:gd name="adj3" fmla="val 1666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indent="269875" algn="just" rtl="1"/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مجموع </a:t>
            </a:r>
            <a:r>
              <a:rPr lang="ar-TN" sz="2000" b="1" dirty="0" smtClean="0">
                <a:latin typeface="Traditional Arabic" pitchFamily="18" charset="-78"/>
                <a:cs typeface="Traditional Arabic" pitchFamily="18" charset="-78"/>
              </a:rPr>
              <a:t>العوامل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،</a:t>
            </a:r>
            <a:r>
              <a:rPr lang="ar-TN" sz="2000" b="1" dirty="0" smtClean="0">
                <a:latin typeface="Traditional Arabic" pitchFamily="18" charset="-78"/>
                <a:cs typeface="Traditional Arabic" pitchFamily="18" charset="-78"/>
              </a:rPr>
              <a:t> القوى </a:t>
            </a:r>
            <a:r>
              <a:rPr lang="ar-TN" sz="2000" b="1" dirty="0" err="1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المتغيرات </a:t>
            </a:r>
            <a:r>
              <a:rPr lang="ar-DZ" sz="2000" b="1" dirty="0" err="1" smtClean="0">
                <a:latin typeface="Traditional Arabic" pitchFamily="18" charset="-78"/>
                <a:cs typeface="Traditional Arabic" pitchFamily="18" charset="-78"/>
              </a:rPr>
              <a:t>ا</a:t>
            </a:r>
            <a:r>
              <a:rPr lang="ar-TN" sz="2000" b="1" dirty="0" smtClean="0">
                <a:latin typeface="Traditional Arabic" pitchFamily="18" charset="-78"/>
                <a:cs typeface="Traditional Arabic" pitchFamily="18" charset="-78"/>
              </a:rPr>
              <a:t>لتي تقع خارج حدود المؤسسة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TN" sz="2000" b="1" dirty="0" smtClean="0">
                <a:latin typeface="Traditional Arabic" pitchFamily="18" charset="-78"/>
                <a:cs typeface="Traditional Arabic" pitchFamily="18" charset="-78"/>
              </a:rPr>
              <a:t>و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تؤثر في </a:t>
            </a:r>
            <a:r>
              <a:rPr lang="ar-TN" sz="2000" b="1" dirty="0" smtClean="0">
                <a:latin typeface="Traditional Arabic" pitchFamily="18" charset="-78"/>
                <a:cs typeface="Traditional Arabic" pitchFamily="18" charset="-78"/>
              </a:rPr>
              <a:t>أهدافها ونموها واستراتيجياتها وهي خارج دائرة رقابتها والتحكم فيها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.</a:t>
            </a:r>
            <a:endParaRPr lang="en-US" sz="2000" b="1" dirty="0">
              <a:latin typeface="Traditional Arabic" pitchFamily="18" charset="-78"/>
              <a:cs typeface="Traditional Arabic" pitchFamily="18" charset="-78"/>
            </a:endParaRPr>
          </a:p>
        </p:txBody>
      </p:sp>
      <p:grpSp>
        <p:nvGrpSpPr>
          <p:cNvPr id="15" name="Groupe 14"/>
          <p:cNvGrpSpPr/>
          <p:nvPr/>
        </p:nvGrpSpPr>
        <p:grpSpPr>
          <a:xfrm>
            <a:off x="5786446" y="1357298"/>
            <a:ext cx="2928958" cy="857256"/>
            <a:chOff x="715118" y="150"/>
            <a:chExt cx="1214144" cy="1214144"/>
          </a:xfrm>
          <a:scene3d>
            <a:camera prst="perspectiveHeroicExtremeLeftFacing"/>
            <a:lightRig rig="threePt" dir="t"/>
          </a:scene3d>
        </p:grpSpPr>
        <p:sp>
          <p:nvSpPr>
            <p:cNvPr id="16" name="Ellipse 15"/>
            <p:cNvSpPr/>
            <p:nvPr/>
          </p:nvSpPr>
          <p:spPr>
            <a:xfrm>
              <a:off x="715118" y="150"/>
              <a:ext cx="1214144" cy="1214144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  <a:sp3d>
              <a:bevelT w="139700" h="139700" prst="divot"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7" name="Ellipse 4"/>
            <p:cNvSpPr/>
            <p:nvPr/>
          </p:nvSpPr>
          <p:spPr>
            <a:xfrm>
              <a:off x="892925" y="177957"/>
              <a:ext cx="858530" cy="85853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66818" tIns="20320" rIns="66818" bIns="20320" numCol="1" spcCol="1270" anchor="ctr" anchorCtr="0">
              <a:noAutofit/>
            </a:bodyPr>
            <a:lstStyle/>
            <a:p>
              <a:pPr lvl="0" algn="ctr" defTabSz="7112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600" b="1" dirty="0" smtClean="0">
                  <a:solidFill>
                    <a:schemeClr val="tx2">
                      <a:lumMod val="50000"/>
                    </a:schemeClr>
                  </a:solidFill>
                  <a:latin typeface="ArabicTransparent"/>
                </a:rPr>
                <a:t>1</a:t>
              </a:r>
              <a:r>
                <a:rPr lang="ar-DZ" sz="1600" b="1" dirty="0" smtClean="0">
                  <a:solidFill>
                    <a:schemeClr val="tx2">
                      <a:lumMod val="50000"/>
                    </a:schemeClr>
                  </a:solidFill>
                  <a:latin typeface="ArabicTransparent"/>
                </a:rPr>
                <a:t>- محيط المؤسسة</a:t>
              </a:r>
              <a:endParaRPr lang="fr-FR" sz="1600" b="1" kern="1200" dirty="0">
                <a:solidFill>
                  <a:schemeClr val="tx2">
                    <a:lumMod val="50000"/>
                  </a:schemeClr>
                </a:solidFill>
                <a:latin typeface="ArabicTransparen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6736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Program Files (x86)\Microsoft Office\MEDIA\OFFICE12\Lines\BD21332_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-54417"/>
            <a:ext cx="8429684" cy="483019"/>
          </a:xfrm>
          <a:prstGeom prst="rect">
            <a:avLst/>
          </a:prstGeom>
          <a:noFill/>
        </p:spPr>
      </p:pic>
      <p:pic>
        <p:nvPicPr>
          <p:cNvPr id="7" name="Picture 3" descr="C:\Program Files (x86)\Microsoft Office\MEDIA\OFFICE12\Lines\BD21332_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285720" y="731402"/>
            <a:ext cx="8429684" cy="483019"/>
          </a:xfrm>
          <a:prstGeom prst="rect">
            <a:avLst/>
          </a:prstGeom>
          <a:noFill/>
        </p:spPr>
      </p:pic>
      <p:sp>
        <p:nvSpPr>
          <p:cNvPr id="9" name="ZoneTexte 8"/>
          <p:cNvSpPr txBox="1"/>
          <p:nvPr/>
        </p:nvSpPr>
        <p:spPr>
          <a:xfrm>
            <a:off x="2714612" y="299384"/>
            <a:ext cx="36856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ar-DZ" sz="36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Traditional Arabic" pitchFamily="18" charset="-78"/>
                <a:cs typeface="Traditional Arabic" pitchFamily="18" charset="-78"/>
              </a:rPr>
              <a:t>محيط وإستراتيجية المؤسسة</a:t>
            </a:r>
            <a:endParaRPr lang="en-US" sz="3600" b="1" dirty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35" name="Flèche gauche 34"/>
          <p:cNvSpPr/>
          <p:nvPr/>
        </p:nvSpPr>
        <p:spPr>
          <a:xfrm rot="16200000">
            <a:off x="5426359" y="2711722"/>
            <a:ext cx="428626" cy="434424"/>
          </a:xfrm>
          <a:prstGeom prst="leftArrow">
            <a:avLst>
              <a:gd name="adj1" fmla="val 46185"/>
              <a:gd name="adj2" fmla="val 50000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lèche gauche 35"/>
          <p:cNvSpPr/>
          <p:nvPr/>
        </p:nvSpPr>
        <p:spPr>
          <a:xfrm rot="16200000">
            <a:off x="5143473" y="3463288"/>
            <a:ext cx="428629" cy="428630"/>
          </a:xfrm>
          <a:prstGeom prst="leftArrow">
            <a:avLst>
              <a:gd name="adj1" fmla="val 46185"/>
              <a:gd name="adj2" fmla="val 50000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lèche gauche 39"/>
          <p:cNvSpPr/>
          <p:nvPr/>
        </p:nvSpPr>
        <p:spPr>
          <a:xfrm rot="16200000">
            <a:off x="4979641" y="4214818"/>
            <a:ext cx="428629" cy="428630"/>
          </a:xfrm>
          <a:prstGeom prst="leftArrow">
            <a:avLst>
              <a:gd name="adj1" fmla="val 46185"/>
              <a:gd name="adj2" fmla="val 50000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lèche gauche 44"/>
          <p:cNvSpPr/>
          <p:nvPr/>
        </p:nvSpPr>
        <p:spPr>
          <a:xfrm rot="16200000">
            <a:off x="4765327" y="5072074"/>
            <a:ext cx="428629" cy="428630"/>
          </a:xfrm>
          <a:prstGeom prst="leftArrow">
            <a:avLst>
              <a:gd name="adj1" fmla="val 46185"/>
              <a:gd name="adj2" fmla="val 50000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lèche gauche 48"/>
          <p:cNvSpPr/>
          <p:nvPr/>
        </p:nvSpPr>
        <p:spPr>
          <a:xfrm rot="16200000">
            <a:off x="4479575" y="5929330"/>
            <a:ext cx="428629" cy="428630"/>
          </a:xfrm>
          <a:prstGeom prst="leftArrow">
            <a:avLst>
              <a:gd name="adj1" fmla="val 46185"/>
              <a:gd name="adj2" fmla="val 50000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2" y="1013811"/>
            <a:ext cx="9144032" cy="5844189"/>
            <a:chOff x="-32" y="1013811"/>
            <a:chExt cx="9144032" cy="5844189"/>
          </a:xfrm>
        </p:grpSpPr>
        <p:grpSp>
          <p:nvGrpSpPr>
            <p:cNvPr id="10" name="Diagram group"/>
            <p:cNvGrpSpPr/>
            <p:nvPr/>
          </p:nvGrpSpPr>
          <p:grpSpPr>
            <a:xfrm>
              <a:off x="6874481" y="1071546"/>
              <a:ext cx="1912361" cy="1195226"/>
              <a:chOff x="2033227" y="2990332"/>
              <a:chExt cx="1912361" cy="1195226"/>
            </a:xfrm>
            <a:scene3d>
              <a:camera prst="perspectiveRelaxed">
                <a:rot lat="19149996" lon="20104178" rev="1577324"/>
              </a:camera>
              <a:lightRig rig="soft" dir="t"/>
              <a:backdrop>
                <a:anchor x="0" y="0" z="-210000"/>
                <a:norm dx="0" dy="0" dz="914400"/>
                <a:up dx="0" dy="914400" dz="0"/>
              </a:backdrop>
            </a:scene3d>
          </p:grpSpPr>
          <p:grpSp>
            <p:nvGrpSpPr>
              <p:cNvPr id="11" name="Groupe 10"/>
              <p:cNvGrpSpPr/>
              <p:nvPr/>
            </p:nvGrpSpPr>
            <p:grpSpPr>
              <a:xfrm>
                <a:off x="2033227" y="2990332"/>
                <a:ext cx="1912361" cy="1195226"/>
                <a:chOff x="2033227" y="2990332"/>
                <a:chExt cx="1912361" cy="1195226"/>
              </a:xfrm>
            </p:grpSpPr>
            <p:sp>
              <p:nvSpPr>
                <p:cNvPr id="15" name="Rectangle à coins arrondis 14"/>
                <p:cNvSpPr/>
                <p:nvPr/>
              </p:nvSpPr>
              <p:spPr>
                <a:xfrm>
                  <a:off x="2033227" y="2990332"/>
                  <a:ext cx="1912361" cy="1195226"/>
                </a:xfrm>
                <a:prstGeom prst="roundRect">
                  <a:avLst>
                    <a:gd name="adj" fmla="val 10000"/>
                  </a:avLst>
                </a:prstGeom>
                <a:sp3d z="-227350" prstMaterial="matte"/>
              </p:spPr>
              <p:style>
                <a:lnRef idx="1">
                  <a:schemeClr val="accent4">
                    <a:hueOff val="-4464770"/>
                    <a:satOff val="26899"/>
                    <a:lumOff val="2156"/>
                    <a:alphaOff val="0"/>
                  </a:schemeClr>
                </a:lnRef>
                <a:fillRef idx="1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fillRef>
                <a:effectRef idx="0">
                  <a:schemeClr val="lt1">
                    <a:alpha val="90000"/>
                    <a:hueOff val="0"/>
                    <a:satOff val="0"/>
                    <a:lumOff val="0"/>
                    <a:alphaOff val="0"/>
                  </a:schemeClr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</p:sp>
            <p:sp>
              <p:nvSpPr>
                <p:cNvPr id="16" name="Rectangle 15"/>
                <p:cNvSpPr/>
                <p:nvPr/>
              </p:nvSpPr>
              <p:spPr>
                <a:xfrm>
                  <a:off x="2068234" y="3025339"/>
                  <a:ext cx="1842347" cy="1125212"/>
                </a:xfrm>
                <a:prstGeom prst="rect">
                  <a:avLst/>
                </a:prstGeom>
                <a:sp3d z="-227350"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>
                    <a:hueOff val="0"/>
                    <a:satOff val="0"/>
                    <a:lumOff val="0"/>
                    <a:alphaOff val="0"/>
                  </a:schemeClr>
                </a:fontRef>
              </p:style>
              <p:txBody>
                <a:bodyPr spcFirstLastPara="0" vert="horz" wrap="square" lIns="55245" tIns="36830" rIns="55245" bIns="36830" numCol="1" spcCol="1270" anchor="ctr" anchorCtr="0">
                  <a:noAutofit/>
                </a:bodyPr>
                <a:lstStyle/>
                <a:p>
                  <a:pPr lvl="0" algn="ctr" defTabSz="128905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35000"/>
                    </a:spcAft>
                  </a:pPr>
                  <a:r>
                    <a:rPr lang="ar-DZ" sz="2900" b="1" kern="1200" dirty="0" smtClean="0">
                      <a:latin typeface="Traditional Arabic" pitchFamily="18" charset="-78"/>
                      <a:cs typeface="Traditional Arabic" pitchFamily="18" charset="-78"/>
                    </a:rPr>
                    <a:t>المحيط الخارجي</a:t>
                  </a:r>
                  <a:endParaRPr lang="en-US" sz="2900" b="1" kern="1200" dirty="0">
                    <a:latin typeface="Traditional Arabic" pitchFamily="18" charset="-78"/>
                    <a:cs typeface="Traditional Arabic" pitchFamily="18" charset="-78"/>
                  </a:endParaRPr>
                </a:p>
              </p:txBody>
            </p:sp>
          </p:grpSp>
        </p:grpSp>
        <p:graphicFrame>
          <p:nvGraphicFramePr>
            <p:cNvPr id="22" name="Diagramme 21"/>
            <p:cNvGraphicFramePr/>
            <p:nvPr>
              <p:extLst>
                <p:ext uri="{D42A27DB-BD31-4B8C-83A1-F6EECF244321}">
                  <p14:modId xmlns:p14="http://schemas.microsoft.com/office/powerpoint/2010/main" val="3876148959"/>
                </p:ext>
              </p:extLst>
            </p:nvPr>
          </p:nvGraphicFramePr>
          <p:xfrm>
            <a:off x="642910" y="1285860"/>
            <a:ext cx="5929354" cy="928694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4" r:lo="rId5" r:qs="rId6" r:cs="rId7"/>
            </a:graphicData>
          </a:graphic>
        </p:graphicFrame>
        <p:grpSp>
          <p:nvGrpSpPr>
            <p:cNvPr id="24" name="Groupe 23"/>
            <p:cNvGrpSpPr/>
            <p:nvPr/>
          </p:nvGrpSpPr>
          <p:grpSpPr>
            <a:xfrm>
              <a:off x="928662" y="2214554"/>
              <a:ext cx="5286412" cy="642942"/>
              <a:chOff x="0" y="-18574"/>
              <a:chExt cx="4693920" cy="537216"/>
            </a:xfrm>
            <a:scene3d>
              <a:camera prst="perspectiveRelaxedModerately"/>
              <a:lightRig rig="threePt" dir="t"/>
            </a:scene3d>
          </p:grpSpPr>
          <p:sp>
            <p:nvSpPr>
              <p:cNvPr id="25" name="Rectangle à coins arrondis 24"/>
              <p:cNvSpPr/>
              <p:nvPr/>
            </p:nvSpPr>
            <p:spPr>
              <a:xfrm>
                <a:off x="0" y="-18574"/>
                <a:ext cx="4693920" cy="537216"/>
              </a:xfrm>
              <a:prstGeom prst="roundRect">
                <a:avLst>
                  <a:gd name="adj" fmla="val 10000"/>
                </a:avLst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  <a:sp3d>
                <a:bevelT/>
              </a:sp3d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6" name="Rectangle 25"/>
              <p:cNvSpPr/>
              <p:nvPr/>
            </p:nvSpPr>
            <p:spPr>
              <a:xfrm>
                <a:off x="15735" y="-2839"/>
                <a:ext cx="4135880" cy="505746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 rtl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ar-DZ" b="1" dirty="0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المتغيرات </a:t>
                </a:r>
                <a:r>
                  <a:rPr lang="ar-DZ" b="1" dirty="0" err="1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الديموغرافية</a:t>
                </a:r>
                <a:r>
                  <a:rPr lang="ar-DZ" b="1" dirty="0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 (الجنس، الفئة العمرية، معدل نمو السكان، عدد السكان،..الخ)</a:t>
                </a:r>
                <a:endParaRPr lang="fr-FR" b="1" kern="1200" dirty="0">
                  <a:solidFill>
                    <a:schemeClr val="tx1"/>
                  </a:solidFill>
                  <a:latin typeface="Traditional Arabic" pitchFamily="18" charset="-78"/>
                  <a:cs typeface="Traditional Arabic" pitchFamily="18" charset="-78"/>
                </a:endParaRPr>
              </a:p>
            </p:txBody>
          </p:sp>
        </p:grpSp>
        <p:grpSp>
          <p:nvGrpSpPr>
            <p:cNvPr id="27" name="Groupe 26"/>
            <p:cNvGrpSpPr/>
            <p:nvPr/>
          </p:nvGrpSpPr>
          <p:grpSpPr>
            <a:xfrm>
              <a:off x="785786" y="2857496"/>
              <a:ext cx="5214974" cy="785818"/>
              <a:chOff x="0" y="-18574"/>
              <a:chExt cx="4693920" cy="537216"/>
            </a:xfrm>
            <a:scene3d>
              <a:camera prst="perspectiveRelaxedModerately"/>
              <a:lightRig rig="threePt" dir="t"/>
            </a:scene3d>
          </p:grpSpPr>
          <p:sp>
            <p:nvSpPr>
              <p:cNvPr id="28" name="Rectangle à coins arrondis 27"/>
              <p:cNvSpPr/>
              <p:nvPr/>
            </p:nvSpPr>
            <p:spPr>
              <a:xfrm>
                <a:off x="0" y="-18574"/>
                <a:ext cx="4693920" cy="537216"/>
              </a:xfrm>
              <a:prstGeom prst="roundRect">
                <a:avLst>
                  <a:gd name="adj" fmla="val 10000"/>
                </a:avLst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  <a:sp3d>
                <a:bevelT/>
              </a:sp3d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9" name="Rectangle 28"/>
              <p:cNvSpPr/>
              <p:nvPr/>
            </p:nvSpPr>
            <p:spPr>
              <a:xfrm>
                <a:off x="15735" y="-2839"/>
                <a:ext cx="4135880" cy="505746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ar-DZ" b="1" dirty="0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المتغيرات الاقتصادية (معدل التضخم، معدل البطالة، الوضعية الاقتصادية، معدلات الفائدة، مستوى دخل الفرد، توزيع الدخل،..</a:t>
                </a:r>
                <a:r>
                  <a:rPr lang="ar-DZ" b="1" dirty="0" err="1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إلخ</a:t>
                </a:r>
                <a:r>
                  <a:rPr lang="ar-DZ" b="1" dirty="0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)</a:t>
                </a:r>
                <a:endParaRPr lang="fr-FR" b="1" kern="1200" dirty="0">
                  <a:solidFill>
                    <a:schemeClr val="tx1"/>
                  </a:solidFill>
                  <a:latin typeface="Traditional Arabic" pitchFamily="18" charset="-78"/>
                  <a:cs typeface="Traditional Arabic" pitchFamily="18" charset="-78"/>
                </a:endParaRPr>
              </a:p>
            </p:txBody>
          </p:sp>
        </p:grpSp>
        <p:grpSp>
          <p:nvGrpSpPr>
            <p:cNvPr id="30" name="Groupe 29"/>
            <p:cNvGrpSpPr/>
            <p:nvPr/>
          </p:nvGrpSpPr>
          <p:grpSpPr>
            <a:xfrm>
              <a:off x="642910" y="3677602"/>
              <a:ext cx="5000628" cy="537216"/>
              <a:chOff x="0" y="-18574"/>
              <a:chExt cx="4693920" cy="537216"/>
            </a:xfrm>
            <a:scene3d>
              <a:camera prst="perspectiveRelaxedModerately"/>
              <a:lightRig rig="threePt" dir="t"/>
            </a:scene3d>
          </p:grpSpPr>
          <p:sp>
            <p:nvSpPr>
              <p:cNvPr id="31" name="Rectangle à coins arrondis 30"/>
              <p:cNvSpPr/>
              <p:nvPr/>
            </p:nvSpPr>
            <p:spPr>
              <a:xfrm>
                <a:off x="0" y="-18574"/>
                <a:ext cx="4693920" cy="537216"/>
              </a:xfrm>
              <a:prstGeom prst="roundRect">
                <a:avLst>
                  <a:gd name="adj" fmla="val 10000"/>
                </a:avLst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  <a:sp3d>
                <a:bevelT/>
              </a:sp3d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2" name="Rectangle 31"/>
              <p:cNvSpPr/>
              <p:nvPr/>
            </p:nvSpPr>
            <p:spPr>
              <a:xfrm>
                <a:off x="15735" y="-2839"/>
                <a:ext cx="4135880" cy="505746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ar-DZ" b="1" dirty="0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المتغيرات الاجتماعية والثقافية (القيم، العرف، العادات، التقاليد، المعتقدات،..الخ)</a:t>
                </a:r>
                <a:endParaRPr lang="fr-FR" b="1" kern="1200" dirty="0">
                  <a:solidFill>
                    <a:schemeClr val="tx1"/>
                  </a:solidFill>
                  <a:latin typeface="Traditional Arabic" pitchFamily="18" charset="-78"/>
                  <a:cs typeface="Traditional Arabic" pitchFamily="18" charset="-78"/>
                </a:endParaRPr>
              </a:p>
            </p:txBody>
          </p:sp>
        </p:grpSp>
        <p:sp>
          <p:nvSpPr>
            <p:cNvPr id="33" name="Flèche en arc 32"/>
            <p:cNvSpPr/>
            <p:nvPr/>
          </p:nvSpPr>
          <p:spPr>
            <a:xfrm rot="18629487">
              <a:off x="6309753" y="967001"/>
              <a:ext cx="1682772" cy="1776392"/>
            </a:xfrm>
            <a:prstGeom prst="circularArrow">
              <a:avLst>
                <a:gd name="adj1" fmla="val 1047"/>
                <a:gd name="adj2" fmla="val 122770"/>
                <a:gd name="adj3" fmla="val 720712"/>
                <a:gd name="adj4" fmla="val 15194503"/>
                <a:gd name="adj5" fmla="val 39"/>
              </a:avLst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</p:sp>
        <p:grpSp>
          <p:nvGrpSpPr>
            <p:cNvPr id="37" name="Groupe 36"/>
            <p:cNvGrpSpPr/>
            <p:nvPr/>
          </p:nvGrpSpPr>
          <p:grpSpPr>
            <a:xfrm>
              <a:off x="500034" y="4214818"/>
              <a:ext cx="5000660" cy="857256"/>
              <a:chOff x="0" y="-18574"/>
              <a:chExt cx="4693920" cy="537216"/>
            </a:xfrm>
            <a:scene3d>
              <a:camera prst="perspectiveRelaxedModerately"/>
              <a:lightRig rig="threePt" dir="t"/>
            </a:scene3d>
          </p:grpSpPr>
          <p:sp>
            <p:nvSpPr>
              <p:cNvPr id="38" name="Rectangle à coins arrondis 37"/>
              <p:cNvSpPr/>
              <p:nvPr/>
            </p:nvSpPr>
            <p:spPr>
              <a:xfrm>
                <a:off x="0" y="-18574"/>
                <a:ext cx="4693920" cy="537216"/>
              </a:xfrm>
              <a:prstGeom prst="roundRect">
                <a:avLst>
                  <a:gd name="adj" fmla="val 10000"/>
                </a:avLst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  <a:sp3d>
                <a:bevelT/>
              </a:sp3d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9" name="Rectangle 38"/>
              <p:cNvSpPr/>
              <p:nvPr/>
            </p:nvSpPr>
            <p:spPr>
              <a:xfrm>
                <a:off x="15735" y="-2839"/>
                <a:ext cx="4135880" cy="505746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ar-DZ" b="1" dirty="0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العوامل القانونية والسياسية (الاستقرار السياسي، قوانين تأسيس الشركات، قوانين الضرائب والرسوم الجمركية، قوانين حماية البيئة والمستهلك والمنافسة)</a:t>
                </a:r>
                <a:endParaRPr lang="fr-FR" b="1" kern="1200" dirty="0">
                  <a:solidFill>
                    <a:schemeClr val="tx1"/>
                  </a:solidFill>
                  <a:latin typeface="Traditional Arabic" pitchFamily="18" charset="-78"/>
                  <a:cs typeface="Traditional Arabic" pitchFamily="18" charset="-78"/>
                </a:endParaRPr>
              </a:p>
            </p:txBody>
          </p:sp>
        </p:grpSp>
        <p:sp>
          <p:nvSpPr>
            <p:cNvPr id="41" name="Flèche en arc 40"/>
            <p:cNvSpPr/>
            <p:nvPr/>
          </p:nvSpPr>
          <p:spPr>
            <a:xfrm rot="2708978">
              <a:off x="7726159" y="2054253"/>
              <a:ext cx="1335756" cy="1392172"/>
            </a:xfrm>
            <a:prstGeom prst="circularArrow">
              <a:avLst>
                <a:gd name="adj1" fmla="val 1047"/>
                <a:gd name="adj2" fmla="val 122770"/>
                <a:gd name="adj3" fmla="val 720712"/>
                <a:gd name="adj4" fmla="val 15194503"/>
                <a:gd name="adj5" fmla="val 39"/>
              </a:avLst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</p:sp>
        <p:grpSp>
          <p:nvGrpSpPr>
            <p:cNvPr id="42" name="Groupe 41"/>
            <p:cNvGrpSpPr/>
            <p:nvPr/>
          </p:nvGrpSpPr>
          <p:grpSpPr>
            <a:xfrm>
              <a:off x="285720" y="5072074"/>
              <a:ext cx="5000660" cy="857256"/>
              <a:chOff x="0" y="-18574"/>
              <a:chExt cx="4693920" cy="537216"/>
            </a:xfrm>
            <a:scene3d>
              <a:camera prst="perspectiveRelaxedModerately"/>
              <a:lightRig rig="threePt" dir="t"/>
            </a:scene3d>
          </p:grpSpPr>
          <p:sp>
            <p:nvSpPr>
              <p:cNvPr id="43" name="Rectangle à coins arrondis 42"/>
              <p:cNvSpPr/>
              <p:nvPr/>
            </p:nvSpPr>
            <p:spPr>
              <a:xfrm>
                <a:off x="0" y="-18574"/>
                <a:ext cx="4693920" cy="537216"/>
              </a:xfrm>
              <a:prstGeom prst="roundRect">
                <a:avLst>
                  <a:gd name="adj" fmla="val 10000"/>
                </a:avLst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  <a:sp3d>
                <a:bevelT/>
              </a:sp3d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4" name="Rectangle 43"/>
              <p:cNvSpPr/>
              <p:nvPr/>
            </p:nvSpPr>
            <p:spPr>
              <a:xfrm>
                <a:off x="15735" y="-2839"/>
                <a:ext cx="4135880" cy="505746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ar-DZ" b="1" dirty="0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المتغيرات الطبيعية (تلوث البيئة، نقص مصادر الطاقة، ارتفاع أسعار الطاقة،...الخ)</a:t>
                </a:r>
                <a:endParaRPr lang="fr-FR" b="1" kern="1200" dirty="0">
                  <a:solidFill>
                    <a:schemeClr val="tx1"/>
                  </a:solidFill>
                  <a:latin typeface="Traditional Arabic" pitchFamily="18" charset="-78"/>
                  <a:cs typeface="Traditional Arabic" pitchFamily="18" charset="-78"/>
                </a:endParaRPr>
              </a:p>
            </p:txBody>
          </p:sp>
        </p:grpSp>
        <p:grpSp>
          <p:nvGrpSpPr>
            <p:cNvPr id="46" name="Groupe 45"/>
            <p:cNvGrpSpPr/>
            <p:nvPr/>
          </p:nvGrpSpPr>
          <p:grpSpPr>
            <a:xfrm>
              <a:off x="-32" y="5929330"/>
              <a:ext cx="5000660" cy="857256"/>
              <a:chOff x="0" y="-18574"/>
              <a:chExt cx="4693920" cy="537216"/>
            </a:xfrm>
            <a:scene3d>
              <a:camera prst="perspectiveRelaxedModerately"/>
              <a:lightRig rig="threePt" dir="t"/>
            </a:scene3d>
          </p:grpSpPr>
          <p:sp>
            <p:nvSpPr>
              <p:cNvPr id="47" name="Rectangle à coins arrondis 46"/>
              <p:cNvSpPr/>
              <p:nvPr/>
            </p:nvSpPr>
            <p:spPr>
              <a:xfrm>
                <a:off x="0" y="-18574"/>
                <a:ext cx="4693920" cy="537216"/>
              </a:xfrm>
              <a:prstGeom prst="roundRect">
                <a:avLst>
                  <a:gd name="adj" fmla="val 10000"/>
                </a:avLst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  <a:sp3d>
                <a:bevelT/>
              </a:sp3d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48" name="Rectangle 47"/>
              <p:cNvSpPr/>
              <p:nvPr/>
            </p:nvSpPr>
            <p:spPr>
              <a:xfrm>
                <a:off x="15735" y="-2839"/>
                <a:ext cx="4135880" cy="505746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lvl="0" algn="ctr" defTabSz="7112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ar-DZ" b="1" dirty="0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المتغيرات التكنولوجية (الوسائل الفنية المستخدمة من قبل </a:t>
                </a:r>
                <a:r>
                  <a:rPr lang="ar-TN" b="1" dirty="0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المؤسسات</a:t>
                </a:r>
                <a:r>
                  <a:rPr lang="ar-DZ" b="1" dirty="0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 في إنتاج وتقديم الخدمات، فجودة المنتجات تتوقف على التكنولوجيا المستخدمة)</a:t>
                </a:r>
                <a:endParaRPr lang="fr-FR" b="1" kern="1200" dirty="0">
                  <a:solidFill>
                    <a:schemeClr val="tx1"/>
                  </a:solidFill>
                  <a:latin typeface="Traditional Arabic" pitchFamily="18" charset="-78"/>
                  <a:cs typeface="Traditional Arabic" pitchFamily="18" charset="-78"/>
                </a:endParaRPr>
              </a:p>
            </p:txBody>
          </p:sp>
        </p:grpSp>
        <p:graphicFrame>
          <p:nvGraphicFramePr>
            <p:cNvPr id="54" name="Diagramme 53"/>
            <p:cNvGraphicFramePr/>
            <p:nvPr>
              <p:extLst>
                <p:ext uri="{D42A27DB-BD31-4B8C-83A1-F6EECF244321}">
                  <p14:modId xmlns:p14="http://schemas.microsoft.com/office/powerpoint/2010/main" val="629301266"/>
                </p:ext>
              </p:extLst>
            </p:nvPr>
          </p:nvGraphicFramePr>
          <p:xfrm>
            <a:off x="6500826" y="2500306"/>
            <a:ext cx="2428892" cy="2428892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9" r:lo="rId10" r:qs="rId11" r:cs="rId12"/>
            </a:graphicData>
          </a:graphic>
        </p:graphicFrame>
        <p:grpSp>
          <p:nvGrpSpPr>
            <p:cNvPr id="55" name="Groupe 54"/>
            <p:cNvGrpSpPr/>
            <p:nvPr/>
          </p:nvGrpSpPr>
          <p:grpSpPr>
            <a:xfrm>
              <a:off x="5857884" y="4786322"/>
              <a:ext cx="3286116" cy="2071678"/>
              <a:chOff x="0" y="-18574"/>
              <a:chExt cx="4693920" cy="537216"/>
            </a:xfrm>
            <a:scene3d>
              <a:camera prst="perspectiveRelaxedModerately"/>
              <a:lightRig rig="threePt" dir="t"/>
            </a:scene3d>
          </p:grpSpPr>
          <p:sp>
            <p:nvSpPr>
              <p:cNvPr id="56" name="Rectangle à coins arrondis 55"/>
              <p:cNvSpPr/>
              <p:nvPr/>
            </p:nvSpPr>
            <p:spPr>
              <a:xfrm>
                <a:off x="0" y="-18574"/>
                <a:ext cx="4693920" cy="537216"/>
              </a:xfrm>
              <a:prstGeom prst="roundRect">
                <a:avLst>
                  <a:gd name="adj" fmla="val 10000"/>
                </a:avLst>
              </a:prstGeom>
              <a:solidFill>
                <a:schemeClr val="bg1"/>
              </a:solidFill>
              <a:ln>
                <a:solidFill>
                  <a:srgbClr val="00B0F0"/>
                </a:solidFill>
              </a:ln>
              <a:sp3d>
                <a:bevelT/>
              </a:sp3d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57" name="Rectangle 56"/>
              <p:cNvSpPr/>
              <p:nvPr/>
            </p:nvSpPr>
            <p:spPr>
              <a:xfrm>
                <a:off x="15735" y="-2839"/>
                <a:ext cx="4135880" cy="505746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0960" tIns="60960" rIns="60960" bIns="60960" numCol="1" spcCol="1270" anchor="ctr" anchorCtr="0">
                <a:noAutofit/>
              </a:bodyPr>
              <a:lstStyle/>
              <a:p>
                <a:pPr algn="ctr" rtl="1"/>
                <a:r>
                  <a:rPr lang="ar-DZ" sz="2000" b="1" dirty="0" smtClean="0">
                    <a:solidFill>
                      <a:schemeClr val="tx1"/>
                    </a:solidFill>
                    <a:latin typeface="Traditional Arabic" pitchFamily="18" charset="-78"/>
                    <a:cs typeface="Traditional Arabic" pitchFamily="18" charset="-78"/>
                  </a:rPr>
                  <a:t>المورد، الموزع، المنافس، الأوساط المالية، وسائل الاتصال الجماهيري، الزبائن (المستهلكين، الصناعيين، السوق الدولية، المؤسسة الحكومية، الوسطاء).</a:t>
                </a:r>
                <a:endParaRPr lang="en-US" sz="2000" b="1" dirty="0">
                  <a:solidFill>
                    <a:schemeClr val="tx1"/>
                  </a:solidFill>
                  <a:latin typeface="Traditional Arabic" pitchFamily="18" charset="-78"/>
                  <a:cs typeface="Traditional Arabic" pitchFamily="18" charset="-78"/>
                </a:endParaRPr>
              </a:p>
            </p:txBody>
          </p:sp>
        </p:grpSp>
        <p:sp>
          <p:nvSpPr>
            <p:cNvPr id="58" name="Flèche gauche 57"/>
            <p:cNvSpPr/>
            <p:nvPr/>
          </p:nvSpPr>
          <p:spPr>
            <a:xfrm rot="16200000">
              <a:off x="8358212" y="4786320"/>
              <a:ext cx="428629" cy="428630"/>
            </a:xfrm>
            <a:prstGeom prst="leftArrow">
              <a:avLst>
                <a:gd name="adj1" fmla="val 46185"/>
                <a:gd name="adj2" fmla="val 50000"/>
              </a:avLst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33993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40" grpId="0" animBg="1"/>
      <p:bldP spid="45" grpId="0" animBg="1"/>
      <p:bldP spid="4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Program Files (x86)\Microsoft Office\MEDIA\OFFICE12\Lines\BD21332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-24"/>
            <a:ext cx="8429684" cy="483019"/>
          </a:xfrm>
          <a:prstGeom prst="rect">
            <a:avLst/>
          </a:prstGeom>
          <a:noFill/>
        </p:spPr>
      </p:pic>
      <p:pic>
        <p:nvPicPr>
          <p:cNvPr id="7" name="Picture 3" descr="C:\Program Files (x86)\Microsoft Office\MEDIA\OFFICE12\Lines\BD21332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285720" y="857233"/>
            <a:ext cx="8429684" cy="483019"/>
          </a:xfrm>
          <a:prstGeom prst="rect">
            <a:avLst/>
          </a:prstGeom>
          <a:noFill/>
        </p:spPr>
      </p:pic>
      <p:sp>
        <p:nvSpPr>
          <p:cNvPr id="9" name="ZoneTexte 8"/>
          <p:cNvSpPr txBox="1"/>
          <p:nvPr/>
        </p:nvSpPr>
        <p:spPr>
          <a:xfrm>
            <a:off x="2714612" y="425215"/>
            <a:ext cx="36856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ar-DZ" sz="36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Traditional Arabic" pitchFamily="18" charset="-78"/>
                <a:cs typeface="Traditional Arabic" pitchFamily="18" charset="-78"/>
              </a:rPr>
              <a:t>محيط وإستراتيجية المؤسسة</a:t>
            </a:r>
            <a:endParaRPr lang="en-US" sz="3600" b="1" dirty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graphicFrame>
        <p:nvGraphicFramePr>
          <p:cNvPr id="10" name="Diagramme 9"/>
          <p:cNvGraphicFramePr/>
          <p:nvPr/>
        </p:nvGraphicFramePr>
        <p:xfrm>
          <a:off x="642910" y="1397000"/>
          <a:ext cx="7929618" cy="4746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0926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Program Files (x86)\Microsoft Office\MEDIA\OFFICE12\Lines\BD21332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7023"/>
            <a:ext cx="8429684" cy="483019"/>
          </a:xfrm>
          <a:prstGeom prst="rect">
            <a:avLst/>
          </a:prstGeom>
          <a:noFill/>
        </p:spPr>
      </p:pic>
      <p:pic>
        <p:nvPicPr>
          <p:cNvPr id="7" name="Picture 3" descr="C:\Program Files (x86)\Microsoft Office\MEDIA\OFFICE12\Lines\BD21332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285720" y="874278"/>
            <a:ext cx="8429684" cy="483019"/>
          </a:xfrm>
          <a:prstGeom prst="rect">
            <a:avLst/>
          </a:prstGeom>
          <a:noFill/>
        </p:spPr>
      </p:pic>
      <p:sp>
        <p:nvSpPr>
          <p:cNvPr id="9" name="ZoneTexte 8"/>
          <p:cNvSpPr txBox="1"/>
          <p:nvPr/>
        </p:nvSpPr>
        <p:spPr>
          <a:xfrm>
            <a:off x="2714612" y="425215"/>
            <a:ext cx="36856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ar-DZ" sz="36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Traditional Arabic" pitchFamily="18" charset="-78"/>
                <a:cs typeface="Traditional Arabic" pitchFamily="18" charset="-78"/>
              </a:rPr>
              <a:t>محيط وإستراتيجية المؤسسة</a:t>
            </a:r>
            <a:endParaRPr lang="en-US" sz="3600" b="1" dirty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2" name="Chevron 4"/>
          <p:cNvSpPr/>
          <p:nvPr/>
        </p:nvSpPr>
        <p:spPr>
          <a:xfrm>
            <a:off x="3352800" y="2616200"/>
            <a:ext cx="2438400" cy="16256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32385" tIns="32385" rIns="32385" bIns="32385" numCol="1" spcCol="1270" anchor="ctr" anchorCtr="0">
            <a:noAutofit/>
          </a:bodyPr>
          <a:lstStyle/>
          <a:p>
            <a:pPr lvl="0" algn="ctr" defTabSz="2266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100" kern="1200"/>
          </a:p>
        </p:txBody>
      </p:sp>
      <p:grpSp>
        <p:nvGrpSpPr>
          <p:cNvPr id="3" name="Groupe 2"/>
          <p:cNvGrpSpPr/>
          <p:nvPr/>
        </p:nvGrpSpPr>
        <p:grpSpPr>
          <a:xfrm>
            <a:off x="285720" y="1357298"/>
            <a:ext cx="8429684" cy="5024030"/>
            <a:chOff x="285720" y="1357298"/>
            <a:chExt cx="8429684" cy="5024030"/>
          </a:xfrm>
        </p:grpSpPr>
        <p:grpSp>
          <p:nvGrpSpPr>
            <p:cNvPr id="2" name="Groupe 14"/>
            <p:cNvGrpSpPr/>
            <p:nvPr/>
          </p:nvGrpSpPr>
          <p:grpSpPr>
            <a:xfrm>
              <a:off x="4857752" y="1357298"/>
              <a:ext cx="3857652" cy="857256"/>
              <a:chOff x="715118" y="150"/>
              <a:chExt cx="1214144" cy="1214144"/>
            </a:xfrm>
            <a:scene3d>
              <a:camera prst="perspectiveHeroicExtremeLeftFacing"/>
              <a:lightRig rig="threePt" dir="t"/>
            </a:scene3d>
          </p:grpSpPr>
          <p:sp>
            <p:nvSpPr>
              <p:cNvPr id="16" name="Ellipse 15"/>
              <p:cNvSpPr/>
              <p:nvPr/>
            </p:nvSpPr>
            <p:spPr>
              <a:xfrm>
                <a:off x="715118" y="150"/>
                <a:ext cx="1214144" cy="1214144"/>
              </a:xfrm>
              <a:prstGeom prst="ellipse">
                <a:avLst/>
              </a:prstGeom>
              <a:solidFill>
                <a:schemeClr val="bg1">
                  <a:alpha val="50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  <a:sp3d>
                <a:bevelT w="139700" h="139700" prst="divot"/>
              </a:sp3d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alpha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/>
              </a:fontRef>
            </p:style>
          </p:sp>
          <p:sp>
            <p:nvSpPr>
              <p:cNvPr id="17" name="Ellipse 4"/>
              <p:cNvSpPr/>
              <p:nvPr/>
            </p:nvSpPr>
            <p:spPr>
              <a:xfrm>
                <a:off x="892925" y="177957"/>
                <a:ext cx="858530" cy="858530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spcFirstLastPara="0" vert="horz" wrap="square" lIns="66818" tIns="20320" rIns="66818" bIns="20320" numCol="1" spcCol="1270" anchor="ctr" anchorCtr="0">
                <a:noAutofit/>
              </a:bodyPr>
              <a:lstStyle/>
              <a:p>
                <a:pPr lvl="0" algn="ctr" defTabSz="711200" rtl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fr-FR" sz="1600" b="1" dirty="0" smtClean="0">
                    <a:solidFill>
                      <a:schemeClr val="tx2">
                        <a:lumMod val="50000"/>
                      </a:schemeClr>
                    </a:solidFill>
                    <a:latin typeface="ArabicTransparent"/>
                  </a:rPr>
                  <a:t>2</a:t>
                </a:r>
                <a:r>
                  <a:rPr lang="ar-DZ" sz="1600" b="1" dirty="0" smtClean="0">
                    <a:solidFill>
                      <a:schemeClr val="tx2">
                        <a:lumMod val="50000"/>
                      </a:schemeClr>
                    </a:solidFill>
                    <a:latin typeface="ArabicTransparent"/>
                  </a:rPr>
                  <a:t>- إستراتيجية المؤسسة</a:t>
                </a:r>
                <a:endParaRPr lang="fr-FR" sz="1600" b="1" kern="1200" dirty="0">
                  <a:solidFill>
                    <a:schemeClr val="tx2">
                      <a:lumMod val="50000"/>
                    </a:schemeClr>
                  </a:solidFill>
                  <a:latin typeface="ArabicTransparent"/>
                </a:endParaRPr>
              </a:p>
            </p:txBody>
          </p:sp>
        </p:grpSp>
        <p:graphicFrame>
          <p:nvGraphicFramePr>
            <p:cNvPr id="23" name="Diagramme 22"/>
            <p:cNvGraphicFramePr/>
            <p:nvPr>
              <p:extLst>
                <p:ext uri="{D42A27DB-BD31-4B8C-83A1-F6EECF244321}">
                  <p14:modId xmlns:p14="http://schemas.microsoft.com/office/powerpoint/2010/main" val="1108193094"/>
                </p:ext>
              </p:extLst>
            </p:nvPr>
          </p:nvGraphicFramePr>
          <p:xfrm>
            <a:off x="467544" y="2317328"/>
            <a:ext cx="7215238" cy="40640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4" name="Rectangle à coins arrondis 3"/>
            <p:cNvSpPr/>
            <p:nvPr/>
          </p:nvSpPr>
          <p:spPr>
            <a:xfrm>
              <a:off x="285720" y="1482840"/>
              <a:ext cx="1766000" cy="1010056"/>
            </a:xfrm>
            <a:prstGeom prst="wedgeRoundRectCallout">
              <a:avLst>
                <a:gd name="adj1" fmla="val 47485"/>
                <a:gd name="adj2" fmla="val 82618"/>
                <a:gd name="adj3" fmla="val 1666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DZ" sz="2400" dirty="0" smtClean="0">
                  <a:latin typeface="Traditional Arabic" pitchFamily="18" charset="-78"/>
                  <a:cs typeface="Traditional Arabic" pitchFamily="18" charset="-78"/>
                </a:rPr>
                <a:t>تعريف الاستراتيجية</a:t>
              </a:r>
              <a:endParaRPr lang="en-US" sz="2400" dirty="0">
                <a:latin typeface="Traditional Arabic" pitchFamily="18" charset="-78"/>
                <a:cs typeface="Traditional Arabic" pitchFamily="18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2362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Program Files (x86)\Microsoft Office\MEDIA\OFFICE12\Lines\BD21332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429684" cy="483019"/>
          </a:xfrm>
          <a:prstGeom prst="rect">
            <a:avLst/>
          </a:prstGeom>
          <a:noFill/>
        </p:spPr>
      </p:pic>
      <p:pic>
        <p:nvPicPr>
          <p:cNvPr id="7" name="Picture 3" descr="C:\Program Files (x86)\Microsoft Office\MEDIA\OFFICE12\Lines\BD21332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285720" y="874278"/>
            <a:ext cx="8429684" cy="483019"/>
          </a:xfrm>
          <a:prstGeom prst="rect">
            <a:avLst/>
          </a:prstGeom>
          <a:noFill/>
        </p:spPr>
      </p:pic>
      <p:sp>
        <p:nvSpPr>
          <p:cNvPr id="9" name="ZoneTexte 8"/>
          <p:cNvSpPr txBox="1"/>
          <p:nvPr/>
        </p:nvSpPr>
        <p:spPr>
          <a:xfrm>
            <a:off x="2714612" y="357166"/>
            <a:ext cx="36856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ar-DZ" sz="36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Traditional Arabic" pitchFamily="18" charset="-78"/>
                <a:cs typeface="Traditional Arabic" pitchFamily="18" charset="-78"/>
              </a:rPr>
              <a:t>محيط وإستراتيجية المؤسسة</a:t>
            </a:r>
            <a:endParaRPr lang="en-US" sz="3600" b="1" dirty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2" name="Chevron 4"/>
          <p:cNvSpPr/>
          <p:nvPr/>
        </p:nvSpPr>
        <p:spPr>
          <a:xfrm>
            <a:off x="3352800" y="2616200"/>
            <a:ext cx="2438400" cy="16256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32385" tIns="32385" rIns="32385" bIns="32385" numCol="1" spcCol="1270" anchor="ctr" anchorCtr="0">
            <a:noAutofit/>
          </a:bodyPr>
          <a:lstStyle/>
          <a:p>
            <a:pPr lvl="0" algn="ctr" defTabSz="2266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100" kern="1200"/>
          </a:p>
        </p:txBody>
      </p:sp>
      <p:grpSp>
        <p:nvGrpSpPr>
          <p:cNvPr id="3" name="Groupe 2"/>
          <p:cNvGrpSpPr/>
          <p:nvPr/>
        </p:nvGrpSpPr>
        <p:grpSpPr>
          <a:xfrm>
            <a:off x="714348" y="1357298"/>
            <a:ext cx="8001056" cy="4103702"/>
            <a:chOff x="714348" y="1357298"/>
            <a:chExt cx="8001056" cy="4103702"/>
          </a:xfrm>
        </p:grpSpPr>
        <p:grpSp>
          <p:nvGrpSpPr>
            <p:cNvPr id="2" name="Groupe 14"/>
            <p:cNvGrpSpPr/>
            <p:nvPr/>
          </p:nvGrpSpPr>
          <p:grpSpPr>
            <a:xfrm>
              <a:off x="4857752" y="1357298"/>
              <a:ext cx="3857652" cy="857256"/>
              <a:chOff x="715118" y="150"/>
              <a:chExt cx="1214144" cy="1214144"/>
            </a:xfrm>
            <a:scene3d>
              <a:camera prst="perspectiveHeroicExtremeLeftFacing"/>
              <a:lightRig rig="threePt" dir="t"/>
            </a:scene3d>
          </p:grpSpPr>
          <p:sp>
            <p:nvSpPr>
              <p:cNvPr id="16" name="Ellipse 15"/>
              <p:cNvSpPr/>
              <p:nvPr/>
            </p:nvSpPr>
            <p:spPr>
              <a:xfrm>
                <a:off x="715118" y="150"/>
                <a:ext cx="1214144" cy="1214144"/>
              </a:xfrm>
              <a:prstGeom prst="ellipse">
                <a:avLst/>
              </a:prstGeom>
              <a:solidFill>
                <a:schemeClr val="bg1">
                  <a:alpha val="50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  <a:sp3d>
                <a:bevelT w="139700" h="139700" prst="divot"/>
              </a:sp3d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alpha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/>
              </a:fontRef>
            </p:style>
          </p:sp>
          <p:sp>
            <p:nvSpPr>
              <p:cNvPr id="17" name="Ellipse 4"/>
              <p:cNvSpPr/>
              <p:nvPr/>
            </p:nvSpPr>
            <p:spPr>
              <a:xfrm>
                <a:off x="892925" y="177957"/>
                <a:ext cx="858530" cy="858530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spcFirstLastPara="0" vert="horz" wrap="square" lIns="66818" tIns="20320" rIns="66818" bIns="20320" numCol="1" spcCol="1270" anchor="ctr" anchorCtr="0">
                <a:noAutofit/>
              </a:bodyPr>
              <a:lstStyle/>
              <a:p>
                <a:pPr lvl="0" algn="ctr" defTabSz="711200" rtl="1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ar-DZ" sz="1600" b="1" dirty="0" smtClean="0">
                    <a:solidFill>
                      <a:schemeClr val="tx2">
                        <a:lumMod val="50000"/>
                      </a:schemeClr>
                    </a:solidFill>
                    <a:latin typeface="ArabicTransparent"/>
                  </a:rPr>
                  <a:t>الخيارات الإستراتيجية</a:t>
                </a:r>
                <a:endParaRPr lang="fr-FR" sz="1600" b="1" kern="1200" dirty="0">
                  <a:solidFill>
                    <a:schemeClr val="tx2">
                      <a:lumMod val="50000"/>
                    </a:schemeClr>
                  </a:solidFill>
                  <a:latin typeface="ArabicTransparent"/>
                </a:endParaRPr>
              </a:p>
            </p:txBody>
          </p:sp>
        </p:grpSp>
        <p:graphicFrame>
          <p:nvGraphicFramePr>
            <p:cNvPr id="12" name="Diagramme 11"/>
            <p:cNvGraphicFramePr/>
            <p:nvPr>
              <p:extLst>
                <p:ext uri="{D42A27DB-BD31-4B8C-83A1-F6EECF244321}">
                  <p14:modId xmlns:p14="http://schemas.microsoft.com/office/powerpoint/2010/main" val="2311813361"/>
                </p:ext>
              </p:extLst>
            </p:nvPr>
          </p:nvGraphicFramePr>
          <p:xfrm>
            <a:off x="714348" y="1397000"/>
            <a:ext cx="6905652" cy="406400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80804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Program Files (x86)\Microsoft Office\MEDIA\OFFICE12\Lines\BD21332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7023"/>
            <a:ext cx="8429684" cy="483019"/>
          </a:xfrm>
          <a:prstGeom prst="rect">
            <a:avLst/>
          </a:prstGeom>
          <a:noFill/>
        </p:spPr>
      </p:pic>
      <p:pic>
        <p:nvPicPr>
          <p:cNvPr id="7" name="Picture 3" descr="C:\Program Files (x86)\Microsoft Office\MEDIA\OFFICE12\Lines\BD21332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285720" y="874278"/>
            <a:ext cx="8429684" cy="483019"/>
          </a:xfrm>
          <a:prstGeom prst="rect">
            <a:avLst/>
          </a:prstGeom>
          <a:noFill/>
        </p:spPr>
      </p:pic>
      <p:sp>
        <p:nvSpPr>
          <p:cNvPr id="9" name="ZoneTexte 8"/>
          <p:cNvSpPr txBox="1"/>
          <p:nvPr/>
        </p:nvSpPr>
        <p:spPr>
          <a:xfrm>
            <a:off x="2714612" y="357166"/>
            <a:ext cx="36856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ar-DZ" sz="36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Traditional Arabic" pitchFamily="18" charset="-78"/>
                <a:cs typeface="Traditional Arabic" pitchFamily="18" charset="-78"/>
              </a:rPr>
              <a:t>محيط وإستراتيجية المؤسسة</a:t>
            </a:r>
            <a:endParaRPr lang="en-US" sz="3600" b="1" dirty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grpSp>
        <p:nvGrpSpPr>
          <p:cNvPr id="2" name="Groupe 14"/>
          <p:cNvGrpSpPr/>
          <p:nvPr/>
        </p:nvGrpSpPr>
        <p:grpSpPr>
          <a:xfrm>
            <a:off x="4857752" y="1357298"/>
            <a:ext cx="3857652" cy="857256"/>
            <a:chOff x="715118" y="150"/>
            <a:chExt cx="1214144" cy="1214144"/>
          </a:xfrm>
          <a:scene3d>
            <a:camera prst="perspectiveHeroicExtremeLeftFacing"/>
            <a:lightRig rig="threePt" dir="t"/>
          </a:scene3d>
        </p:grpSpPr>
        <p:sp>
          <p:nvSpPr>
            <p:cNvPr id="16" name="Ellipse 15"/>
            <p:cNvSpPr/>
            <p:nvPr/>
          </p:nvSpPr>
          <p:spPr>
            <a:xfrm>
              <a:off x="715118" y="150"/>
              <a:ext cx="1214144" cy="1214144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  <a:sp3d>
              <a:bevelT w="139700" h="139700" prst="divot"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7" name="Ellipse 4"/>
            <p:cNvSpPr/>
            <p:nvPr/>
          </p:nvSpPr>
          <p:spPr>
            <a:xfrm>
              <a:off x="892925" y="177957"/>
              <a:ext cx="858530" cy="85853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66818" tIns="20320" rIns="66818" bIns="20320" numCol="1" spcCol="1270" anchor="ctr" anchorCtr="0">
              <a:noAutofit/>
            </a:bodyPr>
            <a:lstStyle/>
            <a:p>
              <a:pPr lvl="0" algn="ctr" defTabSz="7112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DZ" sz="1600" b="1" dirty="0" smtClean="0">
                  <a:solidFill>
                    <a:schemeClr val="tx2">
                      <a:lumMod val="50000"/>
                    </a:schemeClr>
                  </a:solidFill>
                  <a:latin typeface="ArabicTransparent"/>
                </a:rPr>
                <a:t>الخيارات الإستراتيجية</a:t>
              </a:r>
              <a:endParaRPr lang="fr-FR" sz="1600" b="1" kern="1200" dirty="0">
                <a:solidFill>
                  <a:schemeClr val="tx2">
                    <a:lumMod val="50000"/>
                  </a:schemeClr>
                </a:solidFill>
                <a:latin typeface="ArabicTransparent"/>
              </a:endParaRPr>
            </a:p>
          </p:txBody>
        </p:sp>
      </p:grpSp>
      <p:sp>
        <p:nvSpPr>
          <p:cNvPr id="22" name="Chevron 4"/>
          <p:cNvSpPr/>
          <p:nvPr/>
        </p:nvSpPr>
        <p:spPr>
          <a:xfrm>
            <a:off x="3352800" y="2616200"/>
            <a:ext cx="2438400" cy="16256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32385" tIns="32385" rIns="32385" bIns="32385" numCol="1" spcCol="1270" anchor="ctr" anchorCtr="0">
            <a:noAutofit/>
          </a:bodyPr>
          <a:lstStyle/>
          <a:p>
            <a:pPr lvl="0" algn="ctr" defTabSz="2266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100" kern="1200"/>
          </a:p>
        </p:txBody>
      </p:sp>
      <p:grpSp>
        <p:nvGrpSpPr>
          <p:cNvPr id="3" name="Groupe 2"/>
          <p:cNvGrpSpPr/>
          <p:nvPr/>
        </p:nvGrpSpPr>
        <p:grpSpPr>
          <a:xfrm>
            <a:off x="714347" y="2103061"/>
            <a:ext cx="7786741" cy="4040582"/>
            <a:chOff x="714347" y="2103061"/>
            <a:chExt cx="7786741" cy="4040582"/>
          </a:xfrm>
        </p:grpSpPr>
        <p:sp>
          <p:nvSpPr>
            <p:cNvPr id="4" name="Forme libre 3"/>
            <p:cNvSpPr/>
            <p:nvPr/>
          </p:nvSpPr>
          <p:spPr>
            <a:xfrm rot="16200000">
              <a:off x="958694" y="1858714"/>
              <a:ext cx="1393444" cy="1882137"/>
            </a:xfrm>
            <a:custGeom>
              <a:avLst/>
              <a:gdLst>
                <a:gd name="connsiteX0" fmla="*/ 0 w 1882136"/>
                <a:gd name="connsiteY0" fmla="*/ 69672 h 1393443"/>
                <a:gd name="connsiteX1" fmla="*/ 69672 w 1882136"/>
                <a:gd name="connsiteY1" fmla="*/ 0 h 1393443"/>
                <a:gd name="connsiteX2" fmla="*/ 1812464 w 1882136"/>
                <a:gd name="connsiteY2" fmla="*/ 0 h 1393443"/>
                <a:gd name="connsiteX3" fmla="*/ 1882136 w 1882136"/>
                <a:gd name="connsiteY3" fmla="*/ 69672 h 1393443"/>
                <a:gd name="connsiteX4" fmla="*/ 1882136 w 1882136"/>
                <a:gd name="connsiteY4" fmla="*/ 1323771 h 1393443"/>
                <a:gd name="connsiteX5" fmla="*/ 1812464 w 1882136"/>
                <a:gd name="connsiteY5" fmla="*/ 1393443 h 1393443"/>
                <a:gd name="connsiteX6" fmla="*/ 69672 w 1882136"/>
                <a:gd name="connsiteY6" fmla="*/ 1393443 h 1393443"/>
                <a:gd name="connsiteX7" fmla="*/ 0 w 1882136"/>
                <a:gd name="connsiteY7" fmla="*/ 1323771 h 1393443"/>
                <a:gd name="connsiteX8" fmla="*/ 0 w 1882136"/>
                <a:gd name="connsiteY8" fmla="*/ 69672 h 1393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82136" h="1393443">
                  <a:moveTo>
                    <a:pt x="1788029" y="0"/>
                  </a:moveTo>
                  <a:cubicBezTo>
                    <a:pt x="1840003" y="0"/>
                    <a:pt x="1882135" y="23094"/>
                    <a:pt x="1882135" y="51582"/>
                  </a:cubicBezTo>
                  <a:lnTo>
                    <a:pt x="1882135" y="1341861"/>
                  </a:lnTo>
                  <a:cubicBezTo>
                    <a:pt x="1882135" y="1370349"/>
                    <a:pt x="1840003" y="1393443"/>
                    <a:pt x="1788029" y="1393443"/>
                  </a:cubicBezTo>
                  <a:lnTo>
                    <a:pt x="94107" y="1393443"/>
                  </a:lnTo>
                  <a:cubicBezTo>
                    <a:pt x="42133" y="1393443"/>
                    <a:pt x="1" y="1370349"/>
                    <a:pt x="1" y="1341861"/>
                  </a:cubicBezTo>
                  <a:lnTo>
                    <a:pt x="1" y="51582"/>
                  </a:lnTo>
                  <a:cubicBezTo>
                    <a:pt x="1" y="23094"/>
                    <a:pt x="42133" y="0"/>
                    <a:pt x="94107" y="0"/>
                  </a:cubicBezTo>
                  <a:lnTo>
                    <a:pt x="1788029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250820" tIns="72008" rIns="93346" bIns="1505710" numCol="1" spcCol="1270" anchor="t" anchorCtr="0">
              <a:noAutofit/>
            </a:bodyPr>
            <a:lstStyle/>
            <a:p>
              <a:pPr lvl="0" algn="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100" kern="1200" dirty="0"/>
            </a:p>
          </p:txBody>
        </p:sp>
        <p:sp>
          <p:nvSpPr>
            <p:cNvPr id="5" name="Forme libre 4"/>
            <p:cNvSpPr/>
            <p:nvPr/>
          </p:nvSpPr>
          <p:spPr>
            <a:xfrm>
              <a:off x="1090775" y="2103061"/>
              <a:ext cx="1402191" cy="1393443"/>
            </a:xfrm>
            <a:custGeom>
              <a:avLst/>
              <a:gdLst>
                <a:gd name="connsiteX0" fmla="*/ 0 w 1402191"/>
                <a:gd name="connsiteY0" fmla="*/ 0 h 1393443"/>
                <a:gd name="connsiteX1" fmla="*/ 1402191 w 1402191"/>
                <a:gd name="connsiteY1" fmla="*/ 0 h 1393443"/>
                <a:gd name="connsiteX2" fmla="*/ 1402191 w 1402191"/>
                <a:gd name="connsiteY2" fmla="*/ 1393443 h 1393443"/>
                <a:gd name="connsiteX3" fmla="*/ 0 w 1402191"/>
                <a:gd name="connsiteY3" fmla="*/ 1393443 h 1393443"/>
                <a:gd name="connsiteX4" fmla="*/ 0 w 1402191"/>
                <a:gd name="connsiteY4" fmla="*/ 0 h 1393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2191" h="1393443">
                  <a:moveTo>
                    <a:pt x="0" y="0"/>
                  </a:moveTo>
                  <a:lnTo>
                    <a:pt x="1402191" y="0"/>
                  </a:lnTo>
                  <a:lnTo>
                    <a:pt x="1402191" y="1393443"/>
                  </a:lnTo>
                  <a:lnTo>
                    <a:pt x="0" y="1393443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scene3d>
              <a:camera prst="orthographicFront"/>
              <a:lightRig rig="flat" dir="t"/>
            </a:scene3d>
            <a:sp3d/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0" tIns="109728" rIns="0" bIns="0" numCol="1" spcCol="1270" anchor="t" anchorCtr="0">
              <a:noAutofit/>
            </a:bodyPr>
            <a:lstStyle/>
            <a:p>
              <a:pPr marL="0" lvl="0" indent="269875" algn="just" defTabSz="14224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DZ" sz="3200" b="1" u="none" kern="1200" dirty="0" smtClean="0">
                  <a:latin typeface="Traditional Arabic" pitchFamily="18" charset="-78"/>
                  <a:cs typeface="Traditional Arabic" pitchFamily="18" charset="-78"/>
                </a:rPr>
                <a:t>إستراتيجية التنويع</a:t>
              </a:r>
              <a:endParaRPr lang="en-US" sz="3200" b="1" u="none" kern="1200" dirty="0">
                <a:latin typeface="Traditional Arabic" pitchFamily="18" charset="-78"/>
                <a:cs typeface="Traditional Arabic" pitchFamily="18" charset="-78"/>
              </a:endParaRPr>
            </a:p>
          </p:txBody>
        </p:sp>
        <p:sp>
          <p:nvSpPr>
            <p:cNvPr id="6" name="Forme libre 5"/>
            <p:cNvSpPr/>
            <p:nvPr/>
          </p:nvSpPr>
          <p:spPr>
            <a:xfrm rot="16200000">
              <a:off x="2577010" y="2744404"/>
              <a:ext cx="1933422" cy="1759779"/>
            </a:xfrm>
            <a:custGeom>
              <a:avLst/>
              <a:gdLst>
                <a:gd name="connsiteX0" fmla="*/ 0 w 1759778"/>
                <a:gd name="connsiteY0" fmla="*/ 87989 h 1933421"/>
                <a:gd name="connsiteX1" fmla="*/ 87989 w 1759778"/>
                <a:gd name="connsiteY1" fmla="*/ 0 h 1933421"/>
                <a:gd name="connsiteX2" fmla="*/ 1671789 w 1759778"/>
                <a:gd name="connsiteY2" fmla="*/ 0 h 1933421"/>
                <a:gd name="connsiteX3" fmla="*/ 1759778 w 1759778"/>
                <a:gd name="connsiteY3" fmla="*/ 87989 h 1933421"/>
                <a:gd name="connsiteX4" fmla="*/ 1759778 w 1759778"/>
                <a:gd name="connsiteY4" fmla="*/ 1845432 h 1933421"/>
                <a:gd name="connsiteX5" fmla="*/ 1671789 w 1759778"/>
                <a:gd name="connsiteY5" fmla="*/ 1933421 h 1933421"/>
                <a:gd name="connsiteX6" fmla="*/ 87989 w 1759778"/>
                <a:gd name="connsiteY6" fmla="*/ 1933421 h 1933421"/>
                <a:gd name="connsiteX7" fmla="*/ 0 w 1759778"/>
                <a:gd name="connsiteY7" fmla="*/ 1845432 h 1933421"/>
                <a:gd name="connsiteX8" fmla="*/ 0 w 1759778"/>
                <a:gd name="connsiteY8" fmla="*/ 87989 h 1933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759778" h="1933421">
                  <a:moveTo>
                    <a:pt x="1679691" y="1"/>
                  </a:moveTo>
                  <a:cubicBezTo>
                    <a:pt x="1723922" y="1"/>
                    <a:pt x="1759778" y="43282"/>
                    <a:pt x="1759778" y="96672"/>
                  </a:cubicBezTo>
                  <a:lnTo>
                    <a:pt x="1759778" y="1836749"/>
                  </a:lnTo>
                  <a:cubicBezTo>
                    <a:pt x="1759778" y="1890139"/>
                    <a:pt x="1723922" y="1933420"/>
                    <a:pt x="1679691" y="1933420"/>
                  </a:cubicBezTo>
                  <a:lnTo>
                    <a:pt x="80087" y="1933420"/>
                  </a:lnTo>
                  <a:cubicBezTo>
                    <a:pt x="35856" y="1933420"/>
                    <a:pt x="0" y="1890139"/>
                    <a:pt x="0" y="1836749"/>
                  </a:cubicBezTo>
                  <a:lnTo>
                    <a:pt x="0" y="96672"/>
                  </a:lnTo>
                  <a:cubicBezTo>
                    <a:pt x="0" y="43282"/>
                    <a:pt x="35856" y="1"/>
                    <a:pt x="80087" y="1"/>
                  </a:cubicBezTo>
                  <a:lnTo>
                    <a:pt x="1679691" y="1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-1488257"/>
                <a:satOff val="8966"/>
                <a:lumOff val="719"/>
                <a:alphaOff val="0"/>
              </a:schemeClr>
            </a:fillRef>
            <a:effectRef idx="1">
              <a:schemeClr val="accent4">
                <a:hueOff val="-1488257"/>
                <a:satOff val="8966"/>
                <a:lumOff val="719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348015" tIns="68580" rIns="88901" bIns="1407823" numCol="1" spcCol="1270" anchor="t" anchorCtr="0">
              <a:noAutofit/>
            </a:bodyPr>
            <a:lstStyle/>
            <a:p>
              <a:pPr lvl="0" algn="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000" kern="1200" dirty="0"/>
            </a:p>
          </p:txBody>
        </p:sp>
        <p:sp>
          <p:nvSpPr>
            <p:cNvPr id="8" name="Organigramme : Extraire 7"/>
            <p:cNvSpPr/>
            <p:nvPr/>
          </p:nvSpPr>
          <p:spPr>
            <a:xfrm rot="5400000">
              <a:off x="2507341" y="3096550"/>
              <a:ext cx="331802" cy="282320"/>
            </a:xfrm>
            <a:prstGeom prst="flowChartExtract">
              <a:avLst/>
            </a:prstGeom>
          </p:spPr>
          <p:style>
            <a:lnRef idx="1">
              <a:schemeClr val="accent4">
                <a:hueOff val="0"/>
                <a:satOff val="0"/>
                <a:lumOff val="0"/>
                <a:alphaOff val="0"/>
              </a:schemeClr>
            </a:lnRef>
            <a:fillRef idx="2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Forme libre 10"/>
            <p:cNvSpPr/>
            <p:nvPr/>
          </p:nvSpPr>
          <p:spPr>
            <a:xfrm>
              <a:off x="3024659" y="2657583"/>
              <a:ext cx="1311035" cy="1933421"/>
            </a:xfrm>
            <a:custGeom>
              <a:avLst/>
              <a:gdLst>
                <a:gd name="connsiteX0" fmla="*/ 0 w 1311035"/>
                <a:gd name="connsiteY0" fmla="*/ 0 h 1933421"/>
                <a:gd name="connsiteX1" fmla="*/ 1311035 w 1311035"/>
                <a:gd name="connsiteY1" fmla="*/ 0 h 1933421"/>
                <a:gd name="connsiteX2" fmla="*/ 1311035 w 1311035"/>
                <a:gd name="connsiteY2" fmla="*/ 1933421 h 1933421"/>
                <a:gd name="connsiteX3" fmla="*/ 0 w 1311035"/>
                <a:gd name="connsiteY3" fmla="*/ 1933421 h 1933421"/>
                <a:gd name="connsiteX4" fmla="*/ 0 w 1311035"/>
                <a:gd name="connsiteY4" fmla="*/ 0 h 1933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11035" h="1933421">
                  <a:moveTo>
                    <a:pt x="0" y="0"/>
                  </a:moveTo>
                  <a:lnTo>
                    <a:pt x="1311035" y="0"/>
                  </a:lnTo>
                  <a:lnTo>
                    <a:pt x="1311035" y="1933421"/>
                  </a:lnTo>
                  <a:lnTo>
                    <a:pt x="0" y="1933421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scene3d>
              <a:camera prst="orthographicFront"/>
              <a:lightRig rig="flat" dir="t"/>
            </a:scene3d>
            <a:sp3d/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accent4">
                <a:hueOff val="-1488257"/>
                <a:satOff val="8966"/>
                <a:lumOff val="719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0" tIns="96012" rIns="0" bIns="0" numCol="1" spcCol="1270" anchor="t" anchorCtr="0">
              <a:noAutofit/>
            </a:bodyPr>
            <a:lstStyle/>
            <a:p>
              <a:pPr marL="0" lvl="0" indent="269875" algn="just" defTabSz="1244600" rtl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ar-DZ" sz="2800" b="1" kern="1200" dirty="0" smtClean="0">
                  <a:latin typeface="Traditional Arabic" pitchFamily="18" charset="-78"/>
                  <a:cs typeface="Traditional Arabic" pitchFamily="18" charset="-78"/>
                </a:rPr>
                <a:t>تقديم عدة تشكيلات من المنتجات.</a:t>
              </a:r>
              <a:endParaRPr lang="en-US" sz="2800" b="1" kern="1200" dirty="0">
                <a:latin typeface="Traditional Arabic" pitchFamily="18" charset="-78"/>
                <a:cs typeface="Traditional Arabic" pitchFamily="18" charset="-78"/>
              </a:endParaRPr>
            </a:p>
          </p:txBody>
        </p:sp>
        <p:sp>
          <p:nvSpPr>
            <p:cNvPr id="13" name="Forme libre 12"/>
            <p:cNvSpPr/>
            <p:nvPr/>
          </p:nvSpPr>
          <p:spPr>
            <a:xfrm rot="16200000">
              <a:off x="4222840" y="3402503"/>
              <a:ext cx="2477802" cy="1944511"/>
            </a:xfrm>
            <a:custGeom>
              <a:avLst/>
              <a:gdLst>
                <a:gd name="connsiteX0" fmla="*/ 0 w 1944510"/>
                <a:gd name="connsiteY0" fmla="*/ 97226 h 2477802"/>
                <a:gd name="connsiteX1" fmla="*/ 97226 w 1944510"/>
                <a:gd name="connsiteY1" fmla="*/ 0 h 2477802"/>
                <a:gd name="connsiteX2" fmla="*/ 1847285 w 1944510"/>
                <a:gd name="connsiteY2" fmla="*/ 0 h 2477802"/>
                <a:gd name="connsiteX3" fmla="*/ 1944511 w 1944510"/>
                <a:gd name="connsiteY3" fmla="*/ 97226 h 2477802"/>
                <a:gd name="connsiteX4" fmla="*/ 1944510 w 1944510"/>
                <a:gd name="connsiteY4" fmla="*/ 2380577 h 2477802"/>
                <a:gd name="connsiteX5" fmla="*/ 1847284 w 1944510"/>
                <a:gd name="connsiteY5" fmla="*/ 2477803 h 2477802"/>
                <a:gd name="connsiteX6" fmla="*/ 97226 w 1944510"/>
                <a:gd name="connsiteY6" fmla="*/ 2477802 h 2477802"/>
                <a:gd name="connsiteX7" fmla="*/ 0 w 1944510"/>
                <a:gd name="connsiteY7" fmla="*/ 2380576 h 2477802"/>
                <a:gd name="connsiteX8" fmla="*/ 0 w 1944510"/>
                <a:gd name="connsiteY8" fmla="*/ 97226 h 2477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44510" h="2477802">
                  <a:moveTo>
                    <a:pt x="1868209" y="1"/>
                  </a:moveTo>
                  <a:cubicBezTo>
                    <a:pt x="1910348" y="1"/>
                    <a:pt x="1944510" y="55469"/>
                    <a:pt x="1944510" y="123891"/>
                  </a:cubicBezTo>
                  <a:lnTo>
                    <a:pt x="1944510" y="2353912"/>
                  </a:lnTo>
                  <a:cubicBezTo>
                    <a:pt x="1944510" y="2422334"/>
                    <a:pt x="1910348" y="2477803"/>
                    <a:pt x="1868209" y="2477803"/>
                  </a:cubicBezTo>
                  <a:cubicBezTo>
                    <a:pt x="1270906" y="2477803"/>
                    <a:pt x="673603" y="2477801"/>
                    <a:pt x="76300" y="2477801"/>
                  </a:cubicBezTo>
                  <a:cubicBezTo>
                    <a:pt x="34161" y="2477801"/>
                    <a:pt x="0" y="2422333"/>
                    <a:pt x="0" y="2353911"/>
                  </a:cubicBezTo>
                  <a:lnTo>
                    <a:pt x="0" y="123891"/>
                  </a:lnTo>
                  <a:cubicBezTo>
                    <a:pt x="0" y="55469"/>
                    <a:pt x="34162" y="1"/>
                    <a:pt x="76301" y="1"/>
                  </a:cubicBezTo>
                  <a:lnTo>
                    <a:pt x="1868209" y="1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-2976513"/>
                <a:satOff val="17933"/>
                <a:lumOff val="1437"/>
                <a:alphaOff val="0"/>
              </a:schemeClr>
            </a:fillRef>
            <a:effectRef idx="1">
              <a:schemeClr val="accent4">
                <a:hueOff val="-2976513"/>
                <a:satOff val="17933"/>
                <a:lumOff val="1437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446004" tIns="75438" rIns="97789" bIns="1555608" numCol="1" spcCol="1270" anchor="t" anchorCtr="0">
              <a:noAutofit/>
            </a:bodyPr>
            <a:lstStyle/>
            <a:p>
              <a:pPr lvl="0" algn="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200" kern="1200" dirty="0"/>
            </a:p>
          </p:txBody>
        </p:sp>
        <p:sp>
          <p:nvSpPr>
            <p:cNvPr id="14" name="Organigramme : Extraire 13"/>
            <p:cNvSpPr/>
            <p:nvPr/>
          </p:nvSpPr>
          <p:spPr>
            <a:xfrm rot="5400000">
              <a:off x="4332995" y="4325776"/>
              <a:ext cx="331802" cy="282320"/>
            </a:xfrm>
            <a:prstGeom prst="flowChartExtract">
              <a:avLst/>
            </a:prstGeom>
          </p:spPr>
          <p:style>
            <a:lnRef idx="1">
              <a:schemeClr val="accent4">
                <a:hueOff val="-2232385"/>
                <a:satOff val="13449"/>
                <a:lumOff val="1078"/>
                <a:alphaOff val="0"/>
              </a:schemeClr>
            </a:lnRef>
            <a:fillRef idx="2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Forme libre 14"/>
            <p:cNvSpPr/>
            <p:nvPr/>
          </p:nvSpPr>
          <p:spPr>
            <a:xfrm>
              <a:off x="4873866" y="3135857"/>
              <a:ext cx="1448660" cy="2477802"/>
            </a:xfrm>
            <a:custGeom>
              <a:avLst/>
              <a:gdLst>
                <a:gd name="connsiteX0" fmla="*/ 0 w 1448660"/>
                <a:gd name="connsiteY0" fmla="*/ 0 h 2477802"/>
                <a:gd name="connsiteX1" fmla="*/ 1448660 w 1448660"/>
                <a:gd name="connsiteY1" fmla="*/ 0 h 2477802"/>
                <a:gd name="connsiteX2" fmla="*/ 1448660 w 1448660"/>
                <a:gd name="connsiteY2" fmla="*/ 2477802 h 2477802"/>
                <a:gd name="connsiteX3" fmla="*/ 0 w 1448660"/>
                <a:gd name="connsiteY3" fmla="*/ 2477802 h 2477802"/>
                <a:gd name="connsiteX4" fmla="*/ 0 w 1448660"/>
                <a:gd name="connsiteY4" fmla="*/ 0 h 2477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8660" h="2477802">
                  <a:moveTo>
                    <a:pt x="0" y="0"/>
                  </a:moveTo>
                  <a:lnTo>
                    <a:pt x="1448660" y="0"/>
                  </a:lnTo>
                  <a:lnTo>
                    <a:pt x="1448660" y="2477802"/>
                  </a:lnTo>
                  <a:lnTo>
                    <a:pt x="0" y="2477802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</a:ln>
            <a:scene3d>
              <a:camera prst="orthographicFront"/>
              <a:lightRig rig="flat" dir="t"/>
            </a:scene3d>
            <a:sp3d/>
          </p:spPr>
          <p:style>
            <a:lnRef idx="0">
              <a:scrgbClr r="0" g="0" b="0"/>
            </a:lnRef>
            <a:fillRef idx="2">
              <a:scrgbClr r="0" g="0" b="0"/>
            </a:fillRef>
            <a:effectRef idx="1">
              <a:schemeClr val="accent4">
                <a:hueOff val="-2976513"/>
                <a:satOff val="17933"/>
                <a:lumOff val="1437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0" tIns="82296" rIns="0" bIns="0" numCol="1" spcCol="1270" anchor="t" anchorCtr="0">
              <a:noAutofit/>
            </a:bodyPr>
            <a:lstStyle/>
            <a:p>
              <a:pPr marL="0" lvl="0" indent="269875" algn="just" defTabSz="10668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DZ" sz="2400" b="1" kern="1200" dirty="0" smtClean="0">
                  <a:latin typeface="Traditional Arabic" pitchFamily="18" charset="-78"/>
                  <a:cs typeface="Traditional Arabic" pitchFamily="18" charset="-78"/>
                </a:rPr>
                <a:t>رغبة المؤسسة في </a:t>
              </a:r>
              <a:r>
                <a:rPr lang="ar-TN" sz="2400" b="1" kern="1200" dirty="0" smtClean="0">
                  <a:latin typeface="Traditional Arabic" pitchFamily="18" charset="-78"/>
                  <a:cs typeface="Traditional Arabic" pitchFamily="18" charset="-78"/>
                </a:rPr>
                <a:t>توزيع أحسن للمخاطر على عدة منتجات أو دخول أسواق جديدة.</a:t>
              </a:r>
              <a:endParaRPr lang="en-US" sz="2400" b="1" kern="1200" dirty="0">
                <a:latin typeface="Traditional Arabic" pitchFamily="18" charset="-78"/>
                <a:cs typeface="Traditional Arabic" pitchFamily="18" charset="-78"/>
              </a:endParaRPr>
            </a:p>
          </p:txBody>
        </p:sp>
        <p:sp>
          <p:nvSpPr>
            <p:cNvPr id="18" name="Forme libre 17"/>
            <p:cNvSpPr/>
            <p:nvPr/>
          </p:nvSpPr>
          <p:spPr>
            <a:xfrm>
              <a:off x="6598723" y="3858146"/>
              <a:ext cx="1902365" cy="2285497"/>
            </a:xfrm>
            <a:custGeom>
              <a:avLst/>
              <a:gdLst>
                <a:gd name="connsiteX0" fmla="*/ 0 w 2285497"/>
                <a:gd name="connsiteY0" fmla="*/ 95118 h 1902365"/>
                <a:gd name="connsiteX1" fmla="*/ 95118 w 2285497"/>
                <a:gd name="connsiteY1" fmla="*/ 0 h 1902365"/>
                <a:gd name="connsiteX2" fmla="*/ 2190379 w 2285497"/>
                <a:gd name="connsiteY2" fmla="*/ 0 h 1902365"/>
                <a:gd name="connsiteX3" fmla="*/ 2285497 w 2285497"/>
                <a:gd name="connsiteY3" fmla="*/ 95118 h 1902365"/>
                <a:gd name="connsiteX4" fmla="*/ 2285497 w 2285497"/>
                <a:gd name="connsiteY4" fmla="*/ 1807247 h 1902365"/>
                <a:gd name="connsiteX5" fmla="*/ 2190379 w 2285497"/>
                <a:gd name="connsiteY5" fmla="*/ 1902365 h 1902365"/>
                <a:gd name="connsiteX6" fmla="*/ 95118 w 2285497"/>
                <a:gd name="connsiteY6" fmla="*/ 1902365 h 1902365"/>
                <a:gd name="connsiteX7" fmla="*/ 0 w 2285497"/>
                <a:gd name="connsiteY7" fmla="*/ 1807247 h 1902365"/>
                <a:gd name="connsiteX8" fmla="*/ 0 w 2285497"/>
                <a:gd name="connsiteY8" fmla="*/ 95118 h 19023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85497" h="1902365">
                  <a:moveTo>
                    <a:pt x="2171222" y="0"/>
                  </a:moveTo>
                  <a:cubicBezTo>
                    <a:pt x="2234334" y="0"/>
                    <a:pt x="2285496" y="35447"/>
                    <a:pt x="2285496" y="79173"/>
                  </a:cubicBezTo>
                  <a:lnTo>
                    <a:pt x="2285496" y="1823192"/>
                  </a:lnTo>
                  <a:cubicBezTo>
                    <a:pt x="2285496" y="1866918"/>
                    <a:pt x="2234334" y="1902365"/>
                    <a:pt x="2171222" y="1902365"/>
                  </a:cubicBezTo>
                  <a:lnTo>
                    <a:pt x="114275" y="1902365"/>
                  </a:lnTo>
                  <a:cubicBezTo>
                    <a:pt x="51163" y="1902365"/>
                    <a:pt x="1" y="1866918"/>
                    <a:pt x="1" y="1823192"/>
                  </a:cubicBezTo>
                  <a:lnTo>
                    <a:pt x="1" y="79173"/>
                  </a:lnTo>
                  <a:cubicBezTo>
                    <a:pt x="1" y="35447"/>
                    <a:pt x="51163" y="0"/>
                    <a:pt x="114275" y="0"/>
                  </a:cubicBezTo>
                  <a:lnTo>
                    <a:pt x="2171222" y="0"/>
                  </a:lnTo>
                  <a:close/>
                </a:path>
              </a:pathLst>
            </a:custGeom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-4464770"/>
                <a:satOff val="26899"/>
                <a:lumOff val="2156"/>
                <a:alphaOff val="0"/>
              </a:schemeClr>
            </a:fillRef>
            <a:effectRef idx="1">
              <a:schemeClr val="accent4">
                <a:hueOff val="-4464770"/>
                <a:satOff val="26899"/>
                <a:lumOff val="2156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342425" tIns="30862" rIns="40005" bIns="1828397" numCol="1" spcCol="1270" anchor="t" anchorCtr="0">
              <a:noAutofit/>
            </a:bodyPr>
            <a:lstStyle/>
            <a:p>
              <a:pPr lvl="0" algn="just" defTabSz="400050" rtl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ar-DZ" sz="900" kern="1200" dirty="0" smtClean="0"/>
                <a:t>.</a:t>
              </a:r>
              <a:endParaRPr lang="en-US" sz="900" kern="1200" dirty="0"/>
            </a:p>
          </p:txBody>
        </p:sp>
        <p:sp>
          <p:nvSpPr>
            <p:cNvPr id="19" name="Organigramme : Extraire 18"/>
            <p:cNvSpPr/>
            <p:nvPr/>
          </p:nvSpPr>
          <p:spPr>
            <a:xfrm rot="5400000">
              <a:off x="6343380" y="5154850"/>
              <a:ext cx="331802" cy="282320"/>
            </a:xfrm>
            <a:prstGeom prst="flowChartExtract">
              <a:avLst/>
            </a:prstGeom>
          </p:spPr>
          <p:style>
            <a:lnRef idx="1">
              <a:schemeClr val="accent4">
                <a:hueOff val="-4464770"/>
                <a:satOff val="26899"/>
                <a:lumOff val="2156"/>
                <a:alphaOff val="0"/>
              </a:schemeClr>
            </a:lnRef>
            <a:fillRef idx="2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10" name="Rectangle 9"/>
          <p:cNvSpPr/>
          <p:nvPr/>
        </p:nvSpPr>
        <p:spPr>
          <a:xfrm>
            <a:off x="6715140" y="4000504"/>
            <a:ext cx="164305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rtl="1">
              <a:spcAft>
                <a:spcPts val="0"/>
              </a:spcAft>
            </a:pPr>
            <a:r>
              <a:rPr lang="ar-DZ" sz="1400" b="1" dirty="0" smtClean="0">
                <a:latin typeface="Traditional Arabic" pitchFamily="18" charset="-78"/>
                <a:cs typeface="Traditional Arabic" pitchFamily="18" charset="-78"/>
              </a:rPr>
              <a:t>- 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التنويع المركز: التنويع داخل الطابع </a:t>
            </a:r>
          </a:p>
          <a:p>
            <a:pPr lvl="0" algn="just" rtl="1">
              <a:spcAft>
                <a:spcPts val="0"/>
              </a:spcAft>
            </a:pP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التخصصي.</a:t>
            </a:r>
          </a:p>
          <a:p>
            <a:pPr lvl="0" algn="just" rtl="1">
              <a:spcAft>
                <a:spcPts val="0"/>
              </a:spcAft>
            </a:pPr>
            <a:r>
              <a:rPr lang="ar-DZ" sz="1400" b="1" dirty="0" smtClean="0">
                <a:latin typeface="Traditional Arabic" pitchFamily="18" charset="-78"/>
                <a:cs typeface="Traditional Arabic" pitchFamily="18" charset="-78"/>
              </a:rPr>
              <a:t>- 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التنويع المكتمل: التنويع خارج الطابع التخصصي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59274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Program Files (x86)\Microsoft Office\MEDIA\OFFICE12\Lines\BD21332_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429684" cy="483019"/>
          </a:xfrm>
          <a:prstGeom prst="rect">
            <a:avLst/>
          </a:prstGeom>
          <a:noFill/>
        </p:spPr>
      </p:pic>
      <p:sp>
        <p:nvSpPr>
          <p:cNvPr id="9" name="ZoneTexte 8"/>
          <p:cNvSpPr txBox="1"/>
          <p:nvPr/>
        </p:nvSpPr>
        <p:spPr>
          <a:xfrm>
            <a:off x="2714612" y="357166"/>
            <a:ext cx="36856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rtl="1"/>
            <a:r>
              <a:rPr lang="ar-DZ" sz="36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Traditional Arabic" pitchFamily="18" charset="-78"/>
                <a:cs typeface="Traditional Arabic" pitchFamily="18" charset="-78"/>
              </a:rPr>
              <a:t>محيط وإستراتيجية المؤسسة</a:t>
            </a:r>
            <a:endParaRPr lang="en-US" sz="3600" b="1" dirty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Traditional Arabic" pitchFamily="18" charset="-78"/>
              <a:cs typeface="Traditional Arabic" pitchFamily="18" charset="-78"/>
            </a:endParaRPr>
          </a:p>
        </p:txBody>
      </p:sp>
      <p:grpSp>
        <p:nvGrpSpPr>
          <p:cNvPr id="2" name="Groupe 14"/>
          <p:cNvGrpSpPr/>
          <p:nvPr/>
        </p:nvGrpSpPr>
        <p:grpSpPr>
          <a:xfrm>
            <a:off x="4857752" y="1357298"/>
            <a:ext cx="3857652" cy="857256"/>
            <a:chOff x="715118" y="150"/>
            <a:chExt cx="1214144" cy="1214144"/>
          </a:xfrm>
          <a:scene3d>
            <a:camera prst="perspectiveHeroicExtremeLeftFacing"/>
            <a:lightRig rig="threePt" dir="t"/>
          </a:scene3d>
        </p:grpSpPr>
        <p:sp>
          <p:nvSpPr>
            <p:cNvPr id="16" name="Ellipse 15"/>
            <p:cNvSpPr/>
            <p:nvPr/>
          </p:nvSpPr>
          <p:spPr>
            <a:xfrm>
              <a:off x="715118" y="150"/>
              <a:ext cx="1214144" cy="1214144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solidFill>
                <a:schemeClr val="tx2">
                  <a:lumMod val="60000"/>
                  <a:lumOff val="40000"/>
                </a:schemeClr>
              </a:solidFill>
            </a:ln>
            <a:sp3d>
              <a:bevelT w="139700" h="139700" prst="divot"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7" name="Ellipse 4"/>
            <p:cNvSpPr/>
            <p:nvPr/>
          </p:nvSpPr>
          <p:spPr>
            <a:xfrm>
              <a:off x="892925" y="177957"/>
              <a:ext cx="858530" cy="85853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66818" tIns="20320" rIns="66818" bIns="20320" numCol="1" spcCol="1270" anchor="ctr" anchorCtr="0">
              <a:noAutofit/>
            </a:bodyPr>
            <a:lstStyle/>
            <a:p>
              <a:pPr lvl="0" algn="ctr" defTabSz="7112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ar-DZ" sz="1600" b="1" dirty="0" smtClean="0">
                  <a:solidFill>
                    <a:schemeClr val="tx2">
                      <a:lumMod val="50000"/>
                    </a:schemeClr>
                  </a:solidFill>
                  <a:latin typeface="ArabicTransparent"/>
                </a:rPr>
                <a:t>الخيارات الإستراتيجية</a:t>
              </a:r>
              <a:endParaRPr lang="fr-FR" sz="1600" b="1" kern="1200" dirty="0">
                <a:solidFill>
                  <a:schemeClr val="tx2">
                    <a:lumMod val="50000"/>
                  </a:schemeClr>
                </a:solidFill>
                <a:latin typeface="ArabicTransparent"/>
              </a:endParaRPr>
            </a:p>
          </p:txBody>
        </p:sp>
      </p:grpSp>
      <p:sp>
        <p:nvSpPr>
          <p:cNvPr id="22" name="Chevron 4"/>
          <p:cNvSpPr/>
          <p:nvPr/>
        </p:nvSpPr>
        <p:spPr>
          <a:xfrm>
            <a:off x="3352800" y="2616200"/>
            <a:ext cx="2438400" cy="1625600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32385" tIns="32385" rIns="32385" bIns="32385" numCol="1" spcCol="1270" anchor="ctr" anchorCtr="0">
            <a:noAutofit/>
          </a:bodyPr>
          <a:lstStyle/>
          <a:p>
            <a:pPr lvl="0" algn="ctr" defTabSz="2266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5100" kern="1200"/>
          </a:p>
        </p:txBody>
      </p:sp>
      <p:grpSp>
        <p:nvGrpSpPr>
          <p:cNvPr id="3" name="Groupe 2"/>
          <p:cNvGrpSpPr/>
          <p:nvPr/>
        </p:nvGrpSpPr>
        <p:grpSpPr>
          <a:xfrm>
            <a:off x="285720" y="874278"/>
            <a:ext cx="8501122" cy="5769432"/>
            <a:chOff x="285720" y="874278"/>
            <a:chExt cx="8501122" cy="5769432"/>
          </a:xfrm>
        </p:grpSpPr>
        <p:pic>
          <p:nvPicPr>
            <p:cNvPr id="7" name="Picture 3" descr="C:\Program Files (x86)\Microsoft Office\MEDIA\OFFICE12\Lines\BD21332_.gi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 rot="10800000">
              <a:off x="285720" y="874278"/>
              <a:ext cx="8429684" cy="483019"/>
            </a:xfrm>
            <a:prstGeom prst="rect">
              <a:avLst/>
            </a:prstGeom>
            <a:noFill/>
          </p:spPr>
        </p:pic>
        <p:graphicFrame>
          <p:nvGraphicFramePr>
            <p:cNvPr id="12" name="Diagramme 11"/>
            <p:cNvGraphicFramePr/>
            <p:nvPr>
              <p:extLst>
                <p:ext uri="{D42A27DB-BD31-4B8C-83A1-F6EECF244321}">
                  <p14:modId xmlns:p14="http://schemas.microsoft.com/office/powerpoint/2010/main" val="1216589211"/>
                </p:ext>
              </p:extLst>
            </p:nvPr>
          </p:nvGraphicFramePr>
          <p:xfrm>
            <a:off x="714348" y="1397000"/>
            <a:ext cx="8072494" cy="524671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283419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3188</TotalTime>
  <Words>886</Words>
  <Application>Microsoft Office PowerPoint</Application>
  <PresentationFormat>Affichage à l'écran (4:3)</PresentationFormat>
  <Paragraphs>135</Paragraphs>
  <Slides>17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4" baseType="lpstr">
      <vt:lpstr>Arabic Typesetting</vt:lpstr>
      <vt:lpstr>ArabicTransparent</vt:lpstr>
      <vt:lpstr>Arial</vt:lpstr>
      <vt:lpstr>Calibri</vt:lpstr>
      <vt:lpstr>Times New Roman</vt:lpstr>
      <vt:lpstr>Traditional Arabic</vt:lpstr>
      <vt:lpstr>Thème Office</vt:lpstr>
      <vt:lpstr>Présentation PowerPoint</vt:lpstr>
      <vt:lpstr>     محيط وإستراتيجية المؤسسة  L’environnement et la Stratégie de l’entreprise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McKinsey et Shell نموذج 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الفصل الأول: ماهية التسيير</dc:title>
  <dc:creator>BOUREGHDA</dc:creator>
  <cp:lastModifiedBy>HP</cp:lastModifiedBy>
  <cp:revision>255</cp:revision>
  <dcterms:created xsi:type="dcterms:W3CDTF">2013-10-27T07:44:33Z</dcterms:created>
  <dcterms:modified xsi:type="dcterms:W3CDTF">2021-12-22T13:53:29Z</dcterms:modified>
</cp:coreProperties>
</file>