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59" r:id="rId3"/>
    <p:sldId id="260" r:id="rId4"/>
    <p:sldId id="261" r:id="rId5"/>
    <p:sldId id="262" r:id="rId6"/>
    <p:sldId id="263" r:id="rId7"/>
    <p:sldId id="264" r:id="rId8"/>
    <p:sldId id="266"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BF488D-D93E-43D2-A790-DC98B8105A4D}" type="datetimeFigureOut">
              <a:rPr lang="fr-FR" smtClean="0"/>
              <a:pPr/>
              <a:t>23/04/2022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32FCFA-78CC-4B87-B34F-0B8A5FFA198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432FCFA-78CC-4B87-B34F-0B8A5FFA1986}" type="slidenum">
              <a:rPr lang="fr-FR" smtClean="0"/>
              <a:pPr/>
              <a:t>17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0FE38C0-0944-4138-BBF1-B2529FBE5E72}" type="datetimeFigureOut">
              <a:rPr lang="fr-FR" smtClean="0"/>
              <a:pPr/>
              <a:t>23/04/2022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ED877A-BA4A-43BD-8290-733A0D09363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E38C0-0944-4138-BBF1-B2529FBE5E72}" type="datetimeFigureOut">
              <a:rPr lang="fr-FR" smtClean="0"/>
              <a:pPr/>
              <a:t>23/04/2022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D877A-BA4A-43BD-8290-733A0D09363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643050"/>
            <a:ext cx="8715436" cy="3970318"/>
          </a:xfrm>
          <a:prstGeom prst="rect">
            <a:avLst/>
          </a:prstGeom>
        </p:spPr>
        <p:txBody>
          <a:bodyPr wrap="square">
            <a:spAutoFit/>
          </a:bodyPr>
          <a:lstStyle/>
          <a:p>
            <a:pPr algn="r" rtl="1">
              <a:lnSpc>
                <a:spcPct val="150000"/>
              </a:lnSpc>
            </a:pPr>
            <a:r>
              <a:rPr lang="ar-DZ" sz="2800" dirty="0" smtClean="0">
                <a:latin typeface="Traditional Arabic" pitchFamily="18" charset="-78"/>
                <a:cs typeface="Traditional Arabic" pitchFamily="18" charset="-78"/>
              </a:rPr>
              <a:t>من منطلق أن مهمة الإدارة التسويقية تتمثل في التخطيط والتحكم التام والجيد في النشاط التسويقي، وبالتالي فإن الكثير من الأشياء والعناصر غير المتوقعة قد تحدث أثناء تنفيذ الخطة التسويقية وبشكل مستمر، لذلك فإن العديد من المؤسسات في الوقت الحالي تفتقر أو بعبارة أخرى هي بحاجة لنظام رقابي فعال تتمكن من خلاله من تسيير وتنظيم مختلف أنشطتها الإدارية والتي في مقدمتها نجد النشاط التسويقي. </a:t>
            </a:r>
          </a:p>
          <a:p>
            <a:pPr algn="r" rtl="1">
              <a:lnSpc>
                <a:spcPct val="150000"/>
              </a:lnSpc>
            </a:pPr>
            <a:endParaRPr lang="fr-FR" sz="2800" dirty="0">
              <a:latin typeface="Traditional Arabic" pitchFamily="18" charset="-78"/>
              <a:cs typeface="Traditional Arabic" pitchFamily="18" charset="-78"/>
            </a:endParaRPr>
          </a:p>
        </p:txBody>
      </p:sp>
      <p:sp>
        <p:nvSpPr>
          <p:cNvPr id="5" name="Rectangle 4"/>
          <p:cNvSpPr/>
          <p:nvPr/>
        </p:nvSpPr>
        <p:spPr>
          <a:xfrm>
            <a:off x="6286512" y="857232"/>
            <a:ext cx="2500330" cy="584775"/>
          </a:xfrm>
          <a:prstGeom prst="rect">
            <a:avLst/>
          </a:prstGeom>
          <a:solidFill>
            <a:srgbClr val="00B050">
              <a:alpha val="30000"/>
            </a:srgbClr>
          </a:solidFill>
        </p:spPr>
        <p:txBody>
          <a:bodyPr wrap="square">
            <a:spAutoFit/>
          </a:bodyPr>
          <a:lstStyle/>
          <a:p>
            <a:pPr algn="r"/>
            <a:r>
              <a:rPr lang="ar-DZ" sz="3200" b="1" dirty="0" smtClean="0">
                <a:solidFill>
                  <a:srgbClr val="C00000"/>
                </a:solidFill>
                <a:latin typeface="Traditional Arabic" pitchFamily="18" charset="-78"/>
                <a:cs typeface="Traditional Arabic" pitchFamily="18" charset="-78"/>
              </a:rPr>
              <a:t>الرقابــــة التسويقيـــــة:</a:t>
            </a:r>
            <a:endParaRPr lang="fr-FR" sz="3200" dirty="0">
              <a:solidFill>
                <a:srgbClr val="C00000"/>
              </a:solidFill>
              <a:latin typeface="Traditional Arabic" pitchFamily="18" charset="-78"/>
              <a:cs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76" y="40773"/>
            <a:ext cx="8929718" cy="6817251"/>
          </a:xfrm>
          <a:prstGeom prst="rect">
            <a:avLst/>
          </a:prstGeom>
        </p:spPr>
        <p:txBody>
          <a:bodyPr wrap="square">
            <a:spAutoFit/>
          </a:bodyPr>
          <a:lstStyle/>
          <a:p>
            <a:pPr algn="r" rtl="1">
              <a:lnSpc>
                <a:spcPct val="150000"/>
              </a:lnSpc>
              <a:spcBef>
                <a:spcPts val="600"/>
              </a:spcBef>
              <a:spcAft>
                <a:spcPts val="600"/>
              </a:spcAft>
            </a:pPr>
            <a:r>
              <a:rPr lang="ar-DZ" sz="2400" b="1" dirty="0" smtClean="0">
                <a:solidFill>
                  <a:srgbClr val="FF0000"/>
                </a:solidFill>
                <a:latin typeface="Traditional Arabic" pitchFamily="18" charset="-78"/>
                <a:cs typeface="Traditional Arabic" pitchFamily="18" charset="-78"/>
              </a:rPr>
              <a:t>أنواع الرقابة التسويقية على المنتجات:</a:t>
            </a:r>
            <a:r>
              <a:rPr lang="ar-DZ" sz="2400" b="1" dirty="0" smtClean="0">
                <a:latin typeface="Traditional Arabic" pitchFamily="18" charset="-78"/>
                <a:cs typeface="Traditional Arabic" pitchFamily="18" charset="-78"/>
              </a:rPr>
              <a:t/>
            </a:r>
            <a:br>
              <a:rPr lang="ar-DZ" sz="2400" b="1" dirty="0" smtClean="0">
                <a:latin typeface="Traditional Arabic" pitchFamily="18" charset="-78"/>
                <a:cs typeface="Traditional Arabic" pitchFamily="18" charset="-78"/>
              </a:rPr>
            </a:br>
            <a:r>
              <a:rPr lang="ar-DZ" sz="2400" dirty="0" smtClean="0">
                <a:latin typeface="Traditional Arabic" pitchFamily="18" charset="-78"/>
                <a:cs typeface="Traditional Arabic" pitchFamily="18" charset="-78"/>
              </a:rPr>
              <a:t>يمكن التمييز بين ثلاثة أنواع من الرقابة التسويقية على المنتجات وذلك على النحو التالي:</a:t>
            </a:r>
            <a:br>
              <a:rPr lang="ar-DZ" sz="2400" dirty="0" smtClean="0">
                <a:latin typeface="Traditional Arabic" pitchFamily="18" charset="-78"/>
                <a:cs typeface="Traditional Arabic" pitchFamily="18" charset="-78"/>
              </a:rPr>
            </a:br>
            <a:r>
              <a:rPr lang="ar-DZ" sz="2400" b="1" dirty="0" smtClean="0">
                <a:solidFill>
                  <a:srgbClr val="00B050"/>
                </a:solidFill>
                <a:latin typeface="Traditional Arabic" pitchFamily="18" charset="-78"/>
                <a:cs typeface="Traditional Arabic" pitchFamily="18" charset="-78"/>
              </a:rPr>
              <a:t>أولا- الرقابة الدورية على الخطط السنوية للمنتجات: </a:t>
            </a:r>
            <a:r>
              <a:rPr lang="ar-DZ" sz="2400" b="1" dirty="0" smtClean="0">
                <a:latin typeface="Traditional Arabic" pitchFamily="18" charset="-78"/>
                <a:cs typeface="Traditional Arabic" pitchFamily="18" charset="-78"/>
              </a:rPr>
              <a:t>الغرض الرئيسي من هذا الأسلوب </a:t>
            </a:r>
            <a:r>
              <a:rPr lang="ar-DZ" sz="2400" dirty="0" smtClean="0">
                <a:latin typeface="Traditional Arabic" pitchFamily="18" charset="-78"/>
                <a:cs typeface="Traditional Arabic" pitchFamily="18" charset="-78"/>
              </a:rPr>
              <a:t>هو التأكد من أن المؤسسة قد </a:t>
            </a:r>
            <a:r>
              <a:rPr lang="ar-DZ" sz="2400" b="1" dirty="0" smtClean="0">
                <a:latin typeface="Traditional Arabic" pitchFamily="18" charset="-78"/>
                <a:cs typeface="Traditional Arabic" pitchFamily="18" charset="-78"/>
              </a:rPr>
              <a:t>أنجزت أهدافها الموضوعة في الخطة السنوية</a:t>
            </a:r>
            <a:r>
              <a:rPr lang="ar-DZ" sz="2400" dirty="0" smtClean="0">
                <a:latin typeface="Traditional Arabic" pitchFamily="18" charset="-78"/>
                <a:cs typeface="Traditional Arabic" pitchFamily="18" charset="-78"/>
              </a:rPr>
              <a:t>، </a:t>
            </a:r>
            <a:r>
              <a:rPr lang="ar-DZ" sz="2400" u="sng" dirty="0" smtClean="0">
                <a:latin typeface="Traditional Arabic" pitchFamily="18" charset="-78"/>
                <a:cs typeface="Traditional Arabic" pitchFamily="18" charset="-78"/>
              </a:rPr>
              <a:t>ويهدف هذا النوع من الرقابة إلى قياس درجة التقدم في تنفيذ الخطط الخاصة بالمنتجات</a:t>
            </a:r>
            <a:r>
              <a:rPr lang="ar-DZ" sz="2400" dirty="0" smtClean="0">
                <a:latin typeface="Traditional Arabic" pitchFamily="18" charset="-78"/>
                <a:cs typeface="Traditional Arabic" pitchFamily="18" charset="-78"/>
              </a:rPr>
              <a:t>، وهناك أربعة طرق رئيسية يمكن للإدارة استخدامها من أجل فحص مدى التقدم في تحقيق الأهداف والخطط الموضوعة وتتمثل في:</a:t>
            </a:r>
            <a:br>
              <a:rPr lang="ar-DZ" sz="2400" dirty="0" smtClean="0">
                <a:latin typeface="Traditional Arabic" pitchFamily="18" charset="-78"/>
                <a:cs typeface="Traditional Arabic" pitchFamily="18" charset="-78"/>
              </a:rPr>
            </a:br>
            <a:r>
              <a:rPr lang="ar-DZ" sz="2400" b="1" dirty="0" smtClean="0">
                <a:solidFill>
                  <a:srgbClr val="0070C0"/>
                </a:solidFill>
                <a:latin typeface="Traditional Arabic" pitchFamily="18" charset="-78"/>
                <a:cs typeface="Traditional Arabic" pitchFamily="18" charset="-78"/>
              </a:rPr>
              <a:t>1- تحليل المبيعات: </a:t>
            </a:r>
            <a:r>
              <a:rPr lang="ar-DZ" sz="2400" dirty="0" smtClean="0">
                <a:latin typeface="Traditional Arabic" pitchFamily="18" charset="-78"/>
                <a:cs typeface="Traditional Arabic" pitchFamily="18" charset="-78"/>
              </a:rPr>
              <a:t>يفيد تحليل المبيعات في تحديد درجة التوافق بين المبيعات الفعلية والمبيعات المتوقعة لكل منتج من منتجات المؤسسة، وتوجد وسيلتان أساسيتان من أجل القيام بهذا التحليل هما:</a:t>
            </a:r>
          </a:p>
          <a:p>
            <a:pPr algn="r" rtl="1">
              <a:lnSpc>
                <a:spcPct val="150000"/>
              </a:lnSpc>
              <a:buFont typeface="Arial" pitchFamily="34" charset="0"/>
              <a:buChar char="•"/>
            </a:pPr>
            <a:r>
              <a:rPr lang="ar-DZ" sz="2400" dirty="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تحليل انحرافات المبيعات: </a:t>
            </a:r>
            <a:r>
              <a:rPr lang="ar-DZ" sz="2400" dirty="0" smtClean="0">
                <a:latin typeface="Traditional Arabic" pitchFamily="18" charset="-78"/>
                <a:cs typeface="Traditional Arabic" pitchFamily="18" charset="-78"/>
              </a:rPr>
              <a:t>يحسب هذا الانحراف وفق المعادلة التالية: (إجمالي انحراف المبيعات = المبيعات التقديرية – المبيعات الفعلية)، حيث يسمح بتحديد مدى انحراف المبيعات الفعلية على المتوقعة ثم تحديد أسباب هذا الانحراف، إذا ما كان راجع إلى عوامل تتعلق بالسعر أو عوامل تتعلق بالجهود التسويقية </a:t>
            </a:r>
            <a:r>
              <a:rPr lang="ar-DZ" sz="2400" dirty="0" err="1" smtClean="0">
                <a:latin typeface="Traditional Arabic" pitchFamily="18" charset="-78"/>
                <a:cs typeface="Traditional Arabic" pitchFamily="18" charset="-78"/>
              </a:rPr>
              <a:t>والبيعية</a:t>
            </a:r>
            <a:r>
              <a:rPr lang="ar-DZ" sz="2400" dirty="0" smtClean="0">
                <a:latin typeface="Traditional Arabic" pitchFamily="18" charset="-78"/>
                <a:cs typeface="Traditional Arabic" pitchFamily="18" charset="-78"/>
              </a:rPr>
              <a:t> للمؤسسة أو الاثنين معا.</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08402"/>
            <a:ext cx="8929718" cy="6878806"/>
          </a:xfrm>
          <a:prstGeom prst="rect">
            <a:avLst/>
          </a:prstGeom>
        </p:spPr>
        <p:txBody>
          <a:bodyPr wrap="square">
            <a:spAutoFit/>
          </a:bodyPr>
          <a:lstStyle/>
          <a:p>
            <a:pPr algn="r" rtl="1">
              <a:lnSpc>
                <a:spcPct val="150000"/>
              </a:lnSpc>
              <a:buFont typeface="Arial" pitchFamily="34" charset="0"/>
              <a:buChar char="•"/>
            </a:pPr>
            <a:r>
              <a:rPr lang="ar-DZ" sz="2800" b="1"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التحليل الدقيق للمبيعات: </a:t>
            </a:r>
            <a:r>
              <a:rPr lang="ar-DZ" sz="2400" dirty="0" smtClean="0">
                <a:latin typeface="Traditional Arabic" pitchFamily="18" charset="-78"/>
                <a:cs typeface="Traditional Arabic" pitchFamily="18" charset="-78"/>
              </a:rPr>
              <a:t>هذه الأداة التحليلية تساعد الإدارة في التعرف على السبب الحقيقي لعدم تحقيق المبيعات المقدرة، حيث تحاول هذه الوسيلة تحديد المنتجات المعنية والمناطق </a:t>
            </a:r>
            <a:r>
              <a:rPr lang="ar-DZ" sz="2400" dirty="0" err="1" smtClean="0">
                <a:latin typeface="Traditional Arabic" pitchFamily="18" charset="-78"/>
                <a:cs typeface="Traditional Arabic" pitchFamily="18" charset="-78"/>
              </a:rPr>
              <a:t>البيعية</a:t>
            </a:r>
            <a:r>
              <a:rPr lang="ar-DZ" sz="2400" dirty="0" smtClean="0">
                <a:latin typeface="Traditional Arabic" pitchFamily="18" charset="-78"/>
                <a:cs typeface="Traditional Arabic" pitchFamily="18" charset="-78"/>
              </a:rPr>
              <a:t> التي عجزت عن تحقيق نصيبها المتوقع والمستهدف من المبيعات.</a:t>
            </a:r>
          </a:p>
          <a:p>
            <a:pPr algn="r" rtl="1">
              <a:lnSpc>
                <a:spcPct val="150000"/>
              </a:lnSpc>
            </a:pPr>
            <a:r>
              <a:rPr lang="ar-LB" sz="2600" b="1" dirty="0" smtClean="0">
                <a:solidFill>
                  <a:srgbClr val="0070C0"/>
                </a:solidFill>
                <a:latin typeface="Traditional Arabic" pitchFamily="18" charset="-78"/>
                <a:cs typeface="Traditional Arabic" pitchFamily="18" charset="-78"/>
              </a:rPr>
              <a:t>2</a:t>
            </a:r>
            <a:r>
              <a:rPr lang="ar-DZ" sz="2600" b="1" dirty="0" smtClean="0">
                <a:solidFill>
                  <a:srgbClr val="0070C0"/>
                </a:solidFill>
                <a:latin typeface="Traditional Arabic" pitchFamily="18" charset="-78"/>
                <a:cs typeface="Traditional Arabic" pitchFamily="18" charset="-78"/>
              </a:rPr>
              <a:t>. تحليل الحصة السوقية: </a:t>
            </a:r>
            <a:r>
              <a:rPr lang="ar-DZ" sz="2400" dirty="0" smtClean="0">
                <a:latin typeface="Traditional Arabic" pitchFamily="18" charset="-78"/>
                <a:cs typeface="Traditional Arabic" pitchFamily="18" charset="-78"/>
              </a:rPr>
              <a:t>لا تكفي عملية تحليل المبيعات وحدها لتحقيق الرقابة الفعالة على عمليات التسويق بالشركة وبالتالي فهي لن تؤدى وحدها إلى التوصل إلى أفضل الاستراتجيات التصحيحية، حيث أن تحليل المبيعات سواء عن طريق التحليل الأفقي أي مقارنة المبيعات للعام الحالي بمبيعات الأعوام السابقة ومعرفة التطور فيها، أو عن طريق التحليل الرأسي بتجزئة المبيعات وفقا للمناطق أو المنتجات أو العملاء ومقارنتها </a:t>
            </a:r>
            <a:r>
              <a:rPr lang="ar-DZ" sz="2400" dirty="0" err="1" smtClean="0">
                <a:latin typeface="Traditional Arabic" pitchFamily="18" charset="-78"/>
                <a:cs typeface="Traditional Arabic" pitchFamily="18" charset="-78"/>
              </a:rPr>
              <a:t>ببعضها</a:t>
            </a:r>
            <a:r>
              <a:rPr lang="ar-DZ" sz="2400" dirty="0" smtClean="0">
                <a:latin typeface="Traditional Arabic" pitchFamily="18" charset="-78"/>
                <a:cs typeface="Traditional Arabic" pitchFamily="18" charset="-78"/>
              </a:rPr>
              <a:t> وبمؤشرات الأعوام السابقة يعتبر مؤشرا ضروري، ولكنه غير كاف للحكم على أداء المؤسسة، فقد تزداد المبيعات نتيجة لزيادة أو تحسن الظروف الاقتصادية التي تعمل </a:t>
            </a:r>
            <a:r>
              <a:rPr lang="ar-DZ" sz="2400" dirty="0" err="1" smtClean="0">
                <a:latin typeface="Traditional Arabic" pitchFamily="18" charset="-78"/>
                <a:cs typeface="Traditional Arabic" pitchFamily="18" charset="-78"/>
              </a:rPr>
              <a:t>بها</a:t>
            </a:r>
            <a:r>
              <a:rPr lang="ar-DZ" sz="2400" dirty="0" smtClean="0">
                <a:latin typeface="Traditional Arabic" pitchFamily="18" charset="-78"/>
                <a:cs typeface="Traditional Arabic" pitchFamily="18" charset="-78"/>
              </a:rPr>
              <a:t> المؤسسة أو نتيجة لنمو السوق وزيادة معدلاته بصورة سريعة ومن ثم يتطلب الأمر الاهتمام بقياس الحصة السوقية والتي من خلال قياسها يمكن الحكم على أداء المؤسسة مقارنة بأداء المنافسين، ويمكن عن طريق تحليل الحصة السوقية للمنتج معرفة نواحي الضعف أو القوة في مركز المنظمة وأدائها في السوق مقارنة بالموقف الخاص بالمنافسين. </a:t>
            </a:r>
            <a:endParaRPr lang="fr-FR" sz="2400" dirty="0">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8" y="29761"/>
            <a:ext cx="9001156" cy="6601807"/>
          </a:xfrm>
          <a:prstGeom prst="rect">
            <a:avLst/>
          </a:prstGeom>
        </p:spPr>
        <p:txBody>
          <a:bodyPr wrap="square">
            <a:spAutoFit/>
          </a:bodyPr>
          <a:lstStyle/>
          <a:p>
            <a:pPr algn="r" rtl="1">
              <a:lnSpc>
                <a:spcPct val="150000"/>
              </a:lnSpc>
            </a:pPr>
            <a:r>
              <a:rPr lang="ar-DZ" sz="2600" dirty="0" smtClean="0">
                <a:latin typeface="Traditional Arabic" pitchFamily="18" charset="-78"/>
                <a:cs typeface="Traditional Arabic" pitchFamily="18" charset="-78"/>
              </a:rPr>
              <a:t>وتظهر أهمية إعداد مثل هذا التحليل من زاويتين هما: </a:t>
            </a:r>
          </a:p>
          <a:p>
            <a:pPr algn="r" rtl="1">
              <a:lnSpc>
                <a:spcPct val="150000"/>
              </a:lnSpc>
              <a:buFont typeface="Arial" pitchFamily="34" charset="0"/>
              <a:buChar char="•"/>
            </a:pPr>
            <a:r>
              <a:rPr lang="ar-DZ" sz="2600" dirty="0" smtClean="0">
                <a:latin typeface="Traditional Arabic" pitchFamily="18" charset="-78"/>
                <a:cs typeface="Traditional Arabic" pitchFamily="18" charset="-78"/>
              </a:rPr>
              <a:t> أنه يظهر </a:t>
            </a:r>
            <a:r>
              <a:rPr lang="ar-DZ" sz="2600" b="1" dirty="0" smtClean="0">
                <a:latin typeface="Traditional Arabic" pitchFamily="18" charset="-78"/>
                <a:cs typeface="Traditional Arabic" pitchFamily="18" charset="-78"/>
              </a:rPr>
              <a:t>إذا كان التغير في مبيعات المنظمة يرجع إلى عوامل خارجية يصعب التحكم فيها أم عوامل تتعلق بعدم فاعلية برنامجها التسويقي</a:t>
            </a:r>
            <a:r>
              <a:rPr lang="ar-DZ" sz="2600" dirty="0" smtClean="0">
                <a:latin typeface="Traditional Arabic" pitchFamily="18" charset="-78"/>
                <a:cs typeface="Traditional Arabic" pitchFamily="18" charset="-78"/>
              </a:rPr>
              <a:t>، فإذا كان الانخفاض في المبيعات لم ينتج عن أي تغيير في المركز النسبي للمنظمة في السوق، فمعنى ذلك أن هذا الانخفاض راجع إلى عوامل بيئية أحدثت آثارها على مبيعات الصناعة ككل وبشكل عام.</a:t>
            </a:r>
          </a:p>
          <a:p>
            <a:pPr algn="r" rtl="1">
              <a:lnSpc>
                <a:spcPct val="150000"/>
              </a:lnSpc>
              <a:buFont typeface="Arial" pitchFamily="34" charset="0"/>
              <a:buChar char="•"/>
            </a:pPr>
            <a:r>
              <a:rPr lang="ar-DZ" sz="2600" dirty="0" smtClean="0">
                <a:latin typeface="Traditional Arabic" pitchFamily="18" charset="-78"/>
                <a:cs typeface="Traditional Arabic" pitchFamily="18" charset="-78"/>
              </a:rPr>
              <a:t> أن تحليل الحصص السوقية يقوم على أساس المقارنة بين الأداء الخاص للمنظمة وأداء المنظمات الأخرى التي تنتمي إلى نفس الصناعة، وعلى هذا إذا لم تتمكن المنظمة من المحافظة على مركزها على الأقل في السوق، فمعنى ذلك أن هناك أخطاء من جانبها في تحديد البرنامج التسويقي المناسب.</a:t>
            </a:r>
            <a:br>
              <a:rPr lang="ar-DZ" sz="2600" dirty="0" smtClean="0">
                <a:latin typeface="Traditional Arabic" pitchFamily="18" charset="-78"/>
                <a:cs typeface="Traditional Arabic" pitchFamily="18" charset="-78"/>
              </a:rPr>
            </a:br>
            <a:r>
              <a:rPr lang="ar-DZ" sz="2600" dirty="0" smtClean="0">
                <a:latin typeface="Traditional Arabic" pitchFamily="18" charset="-78"/>
                <a:cs typeface="Traditional Arabic" pitchFamily="18" charset="-78"/>
              </a:rPr>
              <a:t>وفي هذا الصدد يمكن التمييز بين معيارين لقياس الحصة السوقية على النحو التالي:</a:t>
            </a:r>
          </a:p>
          <a:p>
            <a:pPr marL="514350" indent="-514350" algn="r" rtl="1">
              <a:buFont typeface="Wingdings" pitchFamily="2" charset="2"/>
              <a:buChar char="ü"/>
            </a:pPr>
            <a:r>
              <a:rPr lang="ar-DZ" sz="2400" b="1" dirty="0" smtClean="0">
                <a:latin typeface="Traditional Arabic" pitchFamily="18" charset="-78"/>
                <a:cs typeface="Traditional Arabic" pitchFamily="18" charset="-78"/>
              </a:rPr>
              <a:t>الحصة السوقية الإجمالية: </a:t>
            </a:r>
            <a:r>
              <a:rPr lang="ar-DZ" sz="2400" dirty="0" smtClean="0">
                <a:latin typeface="Traditional Arabic" pitchFamily="18" charset="-78"/>
                <a:cs typeface="Traditional Arabic" pitchFamily="18" charset="-78"/>
              </a:rPr>
              <a:t>تقاس الحصة السوقية الإجمالية للمؤسسة كنسبة بين مبيعات المؤسسة إلى مبيعات الصناعة أي جميع المؤسسات العاملة في الصناعة؛</a:t>
            </a:r>
          </a:p>
          <a:p>
            <a:pPr marL="514350" indent="-514350" algn="r" rtl="1">
              <a:buFont typeface="Wingdings" pitchFamily="2" charset="2"/>
              <a:buChar char="ü"/>
            </a:pPr>
            <a:r>
              <a:rPr lang="ar-DZ" sz="2400" b="1" dirty="0" smtClean="0">
                <a:latin typeface="Traditional Arabic" pitchFamily="18" charset="-78"/>
                <a:cs typeface="Traditional Arabic" pitchFamily="18" charset="-78"/>
              </a:rPr>
              <a:t>الحصة السوقية النسبية : </a:t>
            </a:r>
            <a:r>
              <a:rPr lang="ar-DZ" sz="2400" dirty="0" smtClean="0">
                <a:latin typeface="Traditional Arabic" pitchFamily="18" charset="-78"/>
                <a:cs typeface="Traditional Arabic" pitchFamily="18" charset="-78"/>
              </a:rPr>
              <a:t>تقوم بعض المؤسسات بمقارنة حصتها كنسبة من مبيعات المنافس الرئيسي.</a:t>
            </a:r>
            <a:endParaRPr lang="fr-FR"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06" y="71414"/>
            <a:ext cx="8929718" cy="6786473"/>
          </a:xfrm>
          <a:prstGeom prst="rect">
            <a:avLst/>
          </a:prstGeom>
        </p:spPr>
        <p:txBody>
          <a:bodyPr wrap="square">
            <a:spAutoFit/>
          </a:bodyPr>
          <a:lstStyle/>
          <a:p>
            <a:pPr algn="r" rtl="1">
              <a:lnSpc>
                <a:spcPct val="150000"/>
              </a:lnSpc>
            </a:pPr>
            <a:r>
              <a:rPr lang="ar-LB" sz="2600" b="1" dirty="0" smtClean="0">
                <a:solidFill>
                  <a:srgbClr val="0070C0"/>
                </a:solidFill>
              </a:rPr>
              <a:t>3</a:t>
            </a:r>
            <a:r>
              <a:rPr lang="ar-DZ" sz="2600" b="1" dirty="0" smtClean="0">
                <a:solidFill>
                  <a:srgbClr val="0070C0"/>
                </a:solidFill>
                <a:latin typeface="Traditional Arabic" pitchFamily="18" charset="-78"/>
                <a:cs typeface="Traditional Arabic" pitchFamily="18" charset="-78"/>
              </a:rPr>
              <a:t>. تحليل العلاقة بين النفقات والمبيعات: </a:t>
            </a:r>
            <a:r>
              <a:rPr lang="ar-DZ" sz="2400" dirty="0" smtClean="0">
                <a:latin typeface="Traditional Arabic" pitchFamily="18" charset="-78"/>
                <a:cs typeface="Traditional Arabic" pitchFamily="18" charset="-78"/>
              </a:rPr>
              <a:t>تتمثل في المراجعة الدورية للنفقات الفعلية للمنتج في علاقتها بالمبيعات التي تحققت، وذلك للتأكد من عدم وجود إسراف في هذه النفقات، ويتم هذا التحليل على المستوى الإجمالي بمقارنة التكلفة الكلية للتسويق بالمبيعات المحققة ثم يتم بعد ذلك على مستوى كل نوع من أنواع التكلفة التسويقية على </a:t>
            </a:r>
            <a:r>
              <a:rPr lang="ar-DZ" sz="2400" dirty="0" err="1" smtClean="0">
                <a:latin typeface="Traditional Arabic" pitchFamily="18" charset="-78"/>
                <a:cs typeface="Traditional Arabic" pitchFamily="18" charset="-78"/>
              </a:rPr>
              <a:t>حدى</a:t>
            </a:r>
            <a:r>
              <a:rPr lang="ar-DZ" sz="2400" dirty="0" smtClean="0">
                <a:latin typeface="Traditional Arabic" pitchFamily="18" charset="-78"/>
                <a:cs typeface="Traditional Arabic" pitchFamily="18" charset="-78"/>
              </a:rPr>
              <a:t> مثل: </a:t>
            </a:r>
            <a:r>
              <a:rPr lang="ar-DZ" sz="2400" b="1" dirty="0" smtClean="0">
                <a:latin typeface="Traditional Arabic" pitchFamily="18" charset="-78"/>
                <a:cs typeface="Traditional Arabic" pitchFamily="18" charset="-78"/>
              </a:rPr>
              <a:t>نسبة تكلفة الإعلان للمبيعات</a:t>
            </a: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نسبة تكلفة البيع الشخصي للمبيعات</a:t>
            </a: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نسبة تكلفة بحوث التسويق للمبيعات.</a:t>
            </a:r>
          </a:p>
          <a:p>
            <a:pPr algn="r" rtl="1">
              <a:lnSpc>
                <a:spcPct val="150000"/>
              </a:lnSpc>
            </a:pPr>
            <a:r>
              <a:rPr lang="ar-DZ" sz="2400" dirty="0" smtClean="0">
                <a:latin typeface="Traditional Arabic" pitchFamily="18" charset="-78"/>
                <a:cs typeface="Traditional Arabic" pitchFamily="18" charset="-78"/>
              </a:rPr>
              <a:t>وذلك للتعرف على ما إذا كانت التكلفة الخاصة ببعض الأنشطة قد زادت عما يجب أن تكون عليه وأسباب ذلك وكيف يمكن التغلب على ذلك.</a:t>
            </a:r>
          </a:p>
          <a:p>
            <a:pPr algn="r" rtl="1">
              <a:lnSpc>
                <a:spcPct val="150000"/>
              </a:lnSpc>
            </a:pPr>
            <a:r>
              <a:rPr lang="ar-DZ" sz="2400" dirty="0" smtClean="0">
                <a:latin typeface="Traditional Arabic" pitchFamily="18" charset="-78"/>
                <a:cs typeface="Traditional Arabic" pitchFamily="18" charset="-78"/>
              </a:rPr>
              <a:t>كما أنه من الأهمية </a:t>
            </a:r>
            <a:r>
              <a:rPr lang="ar-DZ" sz="2400" b="1" dirty="0" smtClean="0">
                <a:latin typeface="Traditional Arabic" pitchFamily="18" charset="-78"/>
                <a:cs typeface="Traditional Arabic" pitchFamily="18" charset="-78"/>
              </a:rPr>
              <a:t>تحليل تكلفة التسويق مقارنة بالمبيعات </a:t>
            </a:r>
            <a:r>
              <a:rPr lang="ar-DZ" sz="2400" dirty="0" smtClean="0">
                <a:latin typeface="Traditional Arabic" pitchFamily="18" charset="-78"/>
                <a:cs typeface="Traditional Arabic" pitchFamily="18" charset="-78"/>
              </a:rPr>
              <a:t>بالنسبة إلى:</a:t>
            </a:r>
          </a:p>
          <a:p>
            <a:pPr algn="r" rtl="1">
              <a:lnSpc>
                <a:spcPct val="150000"/>
              </a:lnSpc>
            </a:pP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كل سلعة </a:t>
            </a:r>
            <a:r>
              <a:rPr lang="ar-DZ" sz="2400" dirty="0" smtClean="0">
                <a:latin typeface="Traditional Arabic" pitchFamily="18" charset="-78"/>
                <a:cs typeface="Traditional Arabic" pitchFamily="18" charset="-78"/>
              </a:rPr>
              <a:t>على حدة؛</a:t>
            </a:r>
          </a:p>
          <a:p>
            <a:pPr algn="r" rtl="1">
              <a:lnSpc>
                <a:spcPct val="150000"/>
              </a:lnSpc>
            </a:pP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كل منطقة بيعية </a:t>
            </a:r>
            <a:r>
              <a:rPr lang="ar-DZ" sz="2400" dirty="0" smtClean="0">
                <a:latin typeface="Traditional Arabic" pitchFamily="18" charset="-78"/>
                <a:cs typeface="Traditional Arabic" pitchFamily="18" charset="-78"/>
              </a:rPr>
              <a:t>على حدة؛</a:t>
            </a:r>
          </a:p>
          <a:p>
            <a:pPr algn="r" rtl="1">
              <a:lnSpc>
                <a:spcPct val="150000"/>
              </a:lnSpc>
            </a:pP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كل نوعية من نوعيات العملاء</a:t>
            </a:r>
            <a:r>
              <a:rPr lang="ar-DZ" sz="2400" dirty="0" smtClean="0">
                <a:latin typeface="Traditional Arabic" pitchFamily="18" charset="-78"/>
                <a:cs typeface="Traditional Arabic" pitchFamily="18" charset="-78"/>
              </a:rPr>
              <a:t>؛</a:t>
            </a:r>
          </a:p>
          <a:p>
            <a:pPr algn="r" rtl="1">
              <a:lnSpc>
                <a:spcPct val="150000"/>
              </a:lnSpc>
            </a:pPr>
            <a:r>
              <a:rPr lang="ar-DZ" sz="2400"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كل من المبيعات النقدية والآجلة وبالتقسيط</a:t>
            </a:r>
            <a:r>
              <a:rPr lang="ar-DZ" sz="2400" dirty="0" smtClean="0"/>
              <a:t>؛</a:t>
            </a:r>
            <a:endParaRPr lang="ar-DZ"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71414"/>
            <a:ext cx="8929718" cy="6140142"/>
          </a:xfrm>
          <a:prstGeom prst="rect">
            <a:avLst/>
          </a:prstGeom>
        </p:spPr>
        <p:txBody>
          <a:bodyPr wrap="square">
            <a:spAutoFit/>
          </a:bodyPr>
          <a:lstStyle/>
          <a:p>
            <a:pPr algn="r" rtl="1">
              <a:lnSpc>
                <a:spcPct val="150000"/>
              </a:lnSpc>
            </a:pPr>
            <a:r>
              <a:rPr lang="ar-LB" sz="2800" b="1" dirty="0" smtClean="0">
                <a:solidFill>
                  <a:srgbClr val="0070C0"/>
                </a:solidFill>
                <a:latin typeface="Traditional Arabic" pitchFamily="18" charset="-78"/>
                <a:cs typeface="Traditional Arabic" pitchFamily="18" charset="-78"/>
              </a:rPr>
              <a:t>4</a:t>
            </a:r>
            <a:r>
              <a:rPr lang="ar-DZ" sz="2800" b="1" dirty="0" smtClean="0">
                <a:solidFill>
                  <a:srgbClr val="0070C0"/>
                </a:solidFill>
                <a:latin typeface="Traditional Arabic" pitchFamily="18" charset="-78"/>
                <a:cs typeface="Traditional Arabic" pitchFamily="18" charset="-78"/>
              </a:rPr>
              <a:t>. التعرف على اتجاهات المستهلكين: </a:t>
            </a:r>
            <a:r>
              <a:rPr lang="ar-DZ" sz="2600" dirty="0" smtClean="0">
                <a:latin typeface="Traditional Arabic" pitchFamily="18" charset="-78"/>
                <a:cs typeface="Traditional Arabic" pitchFamily="18" charset="-78"/>
              </a:rPr>
              <a:t>إن من أهم مخرجات التسويق هو الحصول على رضا المستهلكين، ويمثل قياس رضا المستهلك معيارا رئيسيا وأساسيا للتعرف على مدى فعالية وكفاءة الجهود التسويقية، وذلك بهدف التعرف على اتجاهات العملاء، لان الاتجاهات تتغير وبالتالي يؤدي هذا إلى التأثير على السلوك الشرائي ثم على المبيعات، ومن وسائل المؤسسة لرقابة اتجاهات المستهلكين: </a:t>
            </a:r>
          </a:p>
          <a:p>
            <a:pPr algn="r" rtl="1">
              <a:lnSpc>
                <a:spcPct val="150000"/>
              </a:lnSpc>
              <a:buFont typeface="Wingdings" pitchFamily="2" charset="2"/>
              <a:buChar char="ü"/>
            </a:pPr>
            <a:r>
              <a:rPr lang="ar-DZ" sz="2600" b="1" dirty="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نظام الشكاوي والاقتراحات: </a:t>
            </a:r>
            <a:r>
              <a:rPr lang="ar-DZ" sz="2600" dirty="0" smtClean="0">
                <a:latin typeface="Traditional Arabic" pitchFamily="18" charset="-78"/>
                <a:cs typeface="Traditional Arabic" pitchFamily="18" charset="-78"/>
              </a:rPr>
              <a:t>تقوم عدة مؤسسات بإتباع ما يسمى بنظام الشكاوي والاقتراحات، بتسجيل وتحليل الشكاوي المقدمة من العملاء سواء كانت مكتوبة أو شفوية، وهذه الشكاوي تنسق بشكل يسمح للإدارة بمعرفة مسببات الشكاوي والقضاء عليها، ومثل هذا النظام يسمح للإدارة بتحسين صورة الشركة في نظر الزبون.</a:t>
            </a:r>
          </a:p>
          <a:p>
            <a:pPr algn="r" rtl="1">
              <a:lnSpc>
                <a:spcPct val="150000"/>
              </a:lnSpc>
              <a:buFont typeface="Wingdings" pitchFamily="2" charset="2"/>
              <a:buChar char="ü"/>
            </a:pPr>
            <a:r>
              <a:rPr lang="ar-DZ" sz="2600" b="1" dirty="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سجلات الزبون: </a:t>
            </a:r>
            <a:r>
              <a:rPr lang="ar-DZ" sz="2600" dirty="0" smtClean="0">
                <a:latin typeface="Traditional Arabic" pitchFamily="18" charset="-78"/>
                <a:cs typeface="Traditional Arabic" pitchFamily="18" charset="-78"/>
              </a:rPr>
              <a:t>تمسك بعض الشركات سجلات للزبائن الذين ينقلون سلوكهم عن طريق التلفون أو الأسئلة البريدية، إن هذه السجلات أكثر تمثيلا لمدى سلوك الزبون من نظام الشكوى والاقتراحات.</a:t>
            </a:r>
            <a:endParaRPr lang="ar-DZ" sz="2600" dirty="0">
              <a:latin typeface="Traditional Arabic" pitchFamily="18" charset="-78"/>
              <a:cs typeface="Traditional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8" y="71415"/>
            <a:ext cx="8929718" cy="6771084"/>
          </a:xfrm>
          <a:prstGeom prst="rect">
            <a:avLst/>
          </a:prstGeom>
        </p:spPr>
        <p:txBody>
          <a:bodyPr wrap="square">
            <a:spAutoFit/>
          </a:bodyPr>
          <a:lstStyle/>
          <a:p>
            <a:pPr algn="r" rtl="1">
              <a:lnSpc>
                <a:spcPct val="150000"/>
              </a:lnSpc>
              <a:buFont typeface="Wingdings" pitchFamily="2" charset="2"/>
              <a:buChar char="ü"/>
            </a:pPr>
            <a:r>
              <a:rPr lang="ar-DZ" sz="2600" b="1" dirty="0" smtClean="0">
                <a:latin typeface="Traditional Arabic" pitchFamily="18" charset="-78"/>
                <a:cs typeface="Traditional Arabic" pitchFamily="18" charset="-78"/>
              </a:rPr>
              <a:t> استقصاء المستهلكين: </a:t>
            </a:r>
            <a:r>
              <a:rPr lang="ar-DZ" sz="2600" dirty="0" smtClean="0">
                <a:latin typeface="Traditional Arabic" pitchFamily="18" charset="-78"/>
                <a:cs typeface="Traditional Arabic" pitchFamily="18" charset="-78"/>
              </a:rPr>
              <a:t>وذلك من خلال إعداد قائمة استقصاء توجه إلى عينة من المستهلكين، والتي تتضمن مجموعة من الأسئلة حول عدة نقاط يمكن بواسطتها الإجابة والتعرف على اتجاهاتهم نحو المؤسسة أو المنتج.</a:t>
            </a:r>
          </a:p>
          <a:p>
            <a:pPr algn="r" rtl="1">
              <a:lnSpc>
                <a:spcPct val="150000"/>
              </a:lnSpc>
              <a:spcAft>
                <a:spcPts val="600"/>
              </a:spcAft>
              <a:buFont typeface="Wingdings" pitchFamily="2" charset="2"/>
              <a:buChar char="ü"/>
            </a:pPr>
            <a:r>
              <a:rPr lang="ar-DZ" sz="2600" b="1" dirty="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العينات المستمرة (</a:t>
            </a:r>
            <a:r>
              <a:rPr lang="en-US" sz="2600" b="1" dirty="0" smtClean="0">
                <a:latin typeface="Traditional Arabic" pitchFamily="18" charset="-78"/>
                <a:cs typeface="Traditional Arabic" pitchFamily="18" charset="-78"/>
              </a:rPr>
              <a:t>Panels</a:t>
            </a:r>
            <a:r>
              <a:rPr lang="ar-DZ" sz="2600" b="1"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و</a:t>
            </a:r>
            <a:r>
              <a:rPr lang="ar-DZ" sz="2600" dirty="0" smtClean="0">
                <a:latin typeface="Traditional Arabic" pitchFamily="18" charset="-78"/>
                <a:cs typeface="Traditional Arabic" pitchFamily="18" charset="-78"/>
              </a:rPr>
              <a:t>هي مجموعة من المستهلكين يتم اختيارها بحيث تعطي تمثيلا حقيقيا لعملاء المنظمة الراغبون في التعاون معها وتزويدها ببعض المعلومات بصفة دورية، بحيث يمكن توجيه الأسئلة إليهم وعن طريق إجاباتهم تتمكن المنظمة من التعرف على اتجاهات العملاء.</a:t>
            </a:r>
          </a:p>
          <a:p>
            <a:pPr algn="r" rtl="1">
              <a:lnSpc>
                <a:spcPct val="150000"/>
              </a:lnSpc>
            </a:pPr>
            <a:r>
              <a:rPr lang="ar-DZ" sz="2600" b="1" dirty="0">
                <a:solidFill>
                  <a:srgbClr val="00B050"/>
                </a:solidFill>
                <a:latin typeface="Traditional Arabic" pitchFamily="18" charset="-78"/>
                <a:cs typeface="Traditional Arabic" pitchFamily="18" charset="-78"/>
              </a:rPr>
              <a:t>ثانيا- الرقابة على الربحية</a:t>
            </a:r>
            <a:r>
              <a:rPr lang="ar-DZ" sz="2600" b="1" dirty="0" smtClean="0">
                <a:solidFill>
                  <a:srgbClr val="00B050"/>
                </a:solidFill>
                <a:latin typeface="Traditional Arabic" pitchFamily="18" charset="-78"/>
                <a:cs typeface="Traditional Arabic" pitchFamily="18" charset="-78"/>
              </a:rPr>
              <a:t>: </a:t>
            </a:r>
            <a:r>
              <a:rPr lang="ar-DZ" sz="2600" dirty="0" smtClean="0">
                <a:latin typeface="Traditional Arabic" pitchFamily="18" charset="-78"/>
                <a:cs typeface="Traditional Arabic" pitchFamily="18" charset="-78"/>
              </a:rPr>
              <a:t>تمثل الرقابة على الربحية النوع الثاني من أنواع الرقابة التسويقية على المنتجات، حيث تفيد هذه الوسيلة في تحديد معدل الربحية الخاص بكل منتج على مستوى المنطقة </a:t>
            </a:r>
            <a:r>
              <a:rPr lang="ar-DZ" sz="2600" dirty="0" err="1" smtClean="0">
                <a:latin typeface="Traditional Arabic" pitchFamily="18" charset="-78"/>
                <a:cs typeface="Traditional Arabic" pitchFamily="18" charset="-78"/>
              </a:rPr>
              <a:t>البيعية</a:t>
            </a:r>
            <a:r>
              <a:rPr lang="ar-DZ" sz="2600" dirty="0" smtClean="0">
                <a:latin typeface="Traditional Arabic" pitchFamily="18" charset="-78"/>
                <a:cs typeface="Traditional Arabic" pitchFamily="18" charset="-78"/>
              </a:rPr>
              <a:t> أو العميل أو منفذ التوزيع وراء كل قطاع من قطاعات السوق، كذلك يفيد تحليل الربحية في تحديد نوعية الأنشطة التسويقية التي يجب تدعيمها أو التركيز عليها وتلك التي يجب التخلص منها أو إعادة النظر في أهميتها النسبية، وذلك لتدعيم المركز المالي للمنتج وأداء منتجات المنظمة في السوق.</a:t>
            </a:r>
            <a:endParaRPr lang="ar-DZ" sz="2600" dirty="0">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6" y="71414"/>
            <a:ext cx="8929718" cy="6740307"/>
          </a:xfrm>
          <a:prstGeom prst="rect">
            <a:avLst/>
          </a:prstGeom>
        </p:spPr>
        <p:txBody>
          <a:bodyPr wrap="square">
            <a:spAutoFit/>
          </a:bodyPr>
          <a:lstStyle/>
          <a:p>
            <a:pPr algn="r" rtl="1">
              <a:lnSpc>
                <a:spcPct val="150000"/>
              </a:lnSpc>
            </a:pPr>
            <a:r>
              <a:rPr lang="ar-DZ" sz="2400" dirty="0" smtClean="0">
                <a:latin typeface="Traditional Arabic" pitchFamily="18" charset="-78"/>
                <a:cs typeface="Traditional Arabic" pitchFamily="18" charset="-78"/>
              </a:rPr>
              <a:t>ويتم تحليل الربحية وفقا للخطوات التالية: </a:t>
            </a:r>
          </a:p>
          <a:p>
            <a:pPr algn="r" rtl="1">
              <a:lnSpc>
                <a:spcPct val="150000"/>
              </a:lnSpc>
            </a:pPr>
            <a:r>
              <a:rPr lang="ar-DZ" sz="2400" b="1" dirty="0" smtClean="0">
                <a:latin typeface="Traditional Arabic" pitchFamily="18" charset="-78"/>
                <a:cs typeface="Traditional Arabic" pitchFamily="18" charset="-78"/>
              </a:rPr>
              <a:t>الخطوة الأولى: </a:t>
            </a:r>
            <a:r>
              <a:rPr lang="ar-DZ" sz="2400" dirty="0" smtClean="0">
                <a:latin typeface="Traditional Arabic" pitchFamily="18" charset="-78"/>
                <a:cs typeface="Traditional Arabic" pitchFamily="18" charset="-78"/>
              </a:rPr>
              <a:t>تحديد المصاريف الوظيفية لبيع المنتج، حيث يتم الحصول على المعلومات الخاصة بالمصاريف عن طريق حساب الأرباح والخسائر.</a:t>
            </a:r>
          </a:p>
          <a:p>
            <a:pPr algn="r" rtl="1">
              <a:lnSpc>
                <a:spcPct val="150000"/>
              </a:lnSpc>
            </a:pPr>
            <a:r>
              <a:rPr lang="ar-DZ" sz="2400" b="1" dirty="0" smtClean="0">
                <a:latin typeface="Traditional Arabic" pitchFamily="18" charset="-78"/>
                <a:cs typeface="Traditional Arabic" pitchFamily="18" charset="-78"/>
              </a:rPr>
              <a:t>الخطوة الثانية :</a:t>
            </a:r>
            <a:r>
              <a:rPr lang="ar-DZ" sz="2400" dirty="0" smtClean="0">
                <a:latin typeface="Traditional Arabic" pitchFamily="18" charset="-78"/>
                <a:cs typeface="Traditional Arabic" pitchFamily="18" charset="-78"/>
              </a:rPr>
              <a:t> توزيع المصاريف على النشاطات التسويقية ويتم ذلك طبقا لأصول المحاسبة التحليلية.</a:t>
            </a:r>
            <a:r>
              <a:rPr lang="ar-DZ" sz="2400" b="1" dirty="0" smtClean="0">
                <a:latin typeface="Traditional Arabic" pitchFamily="18" charset="-78"/>
                <a:cs typeface="Traditional Arabic" pitchFamily="18" charset="-78"/>
              </a:rPr>
              <a:t> </a:t>
            </a:r>
          </a:p>
          <a:p>
            <a:pPr algn="r" rtl="1">
              <a:lnSpc>
                <a:spcPct val="150000"/>
              </a:lnSpc>
            </a:pPr>
            <a:r>
              <a:rPr lang="ar-DZ" sz="2400" b="1" dirty="0" smtClean="0">
                <a:latin typeface="Traditional Arabic" pitchFamily="18" charset="-78"/>
                <a:cs typeface="Traditional Arabic" pitchFamily="18" charset="-78"/>
              </a:rPr>
              <a:t>الخطوة الثالثة: </a:t>
            </a:r>
            <a:r>
              <a:rPr lang="ar-DZ" sz="2400" dirty="0" smtClean="0">
                <a:latin typeface="Traditional Arabic" pitchFamily="18" charset="-78"/>
                <a:cs typeface="Traditional Arabic" pitchFamily="18" charset="-78"/>
              </a:rPr>
              <a:t>الاستعداد لبيان قائمة الربح والخسارة لكل نشاط تسويقي، هذه القائمة يمكن أن تتم لكل سلعة أو زبون ولكل منطقة أو فرع أو لكل قناة من قنوات التوزيع، كذلك فإن من العوامل التي تساعد على زيادة فاعلية هذه الرقابة، وجود شخص متفرغ لهذه المهمة، يمكن أن يطلق عليه المراقب التسويقي تتمثل أهم مسؤولياته في: </a:t>
            </a:r>
          </a:p>
          <a:p>
            <a:pPr algn="r" rtl="1">
              <a:lnSpc>
                <a:spcPct val="150000"/>
              </a:lnSpc>
              <a:buFont typeface="Wingdings" pitchFamily="2" charset="2"/>
              <a:buChar char="ü"/>
            </a:pPr>
            <a:r>
              <a:rPr lang="ar-DZ" sz="2400" dirty="0" smtClean="0">
                <a:latin typeface="Traditional Arabic" pitchFamily="18" charset="-78"/>
                <a:cs typeface="Traditional Arabic" pitchFamily="18" charset="-78"/>
              </a:rPr>
              <a:t> تحليل التكاليف الخاصة بكل وجه من أوجه النشاط التسويقي للمنتج على مستوى كل منطقة بيعيه أو عميل أو قطاع من قطاعات السوق؛</a:t>
            </a:r>
          </a:p>
          <a:p>
            <a:pPr algn="r" rtl="1">
              <a:lnSpc>
                <a:spcPct val="150000"/>
              </a:lnSpc>
              <a:buFont typeface="Wingdings" pitchFamily="2" charset="2"/>
              <a:buChar char="ü"/>
            </a:pPr>
            <a:r>
              <a:rPr lang="ar-DZ" sz="2400" dirty="0" smtClean="0">
                <a:latin typeface="Traditional Arabic" pitchFamily="18" charset="-78"/>
                <a:cs typeface="Traditional Arabic" pitchFamily="18" charset="-78"/>
              </a:rPr>
              <a:t> تقويم فعالية السياسات التسويقية للمنتج في إطار التحليل لكل من التكاليف والإيرادات؛</a:t>
            </a:r>
          </a:p>
          <a:p>
            <a:pPr algn="r" rtl="1">
              <a:lnSpc>
                <a:spcPct val="150000"/>
              </a:lnSpc>
              <a:buFont typeface="Wingdings" pitchFamily="2" charset="2"/>
              <a:buChar char="ü"/>
            </a:pPr>
            <a:r>
              <a:rPr lang="ar-DZ" sz="2400" dirty="0" smtClean="0">
                <a:latin typeface="Traditional Arabic" pitchFamily="18" charset="-78"/>
                <a:cs typeface="Traditional Arabic" pitchFamily="18" charset="-78"/>
              </a:rPr>
              <a:t> إعداد الميزانيات الخاصة بكل منتج/منطقة/عميل/أو قطاع تسويقي؛</a:t>
            </a:r>
          </a:p>
          <a:p>
            <a:pPr algn="r" rtl="1">
              <a:lnSpc>
                <a:spcPct val="150000"/>
              </a:lnSpc>
              <a:buFont typeface="Wingdings" pitchFamily="2" charset="2"/>
              <a:buChar char="ü"/>
            </a:pPr>
            <a:r>
              <a:rPr lang="ar-DZ" sz="2400" dirty="0" smtClean="0">
                <a:latin typeface="Traditional Arabic" pitchFamily="18" charset="-78"/>
                <a:cs typeface="Traditional Arabic" pitchFamily="18" charset="-78"/>
              </a:rPr>
              <a:t> الاحتفاظ بالسجلات المنظمة عن خطط المشروع ومعدلات الإنجاز بالنسبة لكل منها.</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8" y="71414"/>
            <a:ext cx="8929718" cy="6509474"/>
          </a:xfrm>
          <a:prstGeom prst="rect">
            <a:avLst/>
          </a:prstGeom>
        </p:spPr>
        <p:txBody>
          <a:bodyPr wrap="square">
            <a:spAutoFit/>
          </a:bodyPr>
          <a:lstStyle/>
          <a:p>
            <a:pPr algn="r" rtl="1">
              <a:lnSpc>
                <a:spcPct val="150000"/>
              </a:lnSpc>
            </a:pPr>
            <a:r>
              <a:rPr lang="ar-DZ" sz="2800" b="1" dirty="0">
                <a:solidFill>
                  <a:srgbClr val="00B050"/>
                </a:solidFill>
                <a:latin typeface="Traditional Arabic" pitchFamily="18" charset="-78"/>
                <a:cs typeface="Traditional Arabic" pitchFamily="18" charset="-78"/>
              </a:rPr>
              <a:t>ثالثا- الرقابة </a:t>
            </a:r>
            <a:r>
              <a:rPr lang="ar-DZ" sz="2800" b="1" dirty="0" smtClean="0">
                <a:solidFill>
                  <a:srgbClr val="00B050"/>
                </a:solidFill>
                <a:latin typeface="Traditional Arabic" pitchFamily="18" charset="-78"/>
                <a:cs typeface="Traditional Arabic" pitchFamily="18" charset="-78"/>
              </a:rPr>
              <a:t>الإستراتيجية: </a:t>
            </a:r>
            <a:r>
              <a:rPr lang="ar-DZ" sz="2500" b="1" dirty="0" smtClean="0">
                <a:latin typeface="Traditional Arabic" pitchFamily="18" charset="-78"/>
                <a:cs typeface="Traditional Arabic" pitchFamily="18" charset="-78"/>
              </a:rPr>
              <a:t>يهدف هذا النوع من الرقابة التسويقية على المنتجات إلى مراجعة كفاءة الأداء التسويقي بشكل إجمالي</a:t>
            </a:r>
            <a:r>
              <a:rPr lang="ar-DZ" sz="2500" dirty="0" smtClean="0">
                <a:latin typeface="Traditional Arabic" pitchFamily="18" charset="-78"/>
                <a:cs typeface="Traditional Arabic" pitchFamily="18" charset="-78"/>
              </a:rPr>
              <a:t>، وتتم الرقابة الإستراتيجية على فترات متباعدة، حيث أن الخطط التسويقية قد تأخذ فترة من الزمن حتى تؤتى ثمارها، بعد هذه الفترة تحتاج المؤسسة إلى مراجعة الخطط التسويقية العامة التي تم تنفيذها ومدى جدواها ويتم ذلك من خلال أسلوب يعرف باسم </a:t>
            </a:r>
            <a:r>
              <a:rPr lang="ar-DZ" sz="2500" b="1" dirty="0" smtClean="0">
                <a:latin typeface="Traditional Arabic" pitchFamily="18" charset="-78"/>
                <a:cs typeface="Traditional Arabic" pitchFamily="18" charset="-78"/>
              </a:rPr>
              <a:t>المراجعة التسويقية </a:t>
            </a:r>
            <a:r>
              <a:rPr lang="ar-DZ" sz="2500" dirty="0" smtClean="0">
                <a:latin typeface="Traditional Arabic" pitchFamily="18" charset="-78"/>
                <a:cs typeface="Traditional Arabic" pitchFamily="18" charset="-78"/>
              </a:rPr>
              <a:t>ويعرف أسلوب المراجعة التسويقية على أنه" </a:t>
            </a:r>
            <a:r>
              <a:rPr lang="ar-DZ" sz="2500" b="1" dirty="0" smtClean="0">
                <a:latin typeface="Traditional Arabic" pitchFamily="18" charset="-78"/>
                <a:cs typeface="Traditional Arabic" pitchFamily="18" charset="-78"/>
              </a:rPr>
              <a:t>ذلك الفحص الشامل المنظم والمحايد للبيئة التسويقية للمؤسسة والأهداف والإستراتيجيات وأنشطة المؤسسة بهدف تحديد المشاكل المختلفة التي تواجهها وكذلك الفرص المتاحة أمامها والتوصية بخطة العمل التي تساعد على زيادة الكفاءة التسويقية للمؤسسة.</a:t>
            </a:r>
          </a:p>
          <a:p>
            <a:pPr algn="r" rtl="1">
              <a:lnSpc>
                <a:spcPct val="150000"/>
              </a:lnSpc>
            </a:pPr>
            <a:r>
              <a:rPr lang="ar-DZ" sz="2500" dirty="0" smtClean="0">
                <a:latin typeface="Traditional Arabic" pitchFamily="18" charset="-78"/>
                <a:cs typeface="Traditional Arabic" pitchFamily="18" charset="-78"/>
              </a:rPr>
              <a:t> يتمثل الهدف من الرقابة الإستراتيجية في تحديد:</a:t>
            </a:r>
          </a:p>
          <a:p>
            <a:pPr algn="r" rtl="1">
              <a:lnSpc>
                <a:spcPct val="150000"/>
              </a:lnSpc>
              <a:buFont typeface="Wingdings" pitchFamily="2" charset="2"/>
              <a:buChar char="ü"/>
            </a:pPr>
            <a:r>
              <a:rPr lang="ar-DZ" sz="2500" dirty="0" smtClean="0">
                <a:latin typeface="Traditional Arabic" pitchFamily="18" charset="-78"/>
                <a:cs typeface="Traditional Arabic" pitchFamily="18" charset="-78"/>
              </a:rPr>
              <a:t> مدى ملائمة الأهداف والسياسات والاستراتيجيات التسويقية للتغيرات في الظروف البيئية الكلية وأيضا للتغيرات في الأسواق وظروف المنافسة ومتطلبات العملاء.</a:t>
            </a:r>
          </a:p>
          <a:p>
            <a:pPr algn="r" rtl="1">
              <a:lnSpc>
                <a:spcPct val="150000"/>
              </a:lnSpc>
              <a:buFont typeface="Wingdings" pitchFamily="2" charset="2"/>
              <a:buChar char="ü"/>
            </a:pPr>
            <a:r>
              <a:rPr lang="ar-DZ" sz="2500" dirty="0" smtClean="0">
                <a:latin typeface="Traditional Arabic" pitchFamily="18" charset="-78"/>
                <a:cs typeface="Traditional Arabic" pitchFamily="18" charset="-78"/>
              </a:rPr>
              <a:t> مدى ملائمة التنظيم الخاص بإدارة التسويق لتحقيق الأهداف التسويقية.</a:t>
            </a:r>
            <a:endParaRPr lang="ar-DZ" sz="2500" dirty="0">
              <a:latin typeface="Traditional Arabic" pitchFamily="18" charset="-78"/>
              <a:cs typeface="Traditional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71414"/>
            <a:ext cx="9001124" cy="6494085"/>
          </a:xfrm>
          <a:prstGeom prst="rect">
            <a:avLst/>
          </a:prstGeom>
        </p:spPr>
        <p:txBody>
          <a:bodyPr wrap="square">
            <a:spAutoFit/>
          </a:bodyPr>
          <a:lstStyle/>
          <a:p>
            <a:pPr algn="r" rtl="1">
              <a:lnSpc>
                <a:spcPct val="150000"/>
              </a:lnSpc>
              <a:buFont typeface="Wingdings" pitchFamily="2" charset="2"/>
              <a:buChar char="ü"/>
            </a:pPr>
            <a:r>
              <a:rPr lang="ar-DZ" dirty="0" smtClean="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مدى تناسب أنظمة التسويق الخاصة بالتخطيط والرقابة وأيضا أنظمة المعلومات التسويقية لاحتياجات المؤسسة من الناحية التسويقية.</a:t>
            </a:r>
          </a:p>
          <a:p>
            <a:pPr algn="r" rtl="1"/>
            <a:r>
              <a:rPr lang="ar-DZ" sz="2400" dirty="0">
                <a:latin typeface="Traditional Arabic" pitchFamily="18" charset="-78"/>
                <a:cs typeface="Traditional Arabic" pitchFamily="18" charset="-78"/>
              </a:rPr>
              <a:t> </a:t>
            </a:r>
            <a:r>
              <a:rPr lang="ar-DZ" sz="2400" dirty="0" smtClean="0">
                <a:latin typeface="Traditional Arabic" pitchFamily="18" charset="-78"/>
                <a:cs typeface="Traditional Arabic" pitchFamily="18" charset="-78"/>
              </a:rPr>
              <a:t>مدى فاعلية العناصر الخاصة بالمزيج التسويقي المنتج، السعر، التوزيع والترويج)، ومدى </a:t>
            </a:r>
            <a:r>
              <a:rPr lang="ar-DZ" sz="2400" dirty="0" err="1" smtClean="0">
                <a:latin typeface="Traditional Arabic" pitchFamily="18" charset="-78"/>
                <a:cs typeface="Traditional Arabic" pitchFamily="18" charset="-78"/>
              </a:rPr>
              <a:t>ملائمتها</a:t>
            </a:r>
            <a:r>
              <a:rPr lang="ar-DZ" sz="2400" dirty="0" smtClean="0">
                <a:latin typeface="Traditional Arabic" pitchFamily="18" charset="-78"/>
                <a:cs typeface="Traditional Arabic" pitchFamily="18" charset="-78"/>
              </a:rPr>
              <a:t> لتحقيق أهداف المؤسسة واستغلال الفرص التسويقية المتاحة.</a:t>
            </a:r>
            <a:r>
              <a:rPr lang="ar-DZ" sz="3200" b="1" dirty="0"/>
              <a:t> </a:t>
            </a:r>
            <a:endParaRPr lang="ar-DZ" sz="3200" b="1" dirty="0" smtClean="0"/>
          </a:p>
          <a:p>
            <a:pPr algn="r" rtl="1">
              <a:lnSpc>
                <a:spcPct val="150000"/>
              </a:lnSpc>
            </a:pPr>
            <a:r>
              <a:rPr lang="ar-DZ" sz="2400" b="1" dirty="0" smtClean="0">
                <a:solidFill>
                  <a:srgbClr val="FF0000"/>
                </a:solidFill>
                <a:latin typeface="Traditional Arabic" pitchFamily="18" charset="-78"/>
                <a:cs typeface="Traditional Arabic" pitchFamily="18" charset="-78"/>
              </a:rPr>
              <a:t>أهم </a:t>
            </a:r>
            <a:r>
              <a:rPr lang="ar-DZ" sz="2400" b="1" dirty="0">
                <a:solidFill>
                  <a:srgbClr val="FF0000"/>
                </a:solidFill>
                <a:latin typeface="Traditional Arabic" pitchFamily="18" charset="-78"/>
                <a:cs typeface="Traditional Arabic" pitchFamily="18" charset="-78"/>
              </a:rPr>
              <a:t>وسائل الرقابة على الإستراتيجية التسويقية : </a:t>
            </a:r>
            <a:endParaRPr lang="ar-DZ" sz="2400" b="1" dirty="0" smtClean="0">
              <a:solidFill>
                <a:srgbClr val="FF0000"/>
              </a:solidFill>
              <a:latin typeface="Traditional Arabic" pitchFamily="18" charset="-78"/>
              <a:cs typeface="Traditional Arabic" pitchFamily="18" charset="-78"/>
            </a:endParaRPr>
          </a:p>
          <a:p>
            <a:pPr algn="r" rtl="1">
              <a:lnSpc>
                <a:spcPct val="150000"/>
              </a:lnSpc>
            </a:pPr>
            <a:r>
              <a:rPr lang="ar-DZ" sz="2400" dirty="0" smtClean="0">
                <a:latin typeface="Traditional Arabic" pitchFamily="18" charset="-78"/>
                <a:cs typeface="Traditional Arabic" pitchFamily="18" charset="-78"/>
              </a:rPr>
              <a:t>تتمثل في عملية المراجعة التسويقية وتعتبر مقياسا لمدى مطابقة الإستراتيجية مع النتائج المحققة</a:t>
            </a:r>
          </a:p>
          <a:p>
            <a:pPr algn="r" rtl="1">
              <a:lnSpc>
                <a:spcPct val="150000"/>
              </a:lnSpc>
            </a:pPr>
            <a:r>
              <a:rPr lang="ar-DZ" sz="2400" b="1" dirty="0" smtClean="0">
                <a:solidFill>
                  <a:srgbClr val="00B050"/>
                </a:solidFill>
                <a:latin typeface="Traditional Arabic" pitchFamily="18" charset="-78"/>
                <a:cs typeface="Traditional Arabic" pitchFamily="18" charset="-78"/>
              </a:rPr>
              <a:t>1- تعريف </a:t>
            </a:r>
            <a:r>
              <a:rPr lang="ar-DZ" sz="2400" b="1" dirty="0">
                <a:solidFill>
                  <a:srgbClr val="00B050"/>
                </a:solidFill>
                <a:latin typeface="Traditional Arabic" pitchFamily="18" charset="-78"/>
                <a:cs typeface="Traditional Arabic" pitchFamily="18" charset="-78"/>
              </a:rPr>
              <a:t>المراجعة </a:t>
            </a:r>
            <a:r>
              <a:rPr lang="ar-DZ" sz="2400" b="1" dirty="0" smtClean="0">
                <a:solidFill>
                  <a:srgbClr val="00B050"/>
                </a:solidFill>
                <a:latin typeface="Traditional Arabic" pitchFamily="18" charset="-78"/>
                <a:cs typeface="Traditional Arabic" pitchFamily="18" charset="-78"/>
              </a:rPr>
              <a:t>التسويقية: </a:t>
            </a:r>
            <a:r>
              <a:rPr lang="ar-DZ" sz="2400" dirty="0" smtClean="0">
                <a:latin typeface="Traditional Arabic" pitchFamily="18" charset="-78"/>
                <a:cs typeface="Traditional Arabic" pitchFamily="18" charset="-78"/>
              </a:rPr>
              <a:t>هي مقارنــة النتائــج المتحققــة مــع التوقعــات، حيــث تشتمـــل هــذه المراجعــة علــى تحليــل المستهلكيــن والمنافسيــن ومختلــف أنشطـــــة التسويـــــق.</a:t>
            </a:r>
          </a:p>
          <a:p>
            <a:pPr algn="r" rtl="1">
              <a:lnSpc>
                <a:spcPct val="150000"/>
              </a:lnSpc>
            </a:pPr>
            <a:r>
              <a:rPr lang="ar-DZ" sz="2400" dirty="0" smtClean="0">
                <a:latin typeface="Traditional Arabic" pitchFamily="18" charset="-78"/>
                <a:cs typeface="Traditional Arabic" pitchFamily="18" charset="-78"/>
              </a:rPr>
              <a:t>وتعرف أيضا أنها اختبــار شامــل ونظامــي ومستقــل لبيئــة وأهــداف واستراتيجيــات وأنشطــة المؤسســة لتحديــد المشاكــل والفــرص والتهديــدات وتحديــد التصرفــات الواجبــة لتحسيــن الأداء التسويقــــي للمؤسســة. كما تعرّف أنها نشــاط الفحــص والتحقيــق الــذي يتــم ممارستــه بواسطــة شخــص معيــن أو جهــة معينــة بغــرض الحصــول علــى المعلومــات اللازمــة للتحقــق مــن تنفيــذ المهــام والالتــزام بالمعاييــر والحفــاظ علــى المـــوارد وإنجــاز أهـــداف استراتيجيــــــات التسويـــــق .</a:t>
            </a:r>
            <a:endParaRPr lang="ar-DZ" sz="2400" dirty="0">
              <a:latin typeface="Traditional Arabic" pitchFamily="18" charset="-78"/>
              <a:cs typeface="Traditional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42852"/>
            <a:ext cx="8715404" cy="6401753"/>
          </a:xfrm>
          <a:prstGeom prst="rect">
            <a:avLst/>
          </a:prstGeom>
        </p:spPr>
        <p:txBody>
          <a:bodyPr wrap="square">
            <a:spAutoFit/>
          </a:bodyPr>
          <a:lstStyle/>
          <a:p>
            <a:pPr algn="r" rtl="1">
              <a:lnSpc>
                <a:spcPct val="150000"/>
              </a:lnSpc>
            </a:pPr>
            <a:r>
              <a:rPr lang="ar-DZ" sz="2600" b="1" dirty="0" smtClean="0">
                <a:solidFill>
                  <a:srgbClr val="00B050"/>
                </a:solidFill>
                <a:latin typeface="Traditional Arabic" pitchFamily="18" charset="-78"/>
                <a:cs typeface="Traditional Arabic" pitchFamily="18" charset="-78"/>
              </a:rPr>
              <a:t>2- أهداف المراجعة التسويقية: </a:t>
            </a:r>
            <a:r>
              <a:rPr lang="ar-DZ" sz="2600" dirty="0" smtClean="0">
                <a:latin typeface="Traditional Arabic" pitchFamily="18" charset="-78"/>
                <a:cs typeface="Traditional Arabic" pitchFamily="18" charset="-78"/>
              </a:rPr>
              <a:t>تتمثل في:</a:t>
            </a:r>
          </a:p>
          <a:p>
            <a:pPr algn="r" rtl="1">
              <a:lnSpc>
                <a:spcPct val="150000"/>
              </a:lnSpc>
              <a:spcAft>
                <a:spcPts val="1200"/>
              </a:spcAft>
            </a:pPr>
            <a:r>
              <a:rPr lang="ar-DZ" sz="2600" dirty="0" smtClean="0">
                <a:latin typeface="Traditional Arabic" pitchFamily="18" charset="-78"/>
                <a:cs typeface="Traditional Arabic" pitchFamily="18" charset="-78"/>
              </a:rPr>
              <a:t>- تحديد الأخطاء والانحرافات؛ تحديد الفرص والتهديدات؛ تحديد الإجراءات اللازمة لتحسين الأداء التسويقي؛ تحديد نقاط القوة ونقاط الضعف.</a:t>
            </a:r>
          </a:p>
          <a:p>
            <a:pPr algn="r" rtl="1">
              <a:lnSpc>
                <a:spcPct val="150000"/>
              </a:lnSpc>
              <a:spcAft>
                <a:spcPts val="1200"/>
              </a:spcAft>
            </a:pPr>
            <a:r>
              <a:rPr lang="ar-DZ" sz="2600" b="1" dirty="0" smtClean="0">
                <a:solidFill>
                  <a:srgbClr val="00B050"/>
                </a:solidFill>
                <a:latin typeface="Traditional Arabic" pitchFamily="18" charset="-78"/>
                <a:cs typeface="Traditional Arabic" pitchFamily="18" charset="-78"/>
              </a:rPr>
              <a:t>3- يتولى مسؤولية المراجعة التسويقية: </a:t>
            </a:r>
            <a:r>
              <a:rPr lang="ar-DZ" sz="2600" dirty="0" smtClean="0">
                <a:latin typeface="Traditional Arabic" pitchFamily="18" charset="-78"/>
                <a:cs typeface="Traditional Arabic" pitchFamily="18" charset="-78"/>
              </a:rPr>
              <a:t>خبراء من داخل المؤسسة؛ خبراء من خارج المؤسسة؛ فريق عمل من داخل المؤسسة أو من الخارج معـــًا.</a:t>
            </a:r>
          </a:p>
          <a:p>
            <a:pPr algn="r" rtl="1">
              <a:lnSpc>
                <a:spcPct val="150000"/>
              </a:lnSpc>
            </a:pPr>
            <a:r>
              <a:rPr lang="ar-DZ" sz="2600" b="1" dirty="0" smtClean="0">
                <a:solidFill>
                  <a:srgbClr val="00B050"/>
                </a:solidFill>
                <a:latin typeface="Traditional Arabic" pitchFamily="18" charset="-78"/>
                <a:cs typeface="Traditional Arabic" pitchFamily="18" charset="-78"/>
              </a:rPr>
              <a:t>4- برنامج المراجعة التسويقية: </a:t>
            </a:r>
            <a:r>
              <a:rPr lang="ar-DZ" sz="2600" dirty="0" smtClean="0">
                <a:latin typeface="Traditional Arabic" pitchFamily="18" charset="-78"/>
                <a:cs typeface="Traditional Arabic" pitchFamily="18" charset="-78"/>
              </a:rPr>
              <a:t>يكون برنامج المراجعة التسويقية على الشكل التالي:</a:t>
            </a:r>
          </a:p>
          <a:p>
            <a:pPr algn="r" rtl="1">
              <a:lnSpc>
                <a:spcPct val="150000"/>
              </a:lnSpc>
              <a:buFontTx/>
              <a:buChar char="-"/>
            </a:pPr>
            <a:r>
              <a:rPr lang="ar-DZ" sz="2600" dirty="0" smtClean="0">
                <a:latin typeface="Traditional Arabic" pitchFamily="18" charset="-78"/>
                <a:cs typeface="Traditional Arabic" pitchFamily="18" charset="-78"/>
              </a:rPr>
              <a:t>المبادرة والاقتراح لمواجهة أي موقف؛ </a:t>
            </a:r>
          </a:p>
          <a:p>
            <a:pPr algn="r" rtl="1">
              <a:lnSpc>
                <a:spcPct val="150000"/>
              </a:lnSpc>
            </a:pPr>
            <a:r>
              <a:rPr lang="ar-DZ" sz="2600" dirty="0">
                <a:latin typeface="Traditional Arabic" pitchFamily="18" charset="-78"/>
                <a:cs typeface="Traditional Arabic" pitchFamily="18" charset="-78"/>
              </a:rPr>
              <a:t> </a:t>
            </a:r>
            <a:r>
              <a:rPr lang="ar-DZ" sz="2600" dirty="0" smtClean="0">
                <a:latin typeface="Traditional Arabic" pitchFamily="18" charset="-78"/>
                <a:cs typeface="Traditional Arabic" pitchFamily="18" charset="-78"/>
              </a:rPr>
              <a:t>- برامج وخطط قصيرة الأجل لبرامج التسويق؛</a:t>
            </a:r>
          </a:p>
          <a:p>
            <a:pPr algn="r" rtl="1">
              <a:lnSpc>
                <a:spcPct val="150000"/>
              </a:lnSpc>
            </a:pPr>
            <a:r>
              <a:rPr lang="ar-DZ" sz="2600" dirty="0" smtClean="0">
                <a:latin typeface="Traditional Arabic" pitchFamily="18" charset="-78"/>
                <a:cs typeface="Traditional Arabic" pitchFamily="18" charset="-78"/>
              </a:rPr>
              <a:t>- تحديد الفجوات التي تحتاج إلى قرارات ومعالجات موضوعية؛</a:t>
            </a:r>
          </a:p>
          <a:p>
            <a:pPr algn="r" rtl="1">
              <a:lnSpc>
                <a:spcPct val="150000"/>
              </a:lnSpc>
            </a:pPr>
            <a:r>
              <a:rPr lang="ar-DZ" sz="2600" dirty="0" smtClean="0">
                <a:latin typeface="Traditional Arabic" pitchFamily="18" charset="-78"/>
                <a:cs typeface="Traditional Arabic" pitchFamily="18" charset="-78"/>
              </a:rPr>
              <a:t>- تحديد معايير واضحة وفعالة.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59507"/>
            <a:ext cx="8858280" cy="6555641"/>
          </a:xfrm>
          <a:prstGeom prst="rect">
            <a:avLst/>
          </a:prstGeom>
        </p:spPr>
        <p:txBody>
          <a:bodyPr wrap="square">
            <a:spAutoFit/>
          </a:bodyPr>
          <a:lstStyle/>
          <a:p>
            <a:pPr algn="r" rtl="1">
              <a:lnSpc>
                <a:spcPct val="150000"/>
              </a:lnSpc>
            </a:pPr>
            <a:r>
              <a:rPr lang="ar-DZ" sz="2800" b="1" dirty="0">
                <a:solidFill>
                  <a:srgbClr val="00B050"/>
                </a:solidFill>
                <a:latin typeface="Traditional Arabic" pitchFamily="18" charset="-78"/>
                <a:cs typeface="Traditional Arabic" pitchFamily="18" charset="-78"/>
              </a:rPr>
              <a:t>مفهوم </a:t>
            </a:r>
            <a:r>
              <a:rPr lang="ar-DZ" sz="2800" b="1" dirty="0" smtClean="0">
                <a:solidFill>
                  <a:srgbClr val="00B050"/>
                </a:solidFill>
                <a:latin typeface="Traditional Arabic" pitchFamily="18" charset="-78"/>
                <a:cs typeface="Traditional Arabic" pitchFamily="18" charset="-78"/>
              </a:rPr>
              <a:t>وأهمية الرقابة التسويقية:</a:t>
            </a:r>
            <a:endParaRPr lang="ar-DZ" sz="2800" b="1" dirty="0">
              <a:solidFill>
                <a:srgbClr val="00B050"/>
              </a:solidFill>
              <a:latin typeface="Traditional Arabic" pitchFamily="18" charset="-78"/>
              <a:cs typeface="Traditional Arabic" pitchFamily="18" charset="-78"/>
            </a:endParaRPr>
          </a:p>
          <a:p>
            <a:pPr algn="r" rtl="1">
              <a:lnSpc>
                <a:spcPct val="150000"/>
              </a:lnSpc>
            </a:pPr>
            <a:r>
              <a:rPr lang="ar-DZ" sz="2800" dirty="0" smtClean="0">
                <a:latin typeface="Traditional Arabic" pitchFamily="18" charset="-78"/>
                <a:cs typeface="Traditional Arabic" pitchFamily="18" charset="-78"/>
              </a:rPr>
              <a:t>       يمكن </a:t>
            </a:r>
            <a:r>
              <a:rPr lang="ar-DZ" sz="2800" dirty="0">
                <a:latin typeface="Traditional Arabic" pitchFamily="18" charset="-78"/>
                <a:cs typeface="Traditional Arabic" pitchFamily="18" charset="-78"/>
              </a:rPr>
              <a:t>حصر </a:t>
            </a:r>
            <a:r>
              <a:rPr lang="ar-DZ" sz="2800" b="1" dirty="0">
                <a:latin typeface="Traditional Arabic" pitchFamily="18" charset="-78"/>
                <a:cs typeface="Traditional Arabic" pitchFamily="18" charset="-78"/>
              </a:rPr>
              <a:t>أسباب عدم نجاح المنظمات في تحقيق أهدافها </a:t>
            </a:r>
            <a:r>
              <a:rPr lang="ar-DZ" sz="2800" dirty="0">
                <a:latin typeface="Traditional Arabic" pitchFamily="18" charset="-78"/>
                <a:cs typeface="Traditional Arabic" pitchFamily="18" charset="-78"/>
              </a:rPr>
              <a:t>المطلوبة بشكل عام وأهدافها التسويقية بشكل خاص إلى </a:t>
            </a:r>
            <a:r>
              <a:rPr lang="ar-DZ" sz="2800" dirty="0" smtClean="0">
                <a:latin typeface="Traditional Arabic" pitchFamily="18" charset="-78"/>
                <a:cs typeface="Traditional Arabic" pitchFamily="18" charset="-78"/>
              </a:rPr>
              <a:t>أن:</a:t>
            </a:r>
          </a:p>
          <a:p>
            <a:pPr algn="r" rtl="1">
              <a:lnSpc>
                <a:spcPct val="150000"/>
              </a:lnSpc>
              <a:buFont typeface="Arial" pitchFamily="34" charset="0"/>
              <a:buChar char="•"/>
            </a:pPr>
            <a:r>
              <a:rPr lang="ar-DZ" sz="2800" dirty="0" smtClean="0">
                <a:latin typeface="Traditional Arabic" pitchFamily="18" charset="-78"/>
                <a:cs typeface="Traditional Arabic" pitchFamily="18" charset="-78"/>
              </a:rPr>
              <a:t>  </a:t>
            </a:r>
            <a:r>
              <a:rPr lang="ar-DZ" sz="2800" b="1" dirty="0" smtClean="0">
                <a:solidFill>
                  <a:srgbClr val="0070C0"/>
                </a:solidFill>
                <a:latin typeface="Traditional Arabic" pitchFamily="18" charset="-78"/>
                <a:cs typeface="Traditional Arabic" pitchFamily="18" charset="-78"/>
              </a:rPr>
              <a:t>لا </a:t>
            </a:r>
            <a:r>
              <a:rPr lang="ar-DZ" sz="2800" b="1" dirty="0">
                <a:solidFill>
                  <a:srgbClr val="0070C0"/>
                </a:solidFill>
                <a:latin typeface="Traditional Arabic" pitchFamily="18" charset="-78"/>
                <a:cs typeface="Traditional Arabic" pitchFamily="18" charset="-78"/>
              </a:rPr>
              <a:t>يتم التخطيط لها بما </a:t>
            </a:r>
            <a:r>
              <a:rPr lang="ar-DZ" sz="2800" b="1" dirty="0" smtClean="0">
                <a:solidFill>
                  <a:srgbClr val="0070C0"/>
                </a:solidFill>
                <a:latin typeface="Traditional Arabic" pitchFamily="18" charset="-78"/>
                <a:cs typeface="Traditional Arabic" pitchFamily="18" charset="-78"/>
              </a:rPr>
              <a:t>يتلاءم مع مواردها المتاحة</a:t>
            </a:r>
            <a:r>
              <a:rPr lang="ar-DZ" sz="2800" dirty="0" smtClean="0">
                <a:latin typeface="Traditional Arabic" pitchFamily="18" charset="-78"/>
                <a:cs typeface="Traditional Arabic" pitchFamily="18" charset="-78"/>
              </a:rPr>
              <a:t>؛</a:t>
            </a:r>
          </a:p>
          <a:p>
            <a:pPr algn="r" rtl="1">
              <a:lnSpc>
                <a:spcPct val="150000"/>
              </a:lnSpc>
              <a:buFont typeface="Arial" pitchFamily="34" charset="0"/>
              <a:buChar char="•"/>
            </a:pPr>
            <a:r>
              <a:rPr lang="ar-DZ" sz="2800" dirty="0" smtClean="0">
                <a:latin typeface="Traditional Arabic" pitchFamily="18" charset="-78"/>
                <a:cs typeface="Traditional Arabic" pitchFamily="18" charset="-78"/>
              </a:rPr>
              <a:t>  </a:t>
            </a:r>
            <a:r>
              <a:rPr lang="ar-DZ" sz="2800" b="1" dirty="0" smtClean="0">
                <a:solidFill>
                  <a:srgbClr val="0070C0"/>
                </a:solidFill>
                <a:latin typeface="Traditional Arabic" pitchFamily="18" charset="-78"/>
                <a:cs typeface="Traditional Arabic" pitchFamily="18" charset="-78"/>
              </a:rPr>
              <a:t>عدم القدرة على ترجمة </a:t>
            </a:r>
            <a:r>
              <a:rPr lang="ar-DZ" sz="2800" b="1" dirty="0">
                <a:solidFill>
                  <a:srgbClr val="0070C0"/>
                </a:solidFill>
                <a:latin typeface="Traditional Arabic" pitchFamily="18" charset="-78"/>
                <a:cs typeface="Traditional Arabic" pitchFamily="18" charset="-78"/>
              </a:rPr>
              <a:t>تلك الخطط إلى </a:t>
            </a:r>
            <a:r>
              <a:rPr lang="ar-DZ" sz="2800" b="1" dirty="0" smtClean="0">
                <a:solidFill>
                  <a:srgbClr val="0070C0"/>
                </a:solidFill>
                <a:latin typeface="Traditional Arabic" pitchFamily="18" charset="-78"/>
                <a:cs typeface="Traditional Arabic" pitchFamily="18" charset="-78"/>
              </a:rPr>
              <a:t>الواقع عند التنفيذ</a:t>
            </a:r>
            <a:r>
              <a:rPr lang="ar-DZ" sz="2800" dirty="0" smtClean="0">
                <a:latin typeface="Traditional Arabic" pitchFamily="18" charset="-78"/>
                <a:cs typeface="Traditional Arabic" pitchFamily="18" charset="-78"/>
              </a:rPr>
              <a:t>؛ </a:t>
            </a:r>
          </a:p>
          <a:p>
            <a:pPr algn="r" rtl="1">
              <a:lnSpc>
                <a:spcPct val="150000"/>
              </a:lnSpc>
              <a:buFont typeface="Arial" pitchFamily="34" charset="0"/>
              <a:buChar char="•"/>
            </a:pPr>
            <a:r>
              <a:rPr lang="ar-DZ" sz="2800" dirty="0">
                <a:latin typeface="Traditional Arabic" pitchFamily="18" charset="-78"/>
                <a:cs typeface="Traditional Arabic" pitchFamily="18" charset="-78"/>
              </a:rPr>
              <a:t> </a:t>
            </a:r>
            <a:r>
              <a:rPr lang="ar-DZ" sz="2800" dirty="0" smtClean="0">
                <a:latin typeface="Traditional Arabic" pitchFamily="18" charset="-78"/>
                <a:cs typeface="Traditional Arabic" pitchFamily="18" charset="-78"/>
              </a:rPr>
              <a:t> </a:t>
            </a:r>
            <a:r>
              <a:rPr lang="ar-DZ" sz="2800" b="1" dirty="0" smtClean="0">
                <a:solidFill>
                  <a:srgbClr val="0070C0"/>
                </a:solidFill>
                <a:latin typeface="Traditional Arabic" pitchFamily="18" charset="-78"/>
                <a:cs typeface="Traditional Arabic" pitchFamily="18" charset="-78"/>
              </a:rPr>
              <a:t>الاعتقاد الواهم من أن </a:t>
            </a:r>
            <a:r>
              <a:rPr lang="ar-DZ" sz="2800" b="1" dirty="0">
                <a:solidFill>
                  <a:srgbClr val="0070C0"/>
                </a:solidFill>
                <a:latin typeface="Traditional Arabic" pitchFamily="18" charset="-78"/>
                <a:cs typeface="Traditional Arabic" pitchFamily="18" charset="-78"/>
              </a:rPr>
              <a:t>خططه وتنفيذها </a:t>
            </a:r>
            <a:r>
              <a:rPr lang="ar-DZ" sz="2800" b="1" dirty="0" smtClean="0">
                <a:solidFill>
                  <a:srgbClr val="0070C0"/>
                </a:solidFill>
                <a:latin typeface="Traditional Arabic" pitchFamily="18" charset="-78"/>
                <a:cs typeface="Traditional Arabic" pitchFamily="18" charset="-78"/>
              </a:rPr>
              <a:t>يتمّان </a:t>
            </a:r>
            <a:r>
              <a:rPr lang="ar-DZ" sz="2800" b="1" dirty="0">
                <a:solidFill>
                  <a:srgbClr val="0070C0"/>
                </a:solidFill>
                <a:latin typeface="Traditional Arabic" pitchFamily="18" charset="-78"/>
                <a:cs typeface="Traditional Arabic" pitchFamily="18" charset="-78"/>
              </a:rPr>
              <a:t>بالشكل </a:t>
            </a:r>
            <a:r>
              <a:rPr lang="ar-DZ" sz="2800" b="1" dirty="0" smtClean="0">
                <a:solidFill>
                  <a:srgbClr val="0070C0"/>
                </a:solidFill>
                <a:latin typeface="Traditional Arabic" pitchFamily="18" charset="-78"/>
                <a:cs typeface="Traditional Arabic" pitchFamily="18" charset="-78"/>
              </a:rPr>
              <a:t>الصحيح</a:t>
            </a:r>
            <a:r>
              <a:rPr lang="ar-DZ" sz="2800" dirty="0" smtClean="0">
                <a:latin typeface="Traditional Arabic" pitchFamily="18" charset="-78"/>
                <a:cs typeface="Traditional Arabic" pitchFamily="18" charset="-78"/>
              </a:rPr>
              <a:t>.</a:t>
            </a:r>
          </a:p>
          <a:p>
            <a:pPr algn="r" rtl="1">
              <a:lnSpc>
                <a:spcPct val="150000"/>
              </a:lnSpc>
            </a:pPr>
            <a:r>
              <a:rPr lang="ar-DZ" sz="2800" dirty="0">
                <a:latin typeface="Traditional Arabic" pitchFamily="18" charset="-78"/>
                <a:cs typeface="Traditional Arabic" pitchFamily="18" charset="-78"/>
              </a:rPr>
              <a:t> </a:t>
            </a:r>
            <a:r>
              <a:rPr lang="ar-DZ" sz="2800" dirty="0" smtClean="0">
                <a:latin typeface="Traditional Arabic" pitchFamily="18" charset="-78"/>
                <a:cs typeface="Traditional Arabic" pitchFamily="18" charset="-78"/>
              </a:rPr>
              <a:t>     ولكن </a:t>
            </a:r>
            <a:r>
              <a:rPr lang="ar-DZ" sz="2800" dirty="0">
                <a:latin typeface="Traditional Arabic" pitchFamily="18" charset="-78"/>
                <a:cs typeface="Traditional Arabic" pitchFamily="18" charset="-78"/>
              </a:rPr>
              <a:t>في الحقيقة هناك </a:t>
            </a:r>
            <a:r>
              <a:rPr lang="ar-DZ" sz="2800" dirty="0" smtClean="0">
                <a:latin typeface="Traditional Arabic" pitchFamily="18" charset="-78"/>
                <a:cs typeface="Traditional Arabic" pitchFamily="18" charset="-78"/>
              </a:rPr>
              <a:t>أسباب </a:t>
            </a:r>
            <a:r>
              <a:rPr lang="ar-DZ" sz="2800" dirty="0">
                <a:latin typeface="Traditional Arabic" pitchFamily="18" charset="-78"/>
                <a:cs typeface="Traditional Arabic" pitchFamily="18" charset="-78"/>
              </a:rPr>
              <a:t>تعمل على عدم تحقيق الأداء الأمثل ولا تـنتبه لها </a:t>
            </a:r>
            <a:r>
              <a:rPr lang="ar-DZ" sz="2800" dirty="0" smtClean="0">
                <a:latin typeface="Traditional Arabic" pitchFamily="18" charset="-78"/>
                <a:cs typeface="Traditional Arabic" pitchFamily="18" charset="-78"/>
              </a:rPr>
              <a:t>إدارة المنظمة، </a:t>
            </a:r>
            <a:r>
              <a:rPr lang="ar-DZ" sz="2800" dirty="0">
                <a:latin typeface="Traditional Arabic" pitchFamily="18" charset="-78"/>
                <a:cs typeface="Traditional Arabic" pitchFamily="18" charset="-78"/>
              </a:rPr>
              <a:t>حيث ينبغي </a:t>
            </a:r>
            <a:r>
              <a:rPr lang="ar-DZ" sz="2800" b="1" dirty="0">
                <a:solidFill>
                  <a:srgbClr val="0070C0"/>
                </a:solidFill>
                <a:latin typeface="Traditional Arabic" pitchFamily="18" charset="-78"/>
                <a:cs typeface="Traditional Arabic" pitchFamily="18" charset="-78"/>
              </a:rPr>
              <a:t>متابعة وتقييم التنفيذ من خلال مقارنة الأداء مع </a:t>
            </a:r>
            <a:r>
              <a:rPr lang="ar-DZ" sz="2800" b="1" dirty="0" smtClean="0">
                <a:solidFill>
                  <a:srgbClr val="0070C0"/>
                </a:solidFill>
                <a:latin typeface="Traditional Arabic" pitchFamily="18" charset="-78"/>
                <a:cs typeface="Traditional Arabic" pitchFamily="18" charset="-78"/>
              </a:rPr>
              <a:t>الأهداف </a:t>
            </a:r>
            <a:r>
              <a:rPr lang="ar-DZ" sz="2800" b="1" dirty="0">
                <a:solidFill>
                  <a:srgbClr val="0070C0"/>
                </a:solidFill>
                <a:latin typeface="Traditional Arabic" pitchFamily="18" charset="-78"/>
                <a:cs typeface="Traditional Arabic" pitchFamily="18" charset="-78"/>
              </a:rPr>
              <a:t>والقيام بالإجراء التصحيحي</a:t>
            </a:r>
            <a:r>
              <a:rPr lang="ar-DZ" sz="2800" dirty="0">
                <a:latin typeface="Traditional Arabic" pitchFamily="18" charset="-78"/>
                <a:cs typeface="Traditional Arabic" pitchFamily="18" charset="-78"/>
              </a:rPr>
              <a:t> وعبر التغذية العكسية لعمليتي التخطيط التنفيذ لملائمة الخطط المستقبلية وتنفيذها في البيئة </a:t>
            </a:r>
            <a:r>
              <a:rPr lang="ar-DZ" sz="2800" dirty="0" smtClean="0">
                <a:latin typeface="Traditional Arabic" pitchFamily="18" charset="-78"/>
                <a:cs typeface="Traditional Arabic" pitchFamily="18" charset="-78"/>
              </a:rPr>
              <a:t>المتغيرة. </a:t>
            </a:r>
            <a:r>
              <a:rPr lang="ar-DZ" sz="2800" dirty="0">
                <a:latin typeface="Traditional Arabic" pitchFamily="18" charset="-78"/>
                <a:cs typeface="Traditional Arabic" pitchFamily="18" charset="-78"/>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71414"/>
            <a:ext cx="8858280" cy="6501780"/>
          </a:xfrm>
          <a:prstGeom prst="rect">
            <a:avLst/>
          </a:prstGeom>
        </p:spPr>
        <p:txBody>
          <a:bodyPr wrap="square">
            <a:spAutoFit/>
          </a:bodyPr>
          <a:lstStyle/>
          <a:p>
            <a:pPr algn="r" rtl="1">
              <a:lnSpc>
                <a:spcPct val="150000"/>
              </a:lnSpc>
            </a:pPr>
            <a:r>
              <a:rPr lang="ar-DZ" sz="2800" b="1" dirty="0" smtClean="0">
                <a:solidFill>
                  <a:srgbClr val="00B050"/>
                </a:solidFill>
                <a:latin typeface="Traditional Arabic" pitchFamily="18" charset="-78"/>
                <a:cs typeface="Traditional Arabic" pitchFamily="18" charset="-78"/>
              </a:rPr>
              <a:t>5- محتويات برنامج المراجعة التسويقية: </a:t>
            </a:r>
            <a:r>
              <a:rPr lang="ar-DZ" sz="2800" dirty="0" smtClean="0">
                <a:latin typeface="Traditional Arabic" pitchFamily="18" charset="-78"/>
                <a:cs typeface="Traditional Arabic" pitchFamily="18" charset="-78"/>
              </a:rPr>
              <a:t>يجب أن يتضمن برنامج مراجعة التسويق على:</a:t>
            </a:r>
          </a:p>
          <a:p>
            <a:pPr algn="r" rtl="1">
              <a:lnSpc>
                <a:spcPct val="150000"/>
              </a:lnSpc>
            </a:pPr>
            <a:r>
              <a:rPr lang="ar-DZ" sz="2800" dirty="0" smtClean="0">
                <a:latin typeface="Traditional Arabic" pitchFamily="18" charset="-78"/>
                <a:cs typeface="Traditional Arabic" pitchFamily="18" charset="-78"/>
              </a:rPr>
              <a:t>- تحليل لأهداف ومهمة المؤسسة بوضوح؛</a:t>
            </a:r>
          </a:p>
          <a:p>
            <a:pPr algn="r" rtl="1">
              <a:lnSpc>
                <a:spcPct val="150000"/>
              </a:lnSpc>
            </a:pPr>
            <a:r>
              <a:rPr lang="ar-DZ" sz="2800" dirty="0" smtClean="0">
                <a:latin typeface="Traditional Arabic" pitchFamily="18" charset="-78"/>
                <a:cs typeface="Traditional Arabic" pitchFamily="18" charset="-78"/>
              </a:rPr>
              <a:t>- محتويات وحدات العمل والاستراتيجيات الخاصة </a:t>
            </a:r>
            <a:r>
              <a:rPr lang="ar-DZ" sz="2800" dirty="0" err="1" smtClean="0">
                <a:latin typeface="Traditional Arabic" pitchFamily="18" charset="-78"/>
                <a:cs typeface="Traditional Arabic" pitchFamily="18" charset="-78"/>
              </a:rPr>
              <a:t>بها</a:t>
            </a:r>
            <a:r>
              <a:rPr lang="ar-DZ" sz="2800" dirty="0" smtClean="0">
                <a:latin typeface="Traditional Arabic" pitchFamily="18" charset="-78"/>
                <a:cs typeface="Traditional Arabic" pitchFamily="18" charset="-78"/>
              </a:rPr>
              <a:t> وبالتفاصيل الضرورية؛</a:t>
            </a:r>
          </a:p>
          <a:p>
            <a:pPr algn="r" rtl="1">
              <a:lnSpc>
                <a:spcPct val="150000"/>
              </a:lnSpc>
            </a:pPr>
            <a:r>
              <a:rPr lang="ar-DZ" sz="2800" dirty="0" smtClean="0">
                <a:latin typeface="Traditional Arabic" pitchFamily="18" charset="-78"/>
                <a:cs typeface="Traditional Arabic" pitchFamily="18" charset="-78"/>
              </a:rPr>
              <a:t>- التخطيط التسويقي والهيكلة التنظيمية المناسبين لإنجاح عملية التخطيط الاستراتيجي؛</a:t>
            </a:r>
          </a:p>
          <a:p>
            <a:pPr algn="r" rtl="1">
              <a:lnSpc>
                <a:spcPct val="150000"/>
              </a:lnSpc>
            </a:pPr>
            <a:r>
              <a:rPr lang="ar-DZ" sz="2800" dirty="0" smtClean="0">
                <a:latin typeface="Traditional Arabic" pitchFamily="18" charset="-78"/>
                <a:cs typeface="Traditional Arabic" pitchFamily="18" charset="-78"/>
              </a:rPr>
              <a:t>- استراتيجيه السوق المستهدفة أو الأسواق المستهدفة؛</a:t>
            </a:r>
          </a:p>
          <a:p>
            <a:pPr algn="r" rtl="1">
              <a:lnSpc>
                <a:spcPct val="150000"/>
              </a:lnSpc>
            </a:pPr>
            <a:r>
              <a:rPr lang="ar-DZ" sz="2800" dirty="0" smtClean="0">
                <a:latin typeface="Traditional Arabic" pitchFamily="18" charset="-78"/>
                <a:cs typeface="Traditional Arabic" pitchFamily="18" charset="-78"/>
              </a:rPr>
              <a:t>- الأهداف وضرورة تدرجها من العمومية إلى الخصوصية؛</a:t>
            </a:r>
          </a:p>
          <a:p>
            <a:pPr algn="r" rtl="1">
              <a:lnSpc>
                <a:spcPct val="150000"/>
              </a:lnSpc>
            </a:pPr>
            <a:r>
              <a:rPr lang="ar-DZ" sz="2800" dirty="0" smtClean="0">
                <a:latin typeface="Traditional Arabic" pitchFamily="18" charset="-78"/>
                <a:cs typeface="Traditional Arabic" pitchFamily="18" charset="-78"/>
              </a:rPr>
              <a:t>- استراتيجيه برنامج الإحلال التسويقية وضرورة وجود مزايا تنافسية ملموسة ومعروفة في الأسواق المستهدفة؛</a:t>
            </a:r>
          </a:p>
          <a:p>
            <a:pPr algn="r" rtl="1">
              <a:lnSpc>
                <a:spcPct val="150000"/>
              </a:lnSpc>
            </a:pPr>
            <a:r>
              <a:rPr lang="ar-DZ" sz="2800" dirty="0" smtClean="0">
                <a:latin typeface="Traditional Arabic" pitchFamily="18" charset="-78"/>
                <a:cs typeface="Traditional Arabic" pitchFamily="18" charset="-78"/>
              </a:rPr>
              <a:t>- أنشطة البرنامج التسويقي والتي يجب أن تكون واضحة ومحددة وفعالة؛</a:t>
            </a:r>
          </a:p>
          <a:p>
            <a:pPr algn="r" rtl="1">
              <a:lnSpc>
                <a:spcPct val="150000"/>
              </a:lnSpc>
            </a:pPr>
            <a:r>
              <a:rPr lang="ar-DZ" sz="2800" dirty="0" smtClean="0">
                <a:latin typeface="Traditional Arabic" pitchFamily="18" charset="-78"/>
                <a:cs typeface="Traditional Arabic" pitchFamily="18" charset="-78"/>
              </a:rPr>
              <a:t>- استراتيجيه المزيج التسويقي (السلعة، التسعير، الترويج، التوزيع).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76026"/>
            <a:ext cx="8858280" cy="6324808"/>
          </a:xfrm>
          <a:prstGeom prst="rect">
            <a:avLst/>
          </a:prstGeom>
        </p:spPr>
        <p:txBody>
          <a:bodyPr wrap="square">
            <a:spAutoFit/>
          </a:bodyPr>
          <a:lstStyle/>
          <a:p>
            <a:pPr algn="r" rtl="1">
              <a:lnSpc>
                <a:spcPct val="150000"/>
              </a:lnSpc>
            </a:pPr>
            <a:r>
              <a:rPr lang="ar-DZ" sz="2700" b="1" dirty="0" smtClean="0">
                <a:latin typeface="Traditional Arabic" pitchFamily="18" charset="-78"/>
                <a:cs typeface="Traditional Arabic" pitchFamily="18" charset="-78"/>
              </a:rPr>
              <a:t>6- تخطيط برنامج المراجعة التسويقية: </a:t>
            </a:r>
            <a:r>
              <a:rPr lang="ar-DZ" sz="2700" dirty="0" smtClean="0">
                <a:latin typeface="Traditional Arabic" pitchFamily="18" charset="-78"/>
                <a:cs typeface="Traditional Arabic" pitchFamily="18" charset="-78"/>
              </a:rPr>
              <a:t>يجب أن يعطي الاهتمام اللازم للمجالات التي ينبغي مراجعتها مثل:</a:t>
            </a:r>
          </a:p>
          <a:p>
            <a:pPr algn="r" rtl="1">
              <a:lnSpc>
                <a:spcPct val="150000"/>
              </a:lnSpc>
            </a:pPr>
            <a:r>
              <a:rPr lang="ar-DZ" sz="2700" dirty="0" smtClean="0">
                <a:latin typeface="Traditional Arabic" pitchFamily="18" charset="-78"/>
                <a:cs typeface="Traditional Arabic" pitchFamily="18" charset="-78"/>
              </a:rPr>
              <a:t>- تحديد نطاق عمليات المراجعة؛</a:t>
            </a:r>
          </a:p>
          <a:p>
            <a:pPr algn="r" rtl="1">
              <a:lnSpc>
                <a:spcPct val="150000"/>
              </a:lnSpc>
            </a:pPr>
            <a:r>
              <a:rPr lang="ar-DZ" sz="2700" dirty="0" smtClean="0">
                <a:latin typeface="Traditional Arabic" pitchFamily="18" charset="-78"/>
                <a:cs typeface="Traditional Arabic" pitchFamily="18" charset="-78"/>
              </a:rPr>
              <a:t>- تحديد أوقات المراجعة؛</a:t>
            </a:r>
          </a:p>
          <a:p>
            <a:pPr algn="r" rtl="1">
              <a:lnSpc>
                <a:spcPct val="150000"/>
              </a:lnSpc>
            </a:pPr>
            <a:r>
              <a:rPr lang="ar-DZ" sz="2700" dirty="0" smtClean="0">
                <a:latin typeface="Traditional Arabic" pitchFamily="18" charset="-78"/>
                <a:cs typeface="Traditional Arabic" pitchFamily="18" charset="-78"/>
              </a:rPr>
              <a:t>- الإشارة العامة للأهداف من المراجعة؛</a:t>
            </a:r>
          </a:p>
          <a:p>
            <a:pPr algn="r" rtl="1">
              <a:lnSpc>
                <a:spcPct val="150000"/>
              </a:lnSpc>
              <a:buFontTx/>
              <a:buChar char="-"/>
            </a:pPr>
            <a:r>
              <a:rPr lang="ar-DZ" sz="2700" dirty="0" smtClean="0">
                <a:latin typeface="Traditional Arabic" pitchFamily="18" charset="-78"/>
                <a:cs typeface="Traditional Arabic" pitchFamily="18" charset="-78"/>
              </a:rPr>
              <a:t>تحديد عام للفوائد والتكاليف.</a:t>
            </a:r>
            <a:endParaRPr lang="ar-LB" sz="2700" dirty="0" smtClean="0">
              <a:latin typeface="Traditional Arabic" pitchFamily="18" charset="-78"/>
              <a:cs typeface="Traditional Arabic" pitchFamily="18" charset="-78"/>
            </a:endParaRPr>
          </a:p>
          <a:p>
            <a:pPr algn="r" rtl="1">
              <a:lnSpc>
                <a:spcPct val="150000"/>
              </a:lnSpc>
            </a:pPr>
            <a:r>
              <a:rPr lang="ar-DZ" sz="2700" b="1" dirty="0" smtClean="0">
                <a:solidFill>
                  <a:srgbClr val="00B050"/>
                </a:solidFill>
                <a:latin typeface="Traditional Arabic" pitchFamily="18" charset="-78"/>
                <a:cs typeface="Traditional Arabic" pitchFamily="18" charset="-78"/>
              </a:rPr>
              <a:t>7- </a:t>
            </a:r>
            <a:r>
              <a:rPr lang="ar-LB" sz="2700" b="1" dirty="0" smtClean="0">
                <a:solidFill>
                  <a:srgbClr val="00B050"/>
                </a:solidFill>
                <a:latin typeface="Traditional Arabic" pitchFamily="18" charset="-78"/>
                <a:cs typeface="Traditional Arabic" pitchFamily="18" charset="-78"/>
              </a:rPr>
              <a:t>مكونات</a:t>
            </a:r>
            <a:r>
              <a:rPr lang="ar-DZ" sz="2700" b="1" dirty="0" smtClean="0">
                <a:solidFill>
                  <a:srgbClr val="00B050"/>
                </a:solidFill>
                <a:latin typeface="Traditional Arabic" pitchFamily="18" charset="-78"/>
                <a:cs typeface="Traditional Arabic" pitchFamily="18" charset="-78"/>
              </a:rPr>
              <a:t> أ</a:t>
            </a:r>
            <a:r>
              <a:rPr lang="ar-LB" sz="2700" b="1" dirty="0" smtClean="0">
                <a:solidFill>
                  <a:srgbClr val="00B050"/>
                </a:solidFill>
                <a:latin typeface="Traditional Arabic" pitchFamily="18" charset="-78"/>
                <a:cs typeface="Traditional Arabic" pitchFamily="18" charset="-78"/>
              </a:rPr>
              <a:t>و</a:t>
            </a:r>
            <a:r>
              <a:rPr lang="ar-DZ" sz="2700" b="1" dirty="0" smtClean="0">
                <a:solidFill>
                  <a:srgbClr val="00B050"/>
                </a:solidFill>
                <a:latin typeface="Traditional Arabic" pitchFamily="18" charset="-78"/>
                <a:cs typeface="Traditional Arabic" pitchFamily="18" charset="-78"/>
              </a:rPr>
              <a:t> </a:t>
            </a:r>
            <a:r>
              <a:rPr lang="ar-LB" sz="2700" b="1" dirty="0" smtClean="0">
                <a:solidFill>
                  <a:srgbClr val="00B050"/>
                </a:solidFill>
                <a:latin typeface="Traditional Arabic" pitchFamily="18" charset="-78"/>
                <a:cs typeface="Traditional Arabic" pitchFamily="18" charset="-78"/>
              </a:rPr>
              <a:t>عناصر المراجعة التسويقية</a:t>
            </a:r>
            <a:r>
              <a:rPr lang="ar-DZ" sz="2700" b="1" dirty="0" smtClean="0">
                <a:solidFill>
                  <a:srgbClr val="00B050"/>
                </a:solidFill>
                <a:latin typeface="Traditional Arabic" pitchFamily="18" charset="-78"/>
                <a:cs typeface="Traditional Arabic" pitchFamily="18" charset="-78"/>
              </a:rPr>
              <a:t>: </a:t>
            </a:r>
            <a:r>
              <a:rPr lang="ar-LB" sz="2700" dirty="0" smtClean="0">
                <a:latin typeface="Traditional Arabic" pitchFamily="18" charset="-78"/>
                <a:cs typeface="Traditional Arabic" pitchFamily="18" charset="-78"/>
              </a:rPr>
              <a:t>إن نظام المراجعة التسويقية يقوم باختيار ستة مجالات تعكس المواقف التسويقية المختلفة للمنظمة . وهذه المجالات هي :</a:t>
            </a:r>
          </a:p>
          <a:p>
            <a:pPr algn="r" rtl="1">
              <a:lnSpc>
                <a:spcPct val="150000"/>
              </a:lnSpc>
            </a:pPr>
            <a:r>
              <a:rPr lang="ar-LB" sz="2700" b="1" dirty="0" smtClean="0">
                <a:solidFill>
                  <a:srgbClr val="0070C0"/>
                </a:solidFill>
                <a:latin typeface="Traditional Arabic" pitchFamily="18" charset="-78"/>
                <a:cs typeface="Traditional Arabic" pitchFamily="18" charset="-78"/>
              </a:rPr>
              <a:t>1_ مراجعة البيئة التسويقية:</a:t>
            </a:r>
            <a:r>
              <a:rPr lang="ar-DZ" sz="2700" b="1" dirty="0" smtClean="0">
                <a:solidFill>
                  <a:srgbClr val="0070C0"/>
                </a:solidFill>
                <a:latin typeface="Traditional Arabic" pitchFamily="18" charset="-78"/>
                <a:cs typeface="Traditional Arabic" pitchFamily="18" charset="-78"/>
              </a:rPr>
              <a:t> </a:t>
            </a:r>
            <a:r>
              <a:rPr lang="ar-LB" sz="2700" dirty="0" smtClean="0">
                <a:latin typeface="Traditional Arabic" pitchFamily="18" charset="-78"/>
                <a:cs typeface="Traditional Arabic" pitchFamily="18" charset="-78"/>
              </a:rPr>
              <a:t>ويختص هذا الجانب بتحليل عناصر البيئة الخارجية العامة للمنظمة وتأثير</a:t>
            </a:r>
            <a:r>
              <a:rPr lang="ar-DZ" sz="2700" dirty="0" smtClean="0">
                <a:latin typeface="Traditional Arabic" pitchFamily="18" charset="-78"/>
                <a:cs typeface="Traditional Arabic" pitchFamily="18" charset="-78"/>
              </a:rPr>
              <a:t>ها</a:t>
            </a:r>
            <a:r>
              <a:rPr lang="ar-LB" sz="2700" dirty="0" smtClean="0">
                <a:latin typeface="Traditional Arabic" pitchFamily="18" charset="-78"/>
                <a:cs typeface="Traditional Arabic" pitchFamily="18" charset="-78"/>
              </a:rPr>
              <a:t> عل</a:t>
            </a:r>
            <a:r>
              <a:rPr lang="ar-DZ" sz="2700" dirty="0" smtClean="0">
                <a:latin typeface="Traditional Arabic" pitchFamily="18" charset="-78"/>
                <a:cs typeface="Traditional Arabic" pitchFamily="18" charset="-78"/>
              </a:rPr>
              <a:t>ى </a:t>
            </a:r>
            <a:r>
              <a:rPr lang="ar-LB" sz="2700" dirty="0" smtClean="0">
                <a:latin typeface="Traditional Arabic" pitchFamily="18" charset="-78"/>
                <a:cs typeface="Traditional Arabic" pitchFamily="18" charset="-78"/>
              </a:rPr>
              <a:t>عمل المنظمة. وبالإضافة إلي ذلك تقوم المنظمة بتحليل عناصر البيئة الخارجية الخاصة</a:t>
            </a:r>
            <a:endParaRPr lang="ar-LB" sz="2700" dirty="0">
              <a:latin typeface="Traditional Arabic" pitchFamily="18" charset="-78"/>
              <a:cs typeface="Traditional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8" y="71414"/>
            <a:ext cx="8929718" cy="6740307"/>
          </a:xfrm>
          <a:prstGeom prst="rect">
            <a:avLst/>
          </a:prstGeom>
        </p:spPr>
        <p:txBody>
          <a:bodyPr wrap="square">
            <a:spAutoFit/>
          </a:bodyPr>
          <a:lstStyle/>
          <a:p>
            <a:pPr algn="r" rtl="1">
              <a:lnSpc>
                <a:spcPct val="150000"/>
              </a:lnSpc>
            </a:pPr>
            <a:r>
              <a:rPr lang="ar-LB" sz="2400" dirty="0" smtClean="0">
                <a:latin typeface="Traditional Arabic" pitchFamily="18" charset="-78"/>
                <a:cs typeface="Traditional Arabic" pitchFamily="18" charset="-78"/>
              </a:rPr>
              <a:t>والتي تؤثر بشكل مباشر </a:t>
            </a:r>
            <a:r>
              <a:rPr lang="ar-DZ" sz="2400" dirty="0" smtClean="0">
                <a:latin typeface="Traditional Arabic" pitchFamily="18" charset="-78"/>
                <a:cs typeface="Traditional Arabic" pitchFamily="18" charset="-78"/>
              </a:rPr>
              <a:t>على </a:t>
            </a:r>
            <a:r>
              <a:rPr lang="ar-LB" sz="2400" dirty="0" smtClean="0">
                <a:latin typeface="Traditional Arabic" pitchFamily="18" charset="-78"/>
                <a:cs typeface="Traditional Arabic" pitchFamily="18" charset="-78"/>
              </a:rPr>
              <a:t>عمل المنظمة مثل </a:t>
            </a:r>
            <a:r>
              <a:rPr lang="ar-DZ" sz="2400" dirty="0" smtClean="0">
                <a:latin typeface="Traditional Arabic" pitchFamily="18" charset="-78"/>
                <a:cs typeface="Traditional Arabic" pitchFamily="18" charset="-78"/>
              </a:rPr>
              <a:t>الزبائن</a:t>
            </a:r>
            <a:r>
              <a:rPr lang="ar-LB" sz="2400" dirty="0" smtClean="0">
                <a:latin typeface="Traditional Arabic" pitchFamily="18" charset="-78"/>
                <a:cs typeface="Traditional Arabic" pitchFamily="18" charset="-78"/>
              </a:rPr>
              <a:t> والمنافسين والموردين والمنظمات التسويقية التي تسهل من أداء المنظمة مثل وكالات الإعلان والمكاتب الاستشارية......الخ. </a:t>
            </a:r>
            <a:endParaRPr lang="ar-DZ" sz="2400" dirty="0" smtClean="0">
              <a:latin typeface="Traditional Arabic" pitchFamily="18" charset="-78"/>
              <a:cs typeface="Traditional Arabic" pitchFamily="18" charset="-78"/>
            </a:endParaRPr>
          </a:p>
          <a:p>
            <a:pPr algn="r" rtl="1">
              <a:lnSpc>
                <a:spcPct val="150000"/>
              </a:lnSpc>
            </a:pPr>
            <a:r>
              <a:rPr lang="ar-LB" sz="2400" b="1" dirty="0" smtClean="0">
                <a:solidFill>
                  <a:srgbClr val="0070C0"/>
                </a:solidFill>
                <a:latin typeface="Traditional Arabic" pitchFamily="18" charset="-78"/>
                <a:cs typeface="Traditional Arabic" pitchFamily="18" charset="-78"/>
              </a:rPr>
              <a:t>2_</a:t>
            </a:r>
            <a:r>
              <a:rPr lang="ar-DZ" sz="2400" b="1" dirty="0" smtClean="0">
                <a:solidFill>
                  <a:srgbClr val="0070C0"/>
                </a:solidFill>
                <a:latin typeface="Traditional Arabic" pitchFamily="18" charset="-78"/>
                <a:cs typeface="Traditional Arabic" pitchFamily="18" charset="-78"/>
              </a:rPr>
              <a:t>مراجعة الإستراتيجية التسويقية: </a:t>
            </a:r>
            <a:r>
              <a:rPr lang="ar-DZ" sz="2400" dirty="0" smtClean="0">
                <a:latin typeface="Traditional Arabic" pitchFamily="18" charset="-78"/>
                <a:cs typeface="Traditional Arabic" pitchFamily="18" charset="-78"/>
              </a:rPr>
              <a:t>ويقوم المراجع باستعراض رسالة المنظمة ووحدات الأعمال التابعة لها والأهداف التسويقية علي مستوي المنظمة ووحدات الأعمال وكذلك الاستراتيجيات التسويقية ومدي مناسبتها للبيئة التسويقية الحالية والمستقبلية للمنظمة، مثل مدي القيام بتقسيم السوق إلي قطاعات،ما هي استراتيجيات المركز التنافسي والسوقي التي تم تطبيقها، وما هي التوجيهات الإستراتيجية التي قامت الشركة بتبنيها وتطبيقها.</a:t>
            </a:r>
            <a:endParaRPr lang="fr-FR" sz="2400" dirty="0" smtClean="0">
              <a:latin typeface="Traditional Arabic" pitchFamily="18" charset="-78"/>
              <a:cs typeface="Traditional Arabic" pitchFamily="18" charset="-78"/>
            </a:endParaRPr>
          </a:p>
          <a:p>
            <a:pPr algn="r" rtl="1">
              <a:lnSpc>
                <a:spcPct val="150000"/>
              </a:lnSpc>
            </a:pPr>
            <a:r>
              <a:rPr lang="ar-DZ" sz="2400" b="1" dirty="0" smtClean="0">
                <a:latin typeface="Traditional Arabic" pitchFamily="18" charset="-78"/>
                <a:cs typeface="Traditional Arabic" pitchFamily="18" charset="-78"/>
              </a:rPr>
              <a:t> </a:t>
            </a:r>
            <a:r>
              <a:rPr lang="ar-LB" sz="2400" b="1" dirty="0" smtClean="0">
                <a:solidFill>
                  <a:srgbClr val="0070C0"/>
                </a:solidFill>
                <a:latin typeface="Traditional Arabic" pitchFamily="18" charset="-78"/>
                <a:cs typeface="Traditional Arabic" pitchFamily="18" charset="-78"/>
              </a:rPr>
              <a:t>3_</a:t>
            </a:r>
            <a:r>
              <a:rPr lang="ar-DZ" sz="2400" b="1" dirty="0" smtClean="0">
                <a:solidFill>
                  <a:srgbClr val="0070C0"/>
                </a:solidFill>
                <a:latin typeface="Traditional Arabic" pitchFamily="18" charset="-78"/>
                <a:cs typeface="Traditional Arabic" pitchFamily="18" charset="-78"/>
              </a:rPr>
              <a:t>مراجعة التنظيم للنشاط التسويقي: </a:t>
            </a:r>
            <a:r>
              <a:rPr lang="ar-DZ" sz="2400" dirty="0" smtClean="0">
                <a:latin typeface="Traditional Arabic" pitchFamily="18" charset="-78"/>
                <a:cs typeface="Traditional Arabic" pitchFamily="18" charset="-78"/>
              </a:rPr>
              <a:t>وتختص بتقييم القدرات التنظيمية لإدارة التسويق ومدي توافر الكفاءات اللازمة لتنفيذ الإستراتيجية الموضوعة لمواجهة الظروف البيئية المستقبلية. وفي هذا الخصوص يتم التأكد من مدي توافر السلطة الكافية والمسؤولية لتنفيذ الأنشطة التسويقية التي تؤثر علي رضا المستهلكين. وكذلك يتم التأكد من مدى فعالية تنظيم إدارة التسويق سواء وفق المناطق أو المنتجات أو العملاء أو التقسيم الوظيفي ومدى قدرة التنظيم المطبق على تحقيق الأهداف الموضوعة. ويلاحظ انه من الناحية التنظيمية يجب أن تتطرق من الراجعة التسويقية والإدارات الأخرى ومدى وجود تكامل أو صراع بين هذه الإدارات في تحقيق أهدافها.</a:t>
            </a:r>
            <a:endParaRPr lang="ar-LB" sz="2400" dirty="0">
              <a:latin typeface="Traditional Arabic" pitchFamily="18" charset="-78"/>
              <a:cs typeface="Traditional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71414"/>
            <a:ext cx="8929718" cy="6336350"/>
          </a:xfrm>
          <a:prstGeom prst="rect">
            <a:avLst/>
          </a:prstGeom>
        </p:spPr>
        <p:txBody>
          <a:bodyPr wrap="square">
            <a:spAutoFit/>
          </a:bodyPr>
          <a:lstStyle/>
          <a:p>
            <a:pPr algn="r">
              <a:lnSpc>
                <a:spcPct val="150000"/>
              </a:lnSpc>
            </a:pPr>
            <a:r>
              <a:rPr lang="ar-DZ" sz="2800" dirty="0" smtClean="0">
                <a:latin typeface="Traditional Arabic" pitchFamily="18" charset="-78"/>
                <a:cs typeface="Traditional Arabic" pitchFamily="18" charset="-78"/>
              </a:rPr>
              <a:t>يوضّح الشكل الموالي </a:t>
            </a:r>
            <a:r>
              <a:rPr lang="ar-DZ" sz="2800" b="1" dirty="0" smtClean="0">
                <a:solidFill>
                  <a:srgbClr val="00B050"/>
                </a:solidFill>
                <a:latin typeface="Traditional Arabic" pitchFamily="18" charset="-78"/>
                <a:cs typeface="Traditional Arabic" pitchFamily="18" charset="-78"/>
              </a:rPr>
              <a:t>الترابط المنطقي بين التخطيط والتنفيذ والتقييم</a:t>
            </a:r>
            <a:r>
              <a:rPr lang="ar-DZ" sz="2800" dirty="0" smtClean="0">
                <a:latin typeface="Traditional Arabic" pitchFamily="18" charset="-78"/>
                <a:cs typeface="Traditional Arabic" pitchFamily="18" charset="-78"/>
              </a:rPr>
              <a:t>، وتكون فيه الرقابة ملازمة لكل مرحلة من المراحل المؤشرة إزاء كل منها</a:t>
            </a:r>
            <a:r>
              <a:rPr lang="ar-DZ" dirty="0" smtClean="0">
                <a:latin typeface="Traditional Arabic" pitchFamily="18" charset="-78"/>
                <a:cs typeface="Traditional Arabic" pitchFamily="18" charset="-78"/>
              </a:rPr>
              <a:t>.</a:t>
            </a: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a:p>
            <a:pPr algn="r" rtl="1">
              <a:lnSpc>
                <a:spcPct val="150000"/>
              </a:lnSpc>
            </a:pPr>
            <a:endParaRPr lang="ar-DZ" dirty="0">
              <a:latin typeface="Traditional Arabic" pitchFamily="18" charset="-78"/>
              <a:cs typeface="Traditional Arabic" pitchFamily="18" charset="-78"/>
            </a:endParaRPr>
          </a:p>
          <a:p>
            <a:pPr algn="r" rtl="1">
              <a:lnSpc>
                <a:spcPct val="150000"/>
              </a:lnSpc>
            </a:pPr>
            <a:endParaRPr lang="ar-DZ" dirty="0" smtClean="0">
              <a:latin typeface="Traditional Arabic" pitchFamily="18" charset="-78"/>
              <a:cs typeface="Traditional Arabic" pitchFamily="18" charset="-78"/>
            </a:endParaRPr>
          </a:p>
        </p:txBody>
      </p:sp>
      <p:sp>
        <p:nvSpPr>
          <p:cNvPr id="6" name="ZoneTexte 5"/>
          <p:cNvSpPr txBox="1"/>
          <p:nvPr/>
        </p:nvSpPr>
        <p:spPr>
          <a:xfrm>
            <a:off x="6715140" y="1428736"/>
            <a:ext cx="1643074" cy="461665"/>
          </a:xfrm>
          <a:prstGeom prst="rect">
            <a:avLst/>
          </a:prstGeom>
          <a:noFill/>
        </p:spPr>
        <p:txBody>
          <a:bodyPr wrap="square" rtlCol="0">
            <a:spAutoFit/>
          </a:bodyPr>
          <a:lstStyle/>
          <a:p>
            <a:pPr algn="ctr"/>
            <a:r>
              <a:rPr lang="ar-DZ" sz="2400" b="1" dirty="0" smtClean="0">
                <a:latin typeface="Traditional Arabic" pitchFamily="18" charset="-78"/>
                <a:cs typeface="Traditional Arabic" pitchFamily="18" charset="-78"/>
              </a:rPr>
              <a:t>التقييم</a:t>
            </a:r>
            <a:endParaRPr lang="fr-FR" sz="2400" b="1" dirty="0">
              <a:latin typeface="Traditional Arabic" pitchFamily="18" charset="-78"/>
              <a:cs typeface="Traditional Arabic" pitchFamily="18" charset="-78"/>
            </a:endParaRPr>
          </a:p>
        </p:txBody>
      </p:sp>
      <p:sp>
        <p:nvSpPr>
          <p:cNvPr id="7" name="ZoneTexte 6"/>
          <p:cNvSpPr txBox="1"/>
          <p:nvPr/>
        </p:nvSpPr>
        <p:spPr>
          <a:xfrm>
            <a:off x="3786182" y="1428736"/>
            <a:ext cx="1785950" cy="461665"/>
          </a:xfrm>
          <a:prstGeom prst="rect">
            <a:avLst/>
          </a:prstGeom>
          <a:noFill/>
        </p:spPr>
        <p:txBody>
          <a:bodyPr wrap="square" rtlCol="0">
            <a:spAutoFit/>
          </a:bodyPr>
          <a:lstStyle/>
          <a:p>
            <a:pPr algn="ctr"/>
            <a:r>
              <a:rPr lang="ar-DZ" sz="2400" b="1" dirty="0" smtClean="0">
                <a:latin typeface="Traditional Arabic" pitchFamily="18" charset="-78"/>
                <a:cs typeface="Traditional Arabic" pitchFamily="18" charset="-78"/>
              </a:rPr>
              <a:t>التنفيذ</a:t>
            </a:r>
            <a:endParaRPr lang="fr-FR" sz="2400" b="1" dirty="0">
              <a:latin typeface="Traditional Arabic" pitchFamily="18" charset="-78"/>
              <a:cs typeface="Traditional Arabic" pitchFamily="18" charset="-78"/>
            </a:endParaRPr>
          </a:p>
        </p:txBody>
      </p:sp>
      <p:sp>
        <p:nvSpPr>
          <p:cNvPr id="8" name="ZoneTexte 7"/>
          <p:cNvSpPr txBox="1"/>
          <p:nvPr/>
        </p:nvSpPr>
        <p:spPr>
          <a:xfrm>
            <a:off x="928662" y="1428736"/>
            <a:ext cx="1571636" cy="461665"/>
          </a:xfrm>
          <a:prstGeom prst="rect">
            <a:avLst/>
          </a:prstGeom>
          <a:noFill/>
        </p:spPr>
        <p:txBody>
          <a:bodyPr wrap="square" rtlCol="0">
            <a:spAutoFit/>
          </a:bodyPr>
          <a:lstStyle/>
          <a:p>
            <a:pPr algn="ctr"/>
            <a:r>
              <a:rPr lang="ar-DZ" sz="2400" b="1" dirty="0" smtClean="0">
                <a:latin typeface="Traditional Arabic" pitchFamily="18" charset="-78"/>
                <a:cs typeface="Traditional Arabic" pitchFamily="18" charset="-78"/>
              </a:rPr>
              <a:t>التخطيط</a:t>
            </a:r>
            <a:endParaRPr lang="fr-FR" sz="2400" b="1" dirty="0">
              <a:latin typeface="Traditional Arabic" pitchFamily="18" charset="-78"/>
              <a:cs typeface="Traditional Arabic" pitchFamily="18" charset="-78"/>
            </a:endParaRPr>
          </a:p>
        </p:txBody>
      </p:sp>
      <p:sp>
        <p:nvSpPr>
          <p:cNvPr id="9" name="ZoneTexte 8"/>
          <p:cNvSpPr txBox="1"/>
          <p:nvPr/>
        </p:nvSpPr>
        <p:spPr>
          <a:xfrm>
            <a:off x="6572264" y="2285992"/>
            <a:ext cx="1714512" cy="830997"/>
          </a:xfrm>
          <a:prstGeom prst="rect">
            <a:avLst/>
          </a:prstGeom>
          <a:solidFill>
            <a:schemeClr val="accent1"/>
          </a:solidFill>
          <a:ln>
            <a:solidFill>
              <a:schemeClr val="tx1"/>
            </a:solidFill>
          </a:ln>
        </p:spPr>
        <p:txBody>
          <a:bodyPr wrap="square" rtlCol="0">
            <a:spAutoFit/>
          </a:bodyPr>
          <a:lstStyle/>
          <a:p>
            <a:pPr algn="ctr"/>
            <a:r>
              <a:rPr lang="ar-DZ" sz="2400" dirty="0" smtClean="0">
                <a:solidFill>
                  <a:schemeClr val="bg1"/>
                </a:solidFill>
                <a:latin typeface="Traditional Arabic" pitchFamily="18" charset="-78"/>
                <a:cs typeface="Traditional Arabic" pitchFamily="18" charset="-78"/>
              </a:rPr>
              <a:t>مقارنة الأهداف </a:t>
            </a:r>
          </a:p>
          <a:p>
            <a:pPr algn="ctr"/>
            <a:r>
              <a:rPr lang="ar-DZ" sz="2400" dirty="0" smtClean="0">
                <a:solidFill>
                  <a:schemeClr val="bg1"/>
                </a:solidFill>
                <a:latin typeface="Traditional Arabic" pitchFamily="18" charset="-78"/>
                <a:cs typeface="Traditional Arabic" pitchFamily="18" charset="-78"/>
              </a:rPr>
              <a:t>مع الأداء</a:t>
            </a:r>
            <a:endParaRPr lang="fr-FR" sz="2400" dirty="0">
              <a:solidFill>
                <a:schemeClr val="bg1"/>
              </a:solidFill>
              <a:latin typeface="Traditional Arabic" pitchFamily="18" charset="-78"/>
              <a:cs typeface="Traditional Arabic" pitchFamily="18" charset="-78"/>
            </a:endParaRPr>
          </a:p>
        </p:txBody>
      </p:sp>
      <p:sp>
        <p:nvSpPr>
          <p:cNvPr id="10" name="ZoneTexte 9"/>
          <p:cNvSpPr txBox="1"/>
          <p:nvPr/>
        </p:nvSpPr>
        <p:spPr>
          <a:xfrm>
            <a:off x="3857620" y="2285992"/>
            <a:ext cx="1714512" cy="830997"/>
          </a:xfrm>
          <a:prstGeom prst="rect">
            <a:avLst/>
          </a:prstGeom>
          <a:solidFill>
            <a:schemeClr val="accent1"/>
          </a:solidFill>
        </p:spPr>
        <p:txBody>
          <a:bodyPr wrap="square" rtlCol="0">
            <a:spAutoFit/>
          </a:bodyPr>
          <a:lstStyle/>
          <a:p>
            <a:pPr algn="ctr"/>
            <a:r>
              <a:rPr lang="ar-DZ" sz="2400" dirty="0" smtClean="0">
                <a:solidFill>
                  <a:schemeClr val="bg1"/>
                </a:solidFill>
                <a:latin typeface="Traditional Arabic" pitchFamily="18" charset="-78"/>
                <a:cs typeface="Traditional Arabic" pitchFamily="18" charset="-78"/>
              </a:rPr>
              <a:t>تنظيم وإدارة </a:t>
            </a:r>
          </a:p>
          <a:p>
            <a:pPr algn="ctr"/>
            <a:r>
              <a:rPr lang="ar-DZ" sz="2400" dirty="0" smtClean="0">
                <a:solidFill>
                  <a:schemeClr val="bg1"/>
                </a:solidFill>
                <a:latin typeface="Traditional Arabic" pitchFamily="18" charset="-78"/>
                <a:cs typeface="Traditional Arabic" pitchFamily="18" charset="-78"/>
              </a:rPr>
              <a:t>مباشرة</a:t>
            </a:r>
            <a:endParaRPr lang="fr-FR" sz="2400" dirty="0">
              <a:solidFill>
                <a:schemeClr val="bg1"/>
              </a:solidFill>
              <a:latin typeface="Traditional Arabic" pitchFamily="18" charset="-78"/>
              <a:cs typeface="Traditional Arabic" pitchFamily="18" charset="-78"/>
            </a:endParaRPr>
          </a:p>
        </p:txBody>
      </p:sp>
      <p:sp>
        <p:nvSpPr>
          <p:cNvPr id="11" name="ZoneTexte 10"/>
          <p:cNvSpPr txBox="1"/>
          <p:nvPr/>
        </p:nvSpPr>
        <p:spPr>
          <a:xfrm>
            <a:off x="928662" y="2214554"/>
            <a:ext cx="1714512" cy="923330"/>
          </a:xfrm>
          <a:prstGeom prst="rect">
            <a:avLst/>
          </a:prstGeom>
          <a:solidFill>
            <a:schemeClr val="accent1"/>
          </a:solidFill>
        </p:spPr>
        <p:txBody>
          <a:bodyPr wrap="square" rtlCol="0">
            <a:spAutoFit/>
          </a:bodyPr>
          <a:lstStyle/>
          <a:p>
            <a:pPr algn="ctr"/>
            <a:r>
              <a:rPr lang="ar-DZ" dirty="0" smtClean="0">
                <a:solidFill>
                  <a:schemeClr val="bg1"/>
                </a:solidFill>
              </a:rPr>
              <a:t>تحليل المواقف</a:t>
            </a:r>
          </a:p>
          <a:p>
            <a:pPr algn="ctr"/>
            <a:r>
              <a:rPr lang="ar-DZ" dirty="0" smtClean="0">
                <a:solidFill>
                  <a:schemeClr val="bg1"/>
                </a:solidFill>
              </a:rPr>
              <a:t>تحديد الأهداف</a:t>
            </a:r>
          </a:p>
          <a:p>
            <a:pPr algn="ctr"/>
            <a:r>
              <a:rPr lang="ar-DZ" dirty="0" smtClean="0">
                <a:solidFill>
                  <a:schemeClr val="bg1"/>
                </a:solidFill>
              </a:rPr>
              <a:t>الخيار الاستراتيجي</a:t>
            </a:r>
            <a:endParaRPr lang="fr-FR" dirty="0">
              <a:solidFill>
                <a:schemeClr val="bg1"/>
              </a:solidFill>
            </a:endParaRPr>
          </a:p>
        </p:txBody>
      </p:sp>
      <p:sp>
        <p:nvSpPr>
          <p:cNvPr id="12" name="ZoneTexte 11"/>
          <p:cNvSpPr txBox="1"/>
          <p:nvPr/>
        </p:nvSpPr>
        <p:spPr>
          <a:xfrm>
            <a:off x="1928794" y="3967467"/>
            <a:ext cx="5286412" cy="461665"/>
          </a:xfrm>
          <a:prstGeom prst="rect">
            <a:avLst/>
          </a:prstGeom>
          <a:noFill/>
        </p:spPr>
        <p:txBody>
          <a:bodyPr wrap="square" rtlCol="0">
            <a:spAutoFit/>
          </a:bodyPr>
          <a:lstStyle/>
          <a:p>
            <a:pPr algn="ctr"/>
            <a:r>
              <a:rPr lang="ar-DZ" sz="2400" b="1" dirty="0" smtClean="0">
                <a:latin typeface="Traditional Arabic" pitchFamily="18" charset="-78"/>
                <a:cs typeface="Traditional Arabic" pitchFamily="18" charset="-78"/>
              </a:rPr>
              <a:t>التغذية العكسية للخطط المستقبلية وتنفيذها في البيئة المتغيرة</a:t>
            </a:r>
            <a:endParaRPr lang="fr-FR" sz="2400" b="1" dirty="0">
              <a:latin typeface="Traditional Arabic" pitchFamily="18" charset="-78"/>
              <a:cs typeface="Traditional Arabic" pitchFamily="18" charset="-78"/>
            </a:endParaRPr>
          </a:p>
        </p:txBody>
      </p:sp>
      <p:sp>
        <p:nvSpPr>
          <p:cNvPr id="13" name="Flèche droite 12"/>
          <p:cNvSpPr/>
          <p:nvPr/>
        </p:nvSpPr>
        <p:spPr>
          <a:xfrm>
            <a:off x="2786050" y="1643050"/>
            <a:ext cx="785818"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3"/>
          <p:cNvSpPr/>
          <p:nvPr/>
        </p:nvSpPr>
        <p:spPr>
          <a:xfrm>
            <a:off x="5643570" y="1643050"/>
            <a:ext cx="71438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a:off x="2928926" y="2500306"/>
            <a:ext cx="428628" cy="285752"/>
          </a:xfrm>
          <a:prstGeom prst="rightArrow">
            <a:avLst/>
          </a:prstGeom>
          <a:solidFill>
            <a:schemeClr val="accent1">
              <a:alpha val="20000"/>
            </a:schemeClr>
          </a:solidFill>
          <a:ln>
            <a:solidFill>
              <a:schemeClr val="accent1">
                <a:shade val="5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a:off x="5857884" y="2500306"/>
            <a:ext cx="428628" cy="285752"/>
          </a:xfrm>
          <a:prstGeom prst="rightArrow">
            <a:avLst/>
          </a:prstGeom>
          <a:solidFill>
            <a:schemeClr val="accent1">
              <a:alpha val="20000"/>
            </a:schemeClr>
          </a:solidFill>
          <a:ln>
            <a:solidFill>
              <a:schemeClr val="accent1">
                <a:shade val="50000"/>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Arc 20"/>
          <p:cNvSpPr/>
          <p:nvPr/>
        </p:nvSpPr>
        <p:spPr>
          <a:xfrm rot="225118">
            <a:off x="1711364" y="1926843"/>
            <a:ext cx="5786478" cy="547683"/>
          </a:xfrm>
          <a:prstGeom prst="arc">
            <a:avLst>
              <a:gd name="adj1" fmla="val 10871026"/>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4" name="Rectangle 43"/>
          <p:cNvSpPr/>
          <p:nvPr/>
        </p:nvSpPr>
        <p:spPr>
          <a:xfrm>
            <a:off x="71470" y="4433083"/>
            <a:ext cx="9001124" cy="2308324"/>
          </a:xfrm>
          <a:prstGeom prst="rect">
            <a:avLst/>
          </a:prstGeom>
        </p:spPr>
        <p:txBody>
          <a:bodyPr wrap="square">
            <a:spAutoFit/>
          </a:bodyPr>
          <a:lstStyle/>
          <a:p>
            <a:pPr algn="r" rtl="1">
              <a:lnSpc>
                <a:spcPct val="150000"/>
              </a:lnSpc>
            </a:pPr>
            <a:r>
              <a:rPr lang="ar-DZ" sz="2400" dirty="0" smtClean="0">
                <a:latin typeface="Traditional Arabic" pitchFamily="18" charset="-78"/>
                <a:cs typeface="Traditional Arabic" pitchFamily="18" charset="-78"/>
              </a:rPr>
              <a:t>يتّضح ممّا سبق أن الرّقابة </a:t>
            </a:r>
            <a:r>
              <a:rPr lang="ar-DZ" sz="2400" dirty="0">
                <a:latin typeface="Traditional Arabic" pitchFamily="18" charset="-78"/>
                <a:cs typeface="Traditional Arabic" pitchFamily="18" charset="-78"/>
              </a:rPr>
              <a:t>التسويقية تتمثل </a:t>
            </a:r>
            <a:r>
              <a:rPr lang="ar-DZ" sz="2400" dirty="0" smtClean="0">
                <a:latin typeface="Traditional Arabic" pitchFamily="18" charset="-78"/>
                <a:cs typeface="Traditional Arabic" pitchFamily="18" charset="-78"/>
              </a:rPr>
              <a:t>في مجموعة </a:t>
            </a:r>
            <a:r>
              <a:rPr lang="ar-DZ" sz="2400" dirty="0">
                <a:latin typeface="Traditional Arabic" pitchFamily="18" charset="-78"/>
                <a:cs typeface="Traditional Arabic" pitchFamily="18" charset="-78"/>
              </a:rPr>
              <a:t>المعايير التي تقيس الأداء وتعمل على اتخاذ </a:t>
            </a:r>
            <a:r>
              <a:rPr lang="ar-DZ" sz="2400" dirty="0" smtClean="0">
                <a:latin typeface="Traditional Arabic" pitchFamily="18" charset="-78"/>
                <a:cs typeface="Traditional Arabic" pitchFamily="18" charset="-78"/>
              </a:rPr>
              <a:t>الإجراء </a:t>
            </a:r>
            <a:r>
              <a:rPr lang="ar-DZ" sz="2400" dirty="0">
                <a:latin typeface="Traditional Arabic" pitchFamily="18" charset="-78"/>
                <a:cs typeface="Traditional Arabic" pitchFamily="18" charset="-78"/>
              </a:rPr>
              <a:t>التصحيحي في حالة فشل </a:t>
            </a:r>
            <a:r>
              <a:rPr lang="ar-DZ" sz="2400" dirty="0" smtClean="0">
                <a:latin typeface="Traditional Arabic" pitchFamily="18" charset="-78"/>
                <a:cs typeface="Traditional Arabic" pitchFamily="18" charset="-78"/>
              </a:rPr>
              <a:t>الأداء الفعلي في </a:t>
            </a:r>
            <a:r>
              <a:rPr lang="ar-DZ" sz="2400" dirty="0">
                <a:latin typeface="Traditional Arabic" pitchFamily="18" charset="-78"/>
                <a:cs typeface="Traditional Arabic" pitchFamily="18" charset="-78"/>
              </a:rPr>
              <a:t>تحقيق </a:t>
            </a:r>
            <a:r>
              <a:rPr lang="ar-DZ" sz="2400" dirty="0" smtClean="0">
                <a:latin typeface="Traditional Arabic" pitchFamily="18" charset="-78"/>
                <a:cs typeface="Traditional Arabic" pitchFamily="18" charset="-78"/>
              </a:rPr>
              <a:t>الأهداف المحددة، حيث أن </a:t>
            </a:r>
            <a:r>
              <a:rPr lang="ar-DZ" sz="2400" dirty="0">
                <a:latin typeface="Traditional Arabic" pitchFamily="18" charset="-78"/>
                <a:cs typeface="Traditional Arabic" pitchFamily="18" charset="-78"/>
              </a:rPr>
              <a:t>خطط التسويق </a:t>
            </a:r>
            <a:r>
              <a:rPr lang="ar-DZ" sz="2400" dirty="0" smtClean="0">
                <a:latin typeface="Traditional Arabic" pitchFamily="18" charset="-78"/>
                <a:cs typeface="Traditional Arabic" pitchFamily="18" charset="-78"/>
              </a:rPr>
              <a:t>تمثّل </a:t>
            </a:r>
            <a:r>
              <a:rPr lang="ar-DZ" sz="2400" dirty="0">
                <a:latin typeface="Traditional Arabic" pitchFamily="18" charset="-78"/>
                <a:cs typeface="Traditional Arabic" pitchFamily="18" charset="-78"/>
              </a:rPr>
              <a:t>ما </a:t>
            </a:r>
            <a:r>
              <a:rPr lang="ar-DZ" sz="2400" dirty="0" smtClean="0">
                <a:latin typeface="Traditional Arabic" pitchFamily="18" charset="-78"/>
                <a:cs typeface="Traditional Arabic" pitchFamily="18" charset="-78"/>
              </a:rPr>
              <a:t>هو مطلوب </a:t>
            </a:r>
            <a:r>
              <a:rPr lang="ar-DZ" sz="2400" dirty="0">
                <a:latin typeface="Traditional Arabic" pitchFamily="18" charset="-78"/>
                <a:cs typeface="Traditional Arabic" pitchFamily="18" charset="-78"/>
              </a:rPr>
              <a:t>تحقيقه في </a:t>
            </a:r>
            <a:r>
              <a:rPr lang="ar-DZ" sz="2400" dirty="0" smtClean="0">
                <a:latin typeface="Traditional Arabic" pitchFamily="18" charset="-78"/>
                <a:cs typeface="Traditional Arabic" pitchFamily="18" charset="-78"/>
              </a:rPr>
              <a:t>المستقبل، ولكن تكون </a:t>
            </a:r>
            <a:r>
              <a:rPr lang="ar-DZ" sz="2400" dirty="0">
                <a:latin typeface="Traditional Arabic" pitchFamily="18" charset="-78"/>
                <a:cs typeface="Traditional Arabic" pitchFamily="18" charset="-78"/>
              </a:rPr>
              <a:t>أقل قدرة على </a:t>
            </a:r>
            <a:r>
              <a:rPr lang="ar-DZ" sz="2400" dirty="0" smtClean="0">
                <a:latin typeface="Traditional Arabic" pitchFamily="18" charset="-78"/>
                <a:cs typeface="Traditional Arabic" pitchFamily="18" charset="-78"/>
              </a:rPr>
              <a:t>تنفيذها </a:t>
            </a:r>
            <a:r>
              <a:rPr lang="ar-DZ" sz="2400" dirty="0">
                <a:latin typeface="Traditional Arabic" pitchFamily="18" charset="-78"/>
                <a:cs typeface="Traditional Arabic" pitchFamily="18" charset="-78"/>
              </a:rPr>
              <a:t>السليم بدون الرقابة التسويقية التي تحتاج إليها المنظمة في اختبار قياس </a:t>
            </a:r>
            <a:r>
              <a:rPr lang="ar-DZ" sz="2400" dirty="0" smtClean="0">
                <a:latin typeface="Traditional Arabic" pitchFamily="18" charset="-78"/>
                <a:cs typeface="Traditional Arabic" pitchFamily="18" charset="-78"/>
              </a:rPr>
              <a:t>الأداء </a:t>
            </a:r>
            <a:r>
              <a:rPr lang="ar-DZ" sz="2400" dirty="0">
                <a:latin typeface="Traditional Arabic" pitchFamily="18" charset="-78"/>
                <a:cs typeface="Traditional Arabic" pitchFamily="18" charset="-78"/>
              </a:rPr>
              <a:t>(مثل الحصة السوقية ونسب المصاريف) عبر التدقيق التسويقي الذي يعتبر احد أسس  </a:t>
            </a:r>
            <a:r>
              <a:rPr lang="ar-DZ" sz="2400" dirty="0" smtClean="0">
                <a:latin typeface="Traditional Arabic" pitchFamily="18" charset="-78"/>
                <a:cs typeface="Traditional Arabic" pitchFamily="18" charset="-78"/>
              </a:rPr>
              <a:t>الرقابة.</a:t>
            </a:r>
            <a:endParaRPr lang="ar-DZ" b="1" dirty="0"/>
          </a:p>
        </p:txBody>
      </p:sp>
      <p:cxnSp>
        <p:nvCxnSpPr>
          <p:cNvPr id="49" name="Connecteur droit avec flèche 48"/>
          <p:cNvCxnSpPr>
            <a:stCxn id="21" idx="0"/>
          </p:cNvCxnSpPr>
          <p:nvPr/>
        </p:nvCxnSpPr>
        <p:spPr>
          <a:xfrm rot="16200000" flipH="1">
            <a:off x="3515699" y="229559"/>
            <a:ext cx="1828760" cy="52845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rot="10800000">
            <a:off x="4786314" y="3786190"/>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rot="5400000" flipH="1" flipV="1">
            <a:off x="3856826" y="2857496"/>
            <a:ext cx="1858182" cy="794"/>
          </a:xfrm>
          <a:prstGeom prst="line">
            <a:avLst/>
          </a:prstGeom>
        </p:spPr>
        <p:style>
          <a:lnRef idx="1">
            <a:schemeClr val="accent1"/>
          </a:lnRef>
          <a:fillRef idx="0">
            <a:schemeClr val="accent1"/>
          </a:fillRef>
          <a:effectRef idx="0">
            <a:schemeClr val="accent1"/>
          </a:effectRef>
          <a:fontRef idx="minor">
            <a:schemeClr val="tx1"/>
          </a:fontRef>
        </p:style>
      </p:cxnSp>
      <p:sp>
        <p:nvSpPr>
          <p:cNvPr id="56" name="Forme libre 55"/>
          <p:cNvSpPr/>
          <p:nvPr/>
        </p:nvSpPr>
        <p:spPr>
          <a:xfrm>
            <a:off x="2000233" y="1785926"/>
            <a:ext cx="5786478" cy="1879941"/>
          </a:xfrm>
          <a:custGeom>
            <a:avLst/>
            <a:gdLst>
              <a:gd name="connsiteX0" fmla="*/ 2410918 w 5383967"/>
              <a:gd name="connsiteY0" fmla="*/ 1751351 h 1751351"/>
              <a:gd name="connsiteX1" fmla="*/ 447206 w 5383967"/>
              <a:gd name="connsiteY1" fmla="*/ 866931 h 1751351"/>
              <a:gd name="connsiteX2" fmla="*/ 5094157 w 5383967"/>
              <a:gd name="connsiteY2" fmla="*/ 102433 h 1751351"/>
              <a:gd name="connsiteX3" fmla="*/ 2186065 w 5383967"/>
              <a:gd name="connsiteY3" fmla="*/ 1481528 h 1751351"/>
              <a:gd name="connsiteX4" fmla="*/ 2305986 w 5383967"/>
              <a:gd name="connsiteY4" fmla="*/ 1421567 h 1751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3967" h="1751351">
                <a:moveTo>
                  <a:pt x="2410918" y="1751351"/>
                </a:moveTo>
                <a:cubicBezTo>
                  <a:pt x="1205459" y="1446551"/>
                  <a:pt x="0" y="1141751"/>
                  <a:pt x="447206" y="866931"/>
                </a:cubicBezTo>
                <a:cubicBezTo>
                  <a:pt x="894412" y="592111"/>
                  <a:pt x="4804347" y="0"/>
                  <a:pt x="5094157" y="102433"/>
                </a:cubicBezTo>
                <a:cubicBezTo>
                  <a:pt x="5383967" y="204866"/>
                  <a:pt x="2650760" y="1261672"/>
                  <a:pt x="2186065" y="1481528"/>
                </a:cubicBezTo>
                <a:cubicBezTo>
                  <a:pt x="1721370" y="1701384"/>
                  <a:pt x="2013678" y="1561475"/>
                  <a:pt x="2305986" y="142156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76" y="71414"/>
            <a:ext cx="8929718" cy="6555641"/>
          </a:xfrm>
          <a:prstGeom prst="rect">
            <a:avLst/>
          </a:prstGeom>
        </p:spPr>
        <p:txBody>
          <a:bodyPr wrap="square">
            <a:spAutoFit/>
          </a:bodyPr>
          <a:lstStyle/>
          <a:p>
            <a:pPr algn="r" rtl="1">
              <a:lnSpc>
                <a:spcPct val="150000"/>
              </a:lnSpc>
            </a:pPr>
            <a:r>
              <a:rPr lang="ar-DZ" sz="2800" dirty="0">
                <a:latin typeface="Traditional Arabic" pitchFamily="18" charset="-78"/>
                <a:cs typeface="Traditional Arabic" pitchFamily="18" charset="-78"/>
              </a:rPr>
              <a:t>وتتصف الرقابة التسويقية بأنها </a:t>
            </a:r>
            <a:r>
              <a:rPr lang="ar-DZ" sz="2800" b="1" dirty="0">
                <a:solidFill>
                  <a:srgbClr val="0070C0"/>
                </a:solidFill>
                <a:latin typeface="Traditional Arabic" pitchFamily="18" charset="-78"/>
                <a:cs typeface="Traditional Arabic" pitchFamily="18" charset="-78"/>
              </a:rPr>
              <a:t>تقييم مستمر للأداء </a:t>
            </a:r>
            <a:r>
              <a:rPr lang="ar-DZ" sz="2800" dirty="0">
                <a:latin typeface="Traditional Arabic" pitchFamily="18" charset="-78"/>
                <a:cs typeface="Traditional Arabic" pitchFamily="18" charset="-78"/>
              </a:rPr>
              <a:t>ينبغي على إدارة التسويق القيام </a:t>
            </a:r>
            <a:r>
              <a:rPr lang="ar-DZ" sz="2800" dirty="0" err="1">
                <a:latin typeface="Traditional Arabic" pitchFamily="18" charset="-78"/>
                <a:cs typeface="Traditional Arabic" pitchFamily="18" charset="-78"/>
              </a:rPr>
              <a:t>به</a:t>
            </a:r>
            <a:r>
              <a:rPr lang="ar-DZ" sz="2800" dirty="0">
                <a:latin typeface="Traditional Arabic" pitchFamily="18" charset="-78"/>
                <a:cs typeface="Traditional Arabic" pitchFamily="18" charset="-78"/>
              </a:rPr>
              <a:t> عبر إنشاء </a:t>
            </a:r>
            <a:r>
              <a:rPr lang="ar-DZ" sz="2800" b="1" dirty="0">
                <a:solidFill>
                  <a:srgbClr val="0070C0"/>
                </a:solidFill>
                <a:latin typeface="Traditional Arabic" pitchFamily="18" charset="-78"/>
                <a:cs typeface="Traditional Arabic" pitchFamily="18" charset="-78"/>
              </a:rPr>
              <a:t>نظام للرقابة التسويقية </a:t>
            </a:r>
            <a:r>
              <a:rPr lang="ar-DZ" sz="2800" dirty="0" smtClean="0">
                <a:latin typeface="Traditional Arabic" pitchFamily="18" charset="-78"/>
                <a:cs typeface="Traditional Arabic" pitchFamily="18" charset="-78"/>
              </a:rPr>
              <a:t>يعمل </a:t>
            </a:r>
            <a:r>
              <a:rPr lang="ar-DZ" sz="2800" dirty="0">
                <a:latin typeface="Traditional Arabic" pitchFamily="18" charset="-78"/>
                <a:cs typeface="Traditional Arabic" pitchFamily="18" charset="-78"/>
              </a:rPr>
              <a:t>على </a:t>
            </a:r>
            <a:r>
              <a:rPr lang="ar-DZ" sz="2800" b="1" dirty="0" smtClean="0">
                <a:solidFill>
                  <a:srgbClr val="0070C0"/>
                </a:solidFill>
                <a:latin typeface="Traditional Arabic" pitchFamily="18" charset="-78"/>
                <a:cs typeface="Traditional Arabic" pitchFamily="18" charset="-78"/>
              </a:rPr>
              <a:t>مقارنته </a:t>
            </a:r>
            <a:r>
              <a:rPr lang="ar-DZ" sz="2800" b="1" dirty="0">
                <a:solidFill>
                  <a:srgbClr val="0070C0"/>
                </a:solidFill>
                <a:latin typeface="Traditional Arabic" pitchFamily="18" charset="-78"/>
                <a:cs typeface="Traditional Arabic" pitchFamily="18" charset="-78"/>
              </a:rPr>
              <a:t>مع </a:t>
            </a:r>
            <a:r>
              <a:rPr lang="ar-DZ" sz="2800" b="1" dirty="0" smtClean="0">
                <a:solidFill>
                  <a:srgbClr val="0070C0"/>
                </a:solidFill>
                <a:latin typeface="Traditional Arabic" pitchFamily="18" charset="-78"/>
                <a:cs typeface="Traditional Arabic" pitchFamily="18" charset="-78"/>
              </a:rPr>
              <a:t>الأهداف </a:t>
            </a:r>
            <a:r>
              <a:rPr lang="ar-DZ" sz="2800" dirty="0">
                <a:latin typeface="Traditional Arabic" pitchFamily="18" charset="-78"/>
                <a:cs typeface="Traditional Arabic" pitchFamily="18" charset="-78"/>
              </a:rPr>
              <a:t>كي </a:t>
            </a:r>
            <a:r>
              <a:rPr lang="ar-DZ" sz="2800" b="1" dirty="0">
                <a:latin typeface="Traditional Arabic" pitchFamily="18" charset="-78"/>
                <a:cs typeface="Traditional Arabic" pitchFamily="18" charset="-78"/>
              </a:rPr>
              <a:t>يتضح لمدراء التسويق مدى فاعلية </a:t>
            </a:r>
            <a:r>
              <a:rPr lang="ar-DZ" sz="2800" b="1" dirty="0" smtClean="0">
                <a:latin typeface="Traditional Arabic" pitchFamily="18" charset="-78"/>
                <a:cs typeface="Traditional Arabic" pitchFamily="18" charset="-78"/>
              </a:rPr>
              <a:t>الأداء التسويقي</a:t>
            </a:r>
            <a:r>
              <a:rPr lang="ar-DZ" sz="2800" dirty="0" smtClean="0">
                <a:latin typeface="Traditional Arabic" pitchFamily="18" charset="-78"/>
                <a:cs typeface="Traditional Arabic" pitchFamily="18" charset="-78"/>
              </a:rPr>
              <a:t>. </a:t>
            </a:r>
            <a:r>
              <a:rPr lang="ar-DZ" sz="2800" dirty="0">
                <a:latin typeface="Traditional Arabic" pitchFamily="18" charset="-78"/>
                <a:cs typeface="Traditional Arabic" pitchFamily="18" charset="-78"/>
              </a:rPr>
              <a:t>وكذلك </a:t>
            </a:r>
            <a:r>
              <a:rPr lang="ar-DZ" sz="2800" dirty="0" smtClean="0">
                <a:latin typeface="Traditional Arabic" pitchFamily="18" charset="-78"/>
                <a:cs typeface="Traditional Arabic" pitchFamily="18" charset="-78"/>
              </a:rPr>
              <a:t>فإن </a:t>
            </a:r>
            <a:r>
              <a:rPr lang="ar-DZ" sz="2800" dirty="0">
                <a:latin typeface="Traditional Arabic" pitchFamily="18" charset="-78"/>
                <a:cs typeface="Traditional Arabic" pitchFamily="18" charset="-78"/>
              </a:rPr>
              <a:t>الرقابة التسويقية تساعد المدراء في وضع الخطط المستقبلية من خلال التغذية </a:t>
            </a:r>
            <a:r>
              <a:rPr lang="ar-DZ" sz="2800" dirty="0" smtClean="0">
                <a:latin typeface="Traditional Arabic" pitchFamily="18" charset="-78"/>
                <a:cs typeface="Traditional Arabic" pitchFamily="18" charset="-78"/>
              </a:rPr>
              <a:t>العكسية</a:t>
            </a:r>
            <a:r>
              <a:rPr lang="fr-FR" sz="2400" dirty="0" err="1" smtClean="0">
                <a:latin typeface="Traditional Arabic" pitchFamily="18" charset="-78"/>
                <a:cs typeface="Traditional Arabic" pitchFamily="18" charset="-78"/>
              </a:rPr>
              <a:t>Feed</a:t>
            </a:r>
            <a:r>
              <a:rPr lang="fr-FR" sz="2400" dirty="0" smtClean="0">
                <a:latin typeface="Traditional Arabic" pitchFamily="18" charset="-78"/>
                <a:cs typeface="Traditional Arabic" pitchFamily="18" charset="-78"/>
              </a:rPr>
              <a:t> back) </a:t>
            </a:r>
            <a:r>
              <a:rPr lang="ar-DZ" sz="2400" dirty="0" smtClean="0">
                <a:latin typeface="Traditional Arabic" pitchFamily="18" charset="-78"/>
                <a:cs typeface="Traditional Arabic" pitchFamily="18" charset="-78"/>
              </a:rPr>
              <a:t>)</a:t>
            </a:r>
            <a:r>
              <a:rPr lang="ar-DZ" sz="2800" dirty="0" smtClean="0">
                <a:latin typeface="Traditional Arabic" pitchFamily="18" charset="-78"/>
                <a:cs typeface="Traditional Arabic" pitchFamily="18" charset="-78"/>
              </a:rPr>
              <a:t> والتغذية المتزامنة </a:t>
            </a:r>
            <a:r>
              <a:rPr lang="fr-FR" sz="2200" dirty="0" err="1" smtClean="0">
                <a:latin typeface="Traditional Arabic" pitchFamily="18" charset="-78"/>
                <a:cs typeface="Traditional Arabic" pitchFamily="18" charset="-78"/>
              </a:rPr>
              <a:t>Feed</a:t>
            </a:r>
            <a:r>
              <a:rPr lang="fr-FR" sz="2200" dirty="0" smtClean="0">
                <a:latin typeface="Traditional Arabic" pitchFamily="18" charset="-78"/>
                <a:cs typeface="Traditional Arabic" pitchFamily="18" charset="-78"/>
              </a:rPr>
              <a:t> </a:t>
            </a:r>
            <a:r>
              <a:rPr lang="fr-FR" sz="2200" dirty="0" err="1" smtClean="0">
                <a:latin typeface="Traditional Arabic" pitchFamily="18" charset="-78"/>
                <a:cs typeface="Traditional Arabic" pitchFamily="18" charset="-78"/>
              </a:rPr>
              <a:t>Forward</a:t>
            </a:r>
            <a:r>
              <a:rPr lang="fr-FR" sz="2800" dirty="0" smtClean="0">
                <a:latin typeface="Traditional Arabic" pitchFamily="18" charset="-78"/>
                <a:cs typeface="Traditional Arabic" pitchFamily="18" charset="-78"/>
              </a:rPr>
              <a:t>)</a:t>
            </a:r>
            <a:r>
              <a:rPr lang="ar-DZ" sz="2800" dirty="0" smtClean="0">
                <a:latin typeface="Traditional Arabic" pitchFamily="18" charset="-78"/>
                <a:cs typeface="Traditional Arabic" pitchFamily="18" charset="-78"/>
              </a:rPr>
              <a:t>) التي </a:t>
            </a:r>
            <a:r>
              <a:rPr lang="ar-DZ" sz="2800" dirty="0">
                <a:latin typeface="Traditional Arabic" pitchFamily="18" charset="-78"/>
                <a:cs typeface="Traditional Arabic" pitchFamily="18" charset="-78"/>
              </a:rPr>
              <a:t>تعني الرقابة المستمرة لتنفيذ الخطة خطوة </a:t>
            </a:r>
            <a:r>
              <a:rPr lang="ar-DZ" sz="2800" dirty="0" smtClean="0">
                <a:latin typeface="Traditional Arabic" pitchFamily="18" charset="-78"/>
                <a:cs typeface="Traditional Arabic" pitchFamily="18" charset="-78"/>
              </a:rPr>
              <a:t>بخطوة.</a:t>
            </a:r>
            <a:endParaRPr lang="ar-DZ" sz="2800" dirty="0">
              <a:latin typeface="Traditional Arabic" pitchFamily="18" charset="-78"/>
              <a:cs typeface="Traditional Arabic" pitchFamily="18" charset="-78"/>
            </a:endParaRPr>
          </a:p>
          <a:p>
            <a:pPr algn="r" rtl="1">
              <a:lnSpc>
                <a:spcPct val="150000"/>
              </a:lnSpc>
            </a:pPr>
            <a:r>
              <a:rPr lang="ar-DZ" sz="2800" dirty="0" smtClean="0">
                <a:latin typeface="Traditional Arabic" pitchFamily="18" charset="-78"/>
                <a:cs typeface="Traditional Arabic" pitchFamily="18" charset="-78"/>
              </a:rPr>
              <a:t>تعدّ الرقابة التسويقية (حسب </a:t>
            </a:r>
            <a:r>
              <a:rPr lang="fr-FR" sz="2400" dirty="0" err="1" smtClean="0">
                <a:latin typeface="Traditional Arabic" pitchFamily="18" charset="-78"/>
                <a:cs typeface="Traditional Arabic" pitchFamily="18" charset="-78"/>
              </a:rPr>
              <a:t>Darymple</a:t>
            </a:r>
            <a:r>
              <a:rPr lang="ar-DZ" sz="2800" dirty="0" smtClean="0">
                <a:latin typeface="Traditional Arabic" pitchFamily="18" charset="-78"/>
                <a:cs typeface="Traditional Arabic" pitchFamily="18" charset="-78"/>
              </a:rPr>
              <a:t>) أنها مجموعة </a:t>
            </a:r>
            <a:r>
              <a:rPr lang="ar-DZ" sz="2800" dirty="0">
                <a:latin typeface="Traditional Arabic" pitchFamily="18" charset="-78"/>
                <a:cs typeface="Traditional Arabic" pitchFamily="18" charset="-78"/>
              </a:rPr>
              <a:t>من </a:t>
            </a:r>
            <a:r>
              <a:rPr lang="ar-DZ" sz="2800" dirty="0" smtClean="0">
                <a:latin typeface="Traditional Arabic" pitchFamily="18" charset="-78"/>
                <a:cs typeface="Traditional Arabic" pitchFamily="18" charset="-78"/>
              </a:rPr>
              <a:t>الإجراءات </a:t>
            </a:r>
            <a:r>
              <a:rPr lang="ar-DZ" sz="2800" dirty="0">
                <a:latin typeface="Traditional Arabic" pitchFamily="18" charset="-78"/>
                <a:cs typeface="Traditional Arabic" pitchFamily="18" charset="-78"/>
              </a:rPr>
              <a:t>التي تسمح للمدراء بمقارنة نتائج الخطة التسويقية مع المعايير الموضوعة </a:t>
            </a:r>
            <a:r>
              <a:rPr lang="ar-DZ" sz="2800" dirty="0" smtClean="0">
                <a:latin typeface="Traditional Arabic" pitchFamily="18" charset="-78"/>
                <a:cs typeface="Traditional Arabic" pitchFamily="18" charset="-78"/>
              </a:rPr>
              <a:t>سلفاً، </a:t>
            </a:r>
            <a:r>
              <a:rPr lang="ar-DZ" sz="2800" dirty="0">
                <a:latin typeface="Traditional Arabic" pitchFamily="18" charset="-78"/>
                <a:cs typeface="Traditional Arabic" pitchFamily="18" charset="-78"/>
              </a:rPr>
              <a:t>ومن ثم اتخاذ الإجراءات </a:t>
            </a:r>
            <a:r>
              <a:rPr lang="ar-DZ" sz="2800" dirty="0" smtClean="0">
                <a:latin typeface="Traditional Arabic" pitchFamily="18" charset="-78"/>
                <a:cs typeface="Traditional Arabic" pitchFamily="18" charset="-78"/>
              </a:rPr>
              <a:t>التصحيحية الملائمة لتحقيق الأهداف المسطرة.</a:t>
            </a:r>
            <a:endParaRPr lang="ar-DZ" sz="2800" dirty="0">
              <a:latin typeface="Traditional Arabic" pitchFamily="18" charset="-78"/>
              <a:cs typeface="Traditional Arabic" pitchFamily="18" charset="-78"/>
            </a:endParaRPr>
          </a:p>
          <a:p>
            <a:pPr algn="r" rtl="1">
              <a:lnSpc>
                <a:spcPct val="150000"/>
              </a:lnSpc>
            </a:pPr>
            <a:r>
              <a:rPr lang="ar-DZ" sz="2800" dirty="0" smtClean="0">
                <a:latin typeface="Traditional Arabic" pitchFamily="18" charset="-78"/>
                <a:cs typeface="Traditional Arabic" pitchFamily="18" charset="-78"/>
              </a:rPr>
              <a:t>كما يمكن </a:t>
            </a:r>
            <a:r>
              <a:rPr lang="ar-DZ" sz="2800" dirty="0">
                <a:latin typeface="Traditional Arabic" pitchFamily="18" charset="-78"/>
                <a:cs typeface="Traditional Arabic" pitchFamily="18" charset="-78"/>
              </a:rPr>
              <a:t>تحديد مفهوم الرقابة التسويقية بأنها تلك العملية التي تحصل </a:t>
            </a:r>
            <a:r>
              <a:rPr lang="ar-DZ" sz="2800" dirty="0" err="1">
                <a:latin typeface="Traditional Arabic" pitchFamily="18" charset="-78"/>
                <a:cs typeface="Traditional Arabic" pitchFamily="18" charset="-78"/>
              </a:rPr>
              <a:t>بها</a:t>
            </a:r>
            <a:r>
              <a:rPr lang="ar-DZ" sz="2800" dirty="0">
                <a:latin typeface="Traditional Arabic" pitchFamily="18" charset="-78"/>
                <a:cs typeface="Traditional Arabic" pitchFamily="18" charset="-78"/>
              </a:rPr>
              <a:t> الإدارة على المعلومات المتعلقة بالأداء </a:t>
            </a:r>
            <a:r>
              <a:rPr lang="ar-DZ" sz="2800" dirty="0" smtClean="0">
                <a:latin typeface="Traditional Arabic" pitchFamily="18" charset="-78"/>
                <a:cs typeface="Traditional Arabic" pitchFamily="18" charset="-78"/>
              </a:rPr>
              <a:t>التسويقي</a:t>
            </a:r>
            <a:r>
              <a:rPr lang="ar-DZ" sz="2800" dirty="0">
                <a:latin typeface="Traditional Arabic" pitchFamily="18" charset="-78"/>
                <a:cs typeface="Traditional Arabic" pitchFamily="18" charset="-78"/>
              </a:rPr>
              <a:t>.</a:t>
            </a:r>
          </a:p>
        </p:txBody>
      </p:sp>
      <p:cxnSp>
        <p:nvCxnSpPr>
          <p:cNvPr id="6" name="Connecteur droit avec flèche 5"/>
          <p:cNvCxnSpPr/>
          <p:nvPr/>
        </p:nvCxnSpPr>
        <p:spPr>
          <a:xfrm rot="10800000" flipV="1">
            <a:off x="5572132" y="714356"/>
            <a:ext cx="50006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111791"/>
            <a:ext cx="8929718" cy="1384995"/>
          </a:xfrm>
          <a:prstGeom prst="rect">
            <a:avLst/>
          </a:prstGeom>
        </p:spPr>
        <p:txBody>
          <a:bodyPr wrap="square">
            <a:spAutoFit/>
          </a:bodyPr>
          <a:lstStyle/>
          <a:p>
            <a:pPr algn="r" rtl="1">
              <a:lnSpc>
                <a:spcPct val="150000"/>
              </a:lnSpc>
            </a:pPr>
            <a:r>
              <a:rPr lang="ar-DZ" sz="2800" dirty="0" smtClean="0">
                <a:latin typeface="Traditional Arabic" pitchFamily="18" charset="-78"/>
                <a:cs typeface="Traditional Arabic" pitchFamily="18" charset="-78"/>
              </a:rPr>
              <a:t>وهناك إطاران رئيسيان للرّقابة التسويقية وهما:</a:t>
            </a:r>
          </a:p>
          <a:p>
            <a:pPr algn="r" rtl="1">
              <a:lnSpc>
                <a:spcPct val="150000"/>
              </a:lnSpc>
            </a:pPr>
            <a:endParaRPr lang="ar-DZ" sz="2800" dirty="0">
              <a:latin typeface="Traditional Arabic" pitchFamily="18" charset="-78"/>
              <a:cs typeface="Traditional Arabic" pitchFamily="18" charset="-78"/>
            </a:endParaRPr>
          </a:p>
        </p:txBody>
      </p:sp>
      <p:sp>
        <p:nvSpPr>
          <p:cNvPr id="5" name="Accolade fermante 4"/>
          <p:cNvSpPr/>
          <p:nvPr/>
        </p:nvSpPr>
        <p:spPr>
          <a:xfrm>
            <a:off x="4643438" y="500042"/>
            <a:ext cx="285752" cy="8572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Rectangle 5"/>
          <p:cNvSpPr/>
          <p:nvPr/>
        </p:nvSpPr>
        <p:spPr>
          <a:xfrm>
            <a:off x="285720" y="395567"/>
            <a:ext cx="4214842" cy="461665"/>
          </a:xfrm>
          <a:prstGeom prst="rect">
            <a:avLst/>
          </a:prstGeom>
        </p:spPr>
        <p:txBody>
          <a:bodyPr wrap="square">
            <a:spAutoFit/>
          </a:bodyPr>
          <a:lstStyle/>
          <a:p>
            <a:pPr algn="r" rtl="1">
              <a:buFont typeface="Arial" pitchFamily="34" charset="0"/>
              <a:buChar char="•"/>
            </a:pPr>
            <a:r>
              <a:rPr lang="ar-DZ" sz="2400" b="1" dirty="0" smtClean="0">
                <a:solidFill>
                  <a:srgbClr val="0070C0"/>
                </a:solidFill>
                <a:latin typeface="Traditional Arabic" pitchFamily="18" charset="-78"/>
                <a:cs typeface="Traditional Arabic" pitchFamily="18" charset="-78"/>
              </a:rPr>
              <a:t>  الرقابة </a:t>
            </a:r>
            <a:r>
              <a:rPr lang="ar-DZ" sz="2400" b="1" dirty="0">
                <a:solidFill>
                  <a:srgbClr val="0070C0"/>
                </a:solidFill>
                <a:latin typeface="Traditional Arabic" pitchFamily="18" charset="-78"/>
                <a:cs typeface="Traditional Arabic" pitchFamily="18" charset="-78"/>
              </a:rPr>
              <a:t>من خلال الكفاءة في العمل </a:t>
            </a:r>
            <a:r>
              <a:rPr lang="ar-DZ" sz="2400" b="1" dirty="0" smtClean="0">
                <a:solidFill>
                  <a:srgbClr val="0070C0"/>
                </a:solidFill>
                <a:latin typeface="Traditional Arabic" pitchFamily="18" charset="-78"/>
                <a:cs typeface="Traditional Arabic" pitchFamily="18" charset="-78"/>
              </a:rPr>
              <a:t>التسويقي؛</a:t>
            </a:r>
            <a:endParaRPr lang="fr-FR" sz="2400" b="1" dirty="0">
              <a:solidFill>
                <a:srgbClr val="0070C0"/>
              </a:solidFill>
            </a:endParaRPr>
          </a:p>
        </p:txBody>
      </p:sp>
      <p:sp>
        <p:nvSpPr>
          <p:cNvPr id="7" name="ZoneTexte 6"/>
          <p:cNvSpPr txBox="1"/>
          <p:nvPr/>
        </p:nvSpPr>
        <p:spPr>
          <a:xfrm>
            <a:off x="714348" y="1119830"/>
            <a:ext cx="3857652" cy="461665"/>
          </a:xfrm>
          <a:prstGeom prst="rect">
            <a:avLst/>
          </a:prstGeom>
          <a:noFill/>
        </p:spPr>
        <p:txBody>
          <a:bodyPr wrap="square" rtlCol="0">
            <a:spAutoFit/>
          </a:bodyPr>
          <a:lstStyle/>
          <a:p>
            <a:pPr algn="r" rtl="1">
              <a:buFont typeface="Arial" pitchFamily="34" charset="0"/>
              <a:buChar char="•"/>
            </a:pPr>
            <a:r>
              <a:rPr lang="ar-DZ" sz="2400" b="1" dirty="0" smtClean="0">
                <a:solidFill>
                  <a:srgbClr val="0070C0"/>
                </a:solidFill>
                <a:latin typeface="Traditional Arabic" pitchFamily="18" charset="-78"/>
                <a:cs typeface="Traditional Arabic" pitchFamily="18" charset="-78"/>
              </a:rPr>
              <a:t>   المقارنة ما بين الخطط والأداء الفعلي.</a:t>
            </a:r>
            <a:endParaRPr lang="fr-FR" sz="2400" b="1" dirty="0">
              <a:solidFill>
                <a:srgbClr val="0070C0"/>
              </a:solidFill>
            </a:endParaRPr>
          </a:p>
        </p:txBody>
      </p:sp>
      <p:sp>
        <p:nvSpPr>
          <p:cNvPr id="8" name="Rectangle 7"/>
          <p:cNvSpPr/>
          <p:nvPr/>
        </p:nvSpPr>
        <p:spPr>
          <a:xfrm>
            <a:off x="71438" y="1500174"/>
            <a:ext cx="8929718" cy="4616648"/>
          </a:xfrm>
          <a:prstGeom prst="rect">
            <a:avLst/>
          </a:prstGeom>
        </p:spPr>
        <p:txBody>
          <a:bodyPr wrap="square">
            <a:spAutoFit/>
          </a:bodyPr>
          <a:lstStyle/>
          <a:p>
            <a:pPr algn="r" rtl="1">
              <a:lnSpc>
                <a:spcPct val="150000"/>
              </a:lnSpc>
            </a:pPr>
            <a:r>
              <a:rPr lang="ar-DZ" sz="2800" dirty="0">
                <a:latin typeface="Traditional Arabic" pitchFamily="18" charset="-78"/>
                <a:cs typeface="Traditional Arabic" pitchFamily="18" charset="-78"/>
              </a:rPr>
              <a:t>ففي الإطار </a:t>
            </a:r>
            <a:r>
              <a:rPr lang="ar-DZ" sz="2800" dirty="0" smtClean="0">
                <a:latin typeface="Traditional Arabic" pitchFamily="18" charset="-78"/>
                <a:cs typeface="Traditional Arabic" pitchFamily="18" charset="-78"/>
              </a:rPr>
              <a:t>الأول، </a:t>
            </a:r>
            <a:r>
              <a:rPr lang="ar-DZ" sz="2800" dirty="0">
                <a:latin typeface="Traditional Arabic" pitchFamily="18" charset="-78"/>
                <a:cs typeface="Traditional Arabic" pitchFamily="18" charset="-78"/>
              </a:rPr>
              <a:t>يتم استخدام بيانات الربحية لمدد زمنية سابقة كمعيار لتقييم التوقعات التسويقية المستقبلية. أما في الإطار الثاني فيتم تأشير الاختلافات من قبل الإدارة ما بين العمل المخطط والأداء </a:t>
            </a:r>
            <a:r>
              <a:rPr lang="ar-DZ" sz="2800" dirty="0" smtClean="0">
                <a:latin typeface="Traditional Arabic" pitchFamily="18" charset="-78"/>
                <a:cs typeface="Traditional Arabic" pitchFamily="18" charset="-78"/>
              </a:rPr>
              <a:t>الفعلي، </a:t>
            </a:r>
            <a:r>
              <a:rPr lang="ar-DZ" sz="2800" dirty="0">
                <a:latin typeface="Traditional Arabic" pitchFamily="18" charset="-78"/>
                <a:cs typeface="Traditional Arabic" pitchFamily="18" charset="-78"/>
              </a:rPr>
              <a:t>وربما يتم كشف أسباب التباين في الأداء فيما بعد.</a:t>
            </a:r>
          </a:p>
          <a:p>
            <a:pPr algn="r" rtl="1">
              <a:lnSpc>
                <a:spcPct val="150000"/>
              </a:lnSpc>
            </a:pPr>
            <a:r>
              <a:rPr lang="ar-DZ" sz="2800" dirty="0">
                <a:latin typeface="Traditional Arabic" pitchFamily="18" charset="-78"/>
                <a:cs typeface="Traditional Arabic" pitchFamily="18" charset="-78"/>
              </a:rPr>
              <a:t>وعليه </a:t>
            </a:r>
            <a:r>
              <a:rPr lang="ar-DZ" sz="2800" dirty="0" smtClean="0">
                <a:latin typeface="Traditional Arabic" pitchFamily="18" charset="-78"/>
                <a:cs typeface="Traditional Arabic" pitchFamily="18" charset="-78"/>
              </a:rPr>
              <a:t>فإن </a:t>
            </a:r>
            <a:r>
              <a:rPr lang="ar-DZ" sz="2800" dirty="0">
                <a:latin typeface="Traditional Arabic" pitchFamily="18" charset="-78"/>
                <a:cs typeface="Traditional Arabic" pitchFamily="18" charset="-78"/>
              </a:rPr>
              <a:t>تحقيق أهداف الرقابة التسويقية وإتمام الخطط التسويقية بنجاح يحتاج إلى:</a:t>
            </a:r>
          </a:p>
          <a:p>
            <a:pPr algn="r" rtl="1">
              <a:lnSpc>
                <a:spcPct val="150000"/>
              </a:lnSpc>
            </a:pPr>
            <a:r>
              <a:rPr lang="ar-DZ" sz="2800" dirty="0">
                <a:latin typeface="Traditional Arabic" pitchFamily="18" charset="-78"/>
                <a:cs typeface="Traditional Arabic" pitchFamily="18" charset="-78"/>
              </a:rPr>
              <a:t>- وضع معايير ومقاييس </a:t>
            </a:r>
            <a:r>
              <a:rPr lang="ar-DZ" sz="2800" dirty="0" smtClean="0">
                <a:latin typeface="Traditional Arabic" pitchFamily="18" charset="-78"/>
                <a:cs typeface="Traditional Arabic" pitchFamily="18" charset="-78"/>
              </a:rPr>
              <a:t>للأداء؛</a:t>
            </a:r>
            <a:endParaRPr lang="ar-DZ" sz="2800" dirty="0">
              <a:latin typeface="Traditional Arabic" pitchFamily="18" charset="-78"/>
              <a:cs typeface="Traditional Arabic" pitchFamily="18" charset="-78"/>
            </a:endParaRPr>
          </a:p>
          <a:p>
            <a:pPr algn="r" rtl="1">
              <a:lnSpc>
                <a:spcPct val="150000"/>
              </a:lnSpc>
            </a:pPr>
            <a:r>
              <a:rPr lang="ar-DZ" sz="2800" dirty="0">
                <a:latin typeface="Traditional Arabic" pitchFamily="18" charset="-78"/>
                <a:cs typeface="Traditional Arabic" pitchFamily="18" charset="-78"/>
              </a:rPr>
              <a:t>- تقييم الأداء الفعلي مع </a:t>
            </a:r>
            <a:r>
              <a:rPr lang="ar-DZ" sz="2800" dirty="0" smtClean="0">
                <a:latin typeface="Traditional Arabic" pitchFamily="18" charset="-78"/>
                <a:cs typeface="Traditional Arabic" pitchFamily="18" charset="-78"/>
              </a:rPr>
              <a:t>المعايير الموضوعة؛</a:t>
            </a:r>
            <a:endParaRPr lang="ar-DZ" sz="2800" dirty="0">
              <a:latin typeface="Traditional Arabic" pitchFamily="18" charset="-78"/>
              <a:cs typeface="Traditional Arabic" pitchFamily="18" charset="-78"/>
            </a:endParaRPr>
          </a:p>
          <a:p>
            <a:pPr algn="r" rtl="1">
              <a:lnSpc>
                <a:spcPct val="150000"/>
              </a:lnSpc>
            </a:pPr>
            <a:r>
              <a:rPr lang="ar-DZ" sz="2800" dirty="0">
                <a:latin typeface="Traditional Arabic" pitchFamily="18" charset="-78"/>
                <a:cs typeface="Traditional Arabic" pitchFamily="18" charset="-78"/>
              </a:rPr>
              <a:t>- اتخاذ الإجراءات </a:t>
            </a:r>
            <a:r>
              <a:rPr lang="ar-DZ" sz="2800" dirty="0" smtClean="0">
                <a:latin typeface="Traditional Arabic" pitchFamily="18" charset="-78"/>
                <a:cs typeface="Traditional Arabic" pitchFamily="18" charset="-78"/>
              </a:rPr>
              <a:t>التصحيحية في حالة وجود فجوة بين الأداء الفعلي والمتوقع</a:t>
            </a:r>
            <a:r>
              <a:rPr lang="ar-DZ" b="1" dirty="0" smtClean="0"/>
              <a:t>.</a:t>
            </a:r>
            <a:endParaRPr lang="ar-DZ"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e 7"/>
          <p:cNvGrpSpPr/>
          <p:nvPr/>
        </p:nvGrpSpPr>
        <p:grpSpPr>
          <a:xfrm>
            <a:off x="71470" y="71438"/>
            <a:ext cx="9001124" cy="6786586"/>
            <a:chOff x="71470" y="71438"/>
            <a:chExt cx="9001124" cy="6786586"/>
          </a:xfrm>
        </p:grpSpPr>
        <p:sp>
          <p:nvSpPr>
            <p:cNvPr id="4" name="Rectangle 3"/>
            <p:cNvSpPr/>
            <p:nvPr/>
          </p:nvSpPr>
          <p:spPr>
            <a:xfrm>
              <a:off x="71470" y="71438"/>
              <a:ext cx="9001124" cy="6786586"/>
            </a:xfrm>
            <a:prstGeom prst="rect">
              <a:avLst/>
            </a:prstGeom>
          </p:spPr>
          <p:txBody>
            <a:bodyPr wrap="square">
              <a:spAutoFit/>
            </a:bodyPr>
            <a:lstStyle/>
            <a:p>
              <a:pPr algn="r" rtl="1">
                <a:lnSpc>
                  <a:spcPct val="150000"/>
                </a:lnSpc>
              </a:pPr>
              <a:r>
                <a:rPr lang="ar-DZ" sz="2800" dirty="0" smtClean="0">
                  <a:latin typeface="Traditional Arabic" pitchFamily="18" charset="-78"/>
                  <a:cs typeface="Traditional Arabic" pitchFamily="18" charset="-78"/>
                </a:rPr>
                <a:t>ورغم الإقرار بصعوبة الرقابة للأنشطة </a:t>
              </a:r>
              <a:r>
                <a:rPr lang="ar-DZ" sz="2800" dirty="0">
                  <a:latin typeface="Traditional Arabic" pitchFamily="18" charset="-78"/>
                  <a:cs typeface="Traditional Arabic" pitchFamily="18" charset="-78"/>
                </a:rPr>
                <a:t>التسويقية نتيجة التغير المستمر في البيئة الاقتصادية الخارجية ونشاط </a:t>
              </a:r>
              <a:r>
                <a:rPr lang="ar-DZ" sz="2800" dirty="0" smtClean="0">
                  <a:latin typeface="Traditional Arabic" pitchFamily="18" charset="-78"/>
                  <a:cs typeface="Traditional Arabic" pitchFamily="18" charset="-78"/>
                </a:rPr>
                <a:t>المنافسين، </a:t>
              </a:r>
              <a:r>
                <a:rPr lang="ar-DZ" sz="2800" dirty="0">
                  <a:latin typeface="Traditional Arabic" pitchFamily="18" charset="-78"/>
                  <a:cs typeface="Traditional Arabic" pitchFamily="18" charset="-78"/>
                </a:rPr>
                <a:t>إلا </a:t>
              </a:r>
              <a:r>
                <a:rPr lang="ar-DZ" sz="2800" dirty="0" smtClean="0">
                  <a:latin typeface="Traditional Arabic" pitchFamily="18" charset="-78"/>
                  <a:cs typeface="Traditional Arabic" pitchFamily="18" charset="-78"/>
                </a:rPr>
                <a:t>أن </a:t>
              </a:r>
              <a:r>
                <a:rPr lang="ar-DZ" sz="2800" dirty="0">
                  <a:latin typeface="Traditional Arabic" pitchFamily="18" charset="-78"/>
                  <a:cs typeface="Traditional Arabic" pitchFamily="18" charset="-78"/>
                </a:rPr>
                <a:t>عملية الرقابة التسويقية </a:t>
              </a:r>
              <a:r>
                <a:rPr lang="ar-DZ" sz="2800" dirty="0" smtClean="0">
                  <a:latin typeface="Traditional Arabic" pitchFamily="18" charset="-78"/>
                  <a:cs typeface="Traditional Arabic" pitchFamily="18" charset="-78"/>
                </a:rPr>
                <a:t>تعدّ </a:t>
              </a:r>
              <a:r>
                <a:rPr lang="ar-DZ" sz="2800" dirty="0">
                  <a:latin typeface="Traditional Arabic" pitchFamily="18" charset="-78"/>
                  <a:cs typeface="Traditional Arabic" pitchFamily="18" charset="-78"/>
                </a:rPr>
                <a:t>مهمة جداً لإدارة التسويق لكونها ترسم مسار العمل الصحيح وهو المطلوب </a:t>
              </a:r>
              <a:r>
                <a:rPr lang="ar-DZ" sz="2800" dirty="0" smtClean="0">
                  <a:latin typeface="Traditional Arabic" pitchFamily="18" charset="-78"/>
                  <a:cs typeface="Traditional Arabic" pitchFamily="18" charset="-78"/>
                </a:rPr>
                <a:t>كعملية متتابعة  (كما يوضّحه الشكل أدناه):  </a:t>
              </a:r>
            </a:p>
            <a:p>
              <a:pPr algn="r" rtl="1">
                <a:lnSpc>
                  <a:spcPct val="150000"/>
                </a:lnSpc>
              </a:pPr>
              <a:endParaRPr lang="ar-DZ" sz="2800" dirty="0">
                <a:latin typeface="Traditional Arabic" pitchFamily="18" charset="-78"/>
                <a:cs typeface="Traditional Arabic" pitchFamily="18" charset="-78"/>
              </a:endParaRPr>
            </a:p>
            <a:p>
              <a:pPr algn="r" rtl="1">
                <a:lnSpc>
                  <a:spcPct val="150000"/>
                </a:lnSpc>
              </a:pPr>
              <a:endParaRPr lang="ar-DZ" sz="2800" dirty="0" smtClean="0">
                <a:latin typeface="Traditional Arabic" pitchFamily="18" charset="-78"/>
                <a:cs typeface="Traditional Arabic" pitchFamily="18" charset="-78"/>
              </a:endParaRPr>
            </a:p>
            <a:p>
              <a:pPr algn="r" rtl="1">
                <a:lnSpc>
                  <a:spcPct val="150000"/>
                </a:lnSpc>
              </a:pPr>
              <a:endParaRPr lang="ar-DZ" sz="2800" dirty="0">
                <a:latin typeface="Traditional Arabic" pitchFamily="18" charset="-78"/>
                <a:cs typeface="Traditional Arabic" pitchFamily="18" charset="-78"/>
              </a:endParaRPr>
            </a:p>
            <a:p>
              <a:pPr algn="r" rtl="1">
                <a:lnSpc>
                  <a:spcPct val="150000"/>
                </a:lnSpc>
              </a:pPr>
              <a:endParaRPr lang="ar-DZ" sz="2800" dirty="0" smtClean="0">
                <a:latin typeface="Traditional Arabic" pitchFamily="18" charset="-78"/>
                <a:cs typeface="Traditional Arabic" pitchFamily="18" charset="-78"/>
              </a:endParaRPr>
            </a:p>
            <a:p>
              <a:pPr algn="r" rtl="1">
                <a:lnSpc>
                  <a:spcPct val="150000"/>
                </a:lnSpc>
              </a:pPr>
              <a:endParaRPr lang="ar-DZ" sz="2800" dirty="0">
                <a:latin typeface="Traditional Arabic" pitchFamily="18" charset="-78"/>
                <a:cs typeface="Traditional Arabic" pitchFamily="18" charset="-78"/>
              </a:endParaRPr>
            </a:p>
            <a:p>
              <a:pPr algn="r" rtl="1">
                <a:lnSpc>
                  <a:spcPct val="150000"/>
                </a:lnSpc>
              </a:pPr>
              <a:endParaRPr lang="ar-DZ" sz="2800" dirty="0" smtClean="0">
                <a:latin typeface="Traditional Arabic" pitchFamily="18" charset="-78"/>
                <a:cs typeface="Traditional Arabic" pitchFamily="18" charset="-78"/>
              </a:endParaRPr>
            </a:p>
            <a:p>
              <a:pPr algn="r" rtl="1">
                <a:lnSpc>
                  <a:spcPct val="150000"/>
                </a:lnSpc>
              </a:pPr>
              <a:endParaRPr lang="fr-FR" sz="2800" dirty="0">
                <a:latin typeface="Traditional Arabic" pitchFamily="18" charset="-78"/>
                <a:cs typeface="Traditional Arabic" pitchFamily="18" charset="-78"/>
              </a:endParaRPr>
            </a:p>
          </p:txBody>
        </p:sp>
        <p:pic>
          <p:nvPicPr>
            <p:cNvPr id="2050" name="Picture 2"/>
            <p:cNvPicPr>
              <a:picLocks noChangeAspect="1" noChangeArrowheads="1"/>
            </p:cNvPicPr>
            <p:nvPr/>
          </p:nvPicPr>
          <p:blipFill>
            <a:blip r:embed="rId2"/>
            <a:srcRect/>
            <a:stretch>
              <a:fillRect/>
            </a:stretch>
          </p:blipFill>
          <p:spPr bwMode="auto">
            <a:xfrm>
              <a:off x="142845" y="2000240"/>
              <a:ext cx="3857651" cy="2000264"/>
            </a:xfrm>
            <a:prstGeom prst="rect">
              <a:avLst/>
            </a:prstGeom>
            <a:noFill/>
            <a:ln w="9525">
              <a:noFill/>
              <a:miter lim="800000"/>
              <a:headEnd/>
              <a:tailEnd/>
            </a:ln>
            <a:effectLst/>
          </p:spPr>
        </p:pic>
        <p:sp>
          <p:nvSpPr>
            <p:cNvPr id="6" name="Rectangle 5"/>
            <p:cNvSpPr/>
            <p:nvPr/>
          </p:nvSpPr>
          <p:spPr>
            <a:xfrm>
              <a:off x="3857620" y="1928802"/>
              <a:ext cx="5214942" cy="2323713"/>
            </a:xfrm>
            <a:prstGeom prst="rect">
              <a:avLst/>
            </a:prstGeom>
          </p:spPr>
          <p:txBody>
            <a:bodyPr wrap="square">
              <a:spAutoFit/>
            </a:bodyPr>
            <a:lstStyle/>
            <a:p>
              <a:pPr algn="r" rtl="1"/>
              <a:r>
                <a:rPr lang="ar-DZ" sz="2800" b="1" dirty="0" smtClean="0">
                  <a:solidFill>
                    <a:srgbClr val="0070C0"/>
                  </a:solidFill>
                  <a:latin typeface="Traditional Arabic" pitchFamily="18" charset="-78"/>
                  <a:cs typeface="Traditional Arabic" pitchFamily="18" charset="-78"/>
                </a:rPr>
                <a:t>الرقابة </a:t>
              </a:r>
              <a:r>
                <a:rPr lang="ar-DZ" sz="2800" b="1" dirty="0">
                  <a:solidFill>
                    <a:srgbClr val="0070C0"/>
                  </a:solidFill>
                  <a:latin typeface="Traditional Arabic" pitchFamily="18" charset="-78"/>
                  <a:cs typeface="Traditional Arabic" pitchFamily="18" charset="-78"/>
                </a:rPr>
                <a:t>التسويقية كعمليـة </a:t>
              </a:r>
              <a:r>
                <a:rPr lang="ar-DZ" sz="2800" b="1" dirty="0" smtClean="0">
                  <a:solidFill>
                    <a:srgbClr val="0070C0"/>
                  </a:solidFill>
                  <a:latin typeface="Traditional Arabic" pitchFamily="18" charset="-78"/>
                  <a:cs typeface="Traditional Arabic" pitchFamily="18" charset="-78"/>
                </a:rPr>
                <a:t>متتابعة:</a:t>
              </a:r>
              <a:r>
                <a:rPr lang="ar-DZ" sz="2800" b="1" dirty="0">
                  <a:solidFill>
                    <a:srgbClr val="0070C0"/>
                  </a:solidFill>
                  <a:latin typeface="Traditional Arabic" pitchFamily="18" charset="-78"/>
                  <a:cs typeface="Traditional Arabic" pitchFamily="18" charset="-78"/>
                </a:rPr>
                <a:t> </a:t>
              </a:r>
              <a:r>
                <a:rPr lang="ar-DZ" sz="2800" dirty="0">
                  <a:latin typeface="Traditional Arabic" pitchFamily="18" charset="-78"/>
                  <a:cs typeface="Traditional Arabic" pitchFamily="18" charset="-78"/>
                </a:rPr>
                <a:t> </a:t>
              </a:r>
            </a:p>
            <a:p>
              <a:pPr algn="r" rtl="1">
                <a:lnSpc>
                  <a:spcPct val="150000"/>
                </a:lnSpc>
              </a:pPr>
              <a:r>
                <a:rPr lang="ar-DZ" sz="2600" dirty="0" smtClean="0">
                  <a:latin typeface="Traditional Arabic" pitchFamily="18" charset="-78"/>
                  <a:cs typeface="Traditional Arabic" pitchFamily="18" charset="-78"/>
                </a:rPr>
                <a:t>حيث يستلزم </a:t>
              </a:r>
              <a:r>
                <a:rPr lang="ar-DZ" sz="2600" dirty="0">
                  <a:latin typeface="Traditional Arabic" pitchFamily="18" charset="-78"/>
                  <a:cs typeface="Traditional Arabic" pitchFamily="18" charset="-78"/>
                </a:rPr>
                <a:t>لتطوير </a:t>
              </a:r>
              <a:r>
                <a:rPr lang="ar-DZ" sz="2600" dirty="0" smtClean="0">
                  <a:latin typeface="Traditional Arabic" pitchFamily="18" charset="-78"/>
                  <a:cs typeface="Traditional Arabic" pitchFamily="18" charset="-78"/>
                </a:rPr>
                <a:t>الأهداف </a:t>
              </a:r>
              <a:r>
                <a:rPr lang="ar-DZ" sz="2600" dirty="0">
                  <a:latin typeface="Traditional Arabic" pitchFamily="18" charset="-78"/>
                  <a:cs typeface="Traditional Arabic" pitchFamily="18" charset="-78"/>
                </a:rPr>
                <a:t>تحديدها بشكل ملائم وجدولة الوقت اللازم لإنجازها وحسب طبيعة السوق والموارد والإمكانات المتاحة للمنظمة </a:t>
              </a:r>
              <a:r>
                <a:rPr lang="ar-DZ" sz="2600" b="1" dirty="0">
                  <a:solidFill>
                    <a:srgbClr val="00B050"/>
                  </a:solidFill>
                  <a:latin typeface="Traditional Arabic" pitchFamily="18" charset="-78"/>
                  <a:cs typeface="Traditional Arabic" pitchFamily="18" charset="-78"/>
                </a:rPr>
                <a:t>(</a:t>
              </a:r>
              <a:r>
                <a:rPr lang="ar-DZ" sz="2600" b="1" dirty="0" smtClean="0">
                  <a:solidFill>
                    <a:srgbClr val="00B050"/>
                  </a:solidFill>
                  <a:latin typeface="Traditional Arabic" pitchFamily="18" charset="-78"/>
                  <a:cs typeface="Traditional Arabic" pitchFamily="18" charset="-78"/>
                </a:rPr>
                <a:t>ما </a:t>
              </a:r>
              <a:r>
                <a:rPr lang="ar-DZ" sz="2400" b="1" dirty="0" smtClean="0">
                  <a:solidFill>
                    <a:srgbClr val="00B050"/>
                  </a:solidFill>
                  <a:latin typeface="Traditional Arabic" pitchFamily="18" charset="-78"/>
                  <a:cs typeface="Traditional Arabic" pitchFamily="18" charset="-78"/>
                </a:rPr>
                <a:t>يمكن تحديده بدقة</a:t>
              </a:r>
              <a:r>
                <a:rPr lang="ar-DZ" sz="2600" b="1" dirty="0" smtClean="0">
                  <a:solidFill>
                    <a:srgbClr val="00B050"/>
                  </a:solidFill>
                  <a:latin typeface="Traditional Arabic" pitchFamily="18" charset="-78"/>
                  <a:cs typeface="Traditional Arabic" pitchFamily="18" charset="-78"/>
                </a:rPr>
                <a:t> </a:t>
              </a:r>
              <a:endParaRPr lang="ar-DZ" sz="2600" b="1" dirty="0">
                <a:solidFill>
                  <a:srgbClr val="00B050"/>
                </a:solidFill>
                <a:latin typeface="Traditional Arabic" pitchFamily="18" charset="-78"/>
                <a:cs typeface="Traditional Arabic" pitchFamily="18" charset="-78"/>
              </a:endParaRPr>
            </a:p>
          </p:txBody>
        </p:sp>
      </p:grpSp>
      <p:sp>
        <p:nvSpPr>
          <p:cNvPr id="7" name="ZoneTexte 6"/>
          <p:cNvSpPr txBox="1"/>
          <p:nvPr/>
        </p:nvSpPr>
        <p:spPr>
          <a:xfrm>
            <a:off x="142876" y="3929066"/>
            <a:ext cx="8929718" cy="3093154"/>
          </a:xfrm>
          <a:prstGeom prst="rect">
            <a:avLst/>
          </a:prstGeom>
          <a:noFill/>
        </p:spPr>
        <p:txBody>
          <a:bodyPr wrap="square" rtlCol="0">
            <a:spAutoFit/>
          </a:bodyPr>
          <a:lstStyle/>
          <a:p>
            <a:pPr algn="r" rtl="1">
              <a:lnSpc>
                <a:spcPct val="150000"/>
              </a:lnSpc>
            </a:pPr>
            <a:r>
              <a:rPr lang="ar-DZ" sz="2600" b="1" dirty="0" smtClean="0">
                <a:solidFill>
                  <a:srgbClr val="00B050"/>
                </a:solidFill>
                <a:latin typeface="Traditional Arabic" pitchFamily="18" charset="-78"/>
                <a:cs typeface="Traditional Arabic" pitchFamily="18" charset="-78"/>
              </a:rPr>
              <a:t>يمكن إنجازه)</a:t>
            </a:r>
            <a:r>
              <a:rPr lang="ar-DZ" sz="2600" dirty="0" smtClean="0">
                <a:latin typeface="Traditional Arabic" pitchFamily="18" charset="-78"/>
                <a:cs typeface="Traditional Arabic" pitchFamily="18" charset="-78"/>
              </a:rPr>
              <a:t>، ووضع مجموعة من المقاييس والمعايير يتم من خلالها </a:t>
            </a:r>
            <a:r>
              <a:rPr lang="ar-DZ" sz="2600" b="1" dirty="0" smtClean="0">
                <a:latin typeface="Traditional Arabic" pitchFamily="18" charset="-78"/>
                <a:cs typeface="Traditional Arabic" pitchFamily="18" charset="-78"/>
              </a:rPr>
              <a:t>قياس الأداء </a:t>
            </a:r>
            <a:r>
              <a:rPr lang="ar-DZ" sz="2600" b="1" dirty="0" smtClean="0">
                <a:solidFill>
                  <a:srgbClr val="00B050"/>
                </a:solidFill>
                <a:latin typeface="Traditional Arabic" pitchFamily="18" charset="-78"/>
                <a:cs typeface="Traditional Arabic" pitchFamily="18" charset="-78"/>
              </a:rPr>
              <a:t>(ما يمكن قياسه يمكن إدارته)</a:t>
            </a:r>
            <a:r>
              <a:rPr lang="ar-DZ" sz="2600" dirty="0" smtClean="0">
                <a:latin typeface="Traditional Arabic" pitchFamily="18" charset="-78"/>
                <a:cs typeface="Traditional Arabic" pitchFamily="18" charset="-78"/>
              </a:rPr>
              <a:t> ، ومن ثم </a:t>
            </a:r>
            <a:r>
              <a:rPr lang="ar-DZ" sz="2600" b="1" dirty="0" smtClean="0">
                <a:latin typeface="Traditional Arabic" pitchFamily="18" charset="-78"/>
                <a:cs typeface="Traditional Arabic" pitchFamily="18" charset="-78"/>
              </a:rPr>
              <a:t>تقييـم الأداء الفعلي </a:t>
            </a:r>
            <a:r>
              <a:rPr lang="ar-DZ" sz="2600" dirty="0" smtClean="0">
                <a:latin typeface="Traditional Arabic" pitchFamily="18" charset="-78"/>
                <a:cs typeface="Traditional Arabic" pitchFamily="18" charset="-78"/>
              </a:rPr>
              <a:t>مع هذه المعايير، في حين أن الإجراء التصحيحي يتمثل بتقليص الفجوة الحاصلة ما بين الخطط والأداء الفعلي، ويشير إلى عوامل التسويق القابلة للرقابة والمتمثلة بالمزيج التسويقي، وعوامل بيئيـة أخرى وخاصة الكلية التي تكون أقل قدرة على القياس (الاجتماعية، الاقتصادية ، التكنولوجية ، القانونية ، السياسية ، المنافسة). </a:t>
            </a:r>
            <a:endParaRPr lang="fr-F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42852"/>
            <a:ext cx="8929718" cy="6555641"/>
          </a:xfrm>
          <a:prstGeom prst="rect">
            <a:avLst/>
          </a:prstGeom>
        </p:spPr>
        <p:txBody>
          <a:bodyPr wrap="square">
            <a:spAutoFit/>
          </a:bodyPr>
          <a:lstStyle/>
          <a:p>
            <a:pPr algn="r" rtl="1">
              <a:lnSpc>
                <a:spcPct val="150000"/>
              </a:lnSpc>
            </a:pPr>
            <a:r>
              <a:rPr lang="ar-DZ" sz="2800" dirty="0">
                <a:latin typeface="Traditional Arabic" pitchFamily="18" charset="-78"/>
                <a:cs typeface="Traditional Arabic" pitchFamily="18" charset="-78"/>
              </a:rPr>
              <a:t>فالعوامل القابلة للرقابة </a:t>
            </a:r>
            <a:r>
              <a:rPr lang="ar-DZ" sz="2400" dirty="0" smtClean="0">
                <a:latin typeface="Traditional Arabic" pitchFamily="18" charset="-78"/>
                <a:cs typeface="Traditional Arabic" pitchFamily="18" charset="-78"/>
              </a:rPr>
              <a:t>(</a:t>
            </a:r>
            <a:r>
              <a:rPr lang="fr-FR" sz="2400" dirty="0" smtClean="0">
                <a:latin typeface="Traditional Arabic" pitchFamily="18" charset="-78"/>
                <a:cs typeface="Traditional Arabic" pitchFamily="18" charset="-78"/>
              </a:rPr>
              <a:t> (</a:t>
            </a:r>
            <a:r>
              <a:rPr lang="en-US" sz="2400" dirty="0" smtClean="0">
                <a:latin typeface="Traditional Arabic" pitchFamily="18" charset="-78"/>
                <a:cs typeface="Traditional Arabic" pitchFamily="18" charset="-78"/>
              </a:rPr>
              <a:t>4P</a:t>
            </a:r>
            <a:r>
              <a:rPr lang="ar-DZ" sz="2800" dirty="0" smtClean="0">
                <a:latin typeface="Traditional Arabic" pitchFamily="18" charset="-78"/>
                <a:cs typeface="Traditional Arabic" pitchFamily="18" charset="-78"/>
              </a:rPr>
              <a:t>لإمكانية قياسها من </a:t>
            </a:r>
            <a:r>
              <a:rPr lang="ar-DZ" sz="2800" dirty="0">
                <a:latin typeface="Traditional Arabic" pitchFamily="18" charset="-78"/>
                <a:cs typeface="Traditional Arabic" pitchFamily="18" charset="-78"/>
              </a:rPr>
              <a:t>خلال تنوع </a:t>
            </a:r>
            <a:r>
              <a:rPr lang="ar-DZ" sz="2800" dirty="0" smtClean="0">
                <a:latin typeface="Traditional Arabic" pitchFamily="18" charset="-78"/>
                <a:cs typeface="Traditional Arabic" pitchFamily="18" charset="-78"/>
              </a:rPr>
              <a:t>المنتج، الجودة، التصميم، التغليف، الخدمات، وما يتعلق بالأسعار </a:t>
            </a:r>
            <a:r>
              <a:rPr lang="ar-DZ" sz="2800" dirty="0">
                <a:latin typeface="Traditional Arabic" pitchFamily="18" charset="-78"/>
                <a:cs typeface="Traditional Arabic" pitchFamily="18" charset="-78"/>
              </a:rPr>
              <a:t>من قوائم </a:t>
            </a:r>
            <a:r>
              <a:rPr lang="ar-DZ" sz="2800" dirty="0" smtClean="0">
                <a:latin typeface="Traditional Arabic" pitchFamily="18" charset="-78"/>
                <a:cs typeface="Traditional Arabic" pitchFamily="18" charset="-78"/>
              </a:rPr>
              <a:t>الأسعار، الخصومات، </a:t>
            </a:r>
            <a:r>
              <a:rPr lang="ar-DZ" sz="2800" dirty="0">
                <a:latin typeface="Traditional Arabic" pitchFamily="18" charset="-78"/>
                <a:cs typeface="Traditional Arabic" pitchFamily="18" charset="-78"/>
              </a:rPr>
              <a:t>مدة </a:t>
            </a:r>
            <a:r>
              <a:rPr lang="ar-DZ" sz="2800" dirty="0" smtClean="0">
                <a:latin typeface="Traditional Arabic" pitchFamily="18" charset="-78"/>
                <a:cs typeface="Traditional Arabic" pitchFamily="18" charset="-78"/>
              </a:rPr>
              <a:t>التسديد، </a:t>
            </a:r>
            <a:r>
              <a:rPr lang="ar-DZ" sz="2800" dirty="0">
                <a:latin typeface="Traditional Arabic" pitchFamily="18" charset="-78"/>
                <a:cs typeface="Traditional Arabic" pitchFamily="18" charset="-78"/>
              </a:rPr>
              <a:t>وما </a:t>
            </a:r>
            <a:r>
              <a:rPr lang="ar-DZ" sz="2800" dirty="0" smtClean="0">
                <a:latin typeface="Traditional Arabic" pitchFamily="18" charset="-78"/>
                <a:cs typeface="Traditional Arabic" pitchFamily="18" charset="-78"/>
              </a:rPr>
              <a:t>يخص الترويج </a:t>
            </a:r>
            <a:r>
              <a:rPr lang="ar-DZ" sz="2800" dirty="0">
                <a:latin typeface="Traditional Arabic" pitchFamily="18" charset="-78"/>
                <a:cs typeface="Traditional Arabic" pitchFamily="18" charset="-78"/>
              </a:rPr>
              <a:t>للمبيعات </a:t>
            </a:r>
            <a:r>
              <a:rPr lang="ar-DZ" sz="2800" dirty="0" smtClean="0">
                <a:latin typeface="Traditional Arabic" pitchFamily="18" charset="-78"/>
                <a:cs typeface="Traditional Arabic" pitchFamily="18" charset="-78"/>
              </a:rPr>
              <a:t>والإعلان، </a:t>
            </a:r>
            <a:r>
              <a:rPr lang="ar-DZ" sz="2800" dirty="0">
                <a:latin typeface="Traditional Arabic" pitchFamily="18" charset="-78"/>
                <a:cs typeface="Traditional Arabic" pitchFamily="18" charset="-78"/>
              </a:rPr>
              <a:t>قوة </a:t>
            </a:r>
            <a:r>
              <a:rPr lang="ar-DZ" sz="2800" dirty="0" smtClean="0">
                <a:latin typeface="Traditional Arabic" pitchFamily="18" charset="-78"/>
                <a:cs typeface="Traditional Arabic" pitchFamily="18" charset="-78"/>
              </a:rPr>
              <a:t>المبيعات، </a:t>
            </a:r>
            <a:r>
              <a:rPr lang="ar-DZ" sz="2800" dirty="0">
                <a:latin typeface="Traditional Arabic" pitchFamily="18" charset="-78"/>
                <a:cs typeface="Traditional Arabic" pitchFamily="18" charset="-78"/>
              </a:rPr>
              <a:t>والتسويق </a:t>
            </a:r>
            <a:r>
              <a:rPr lang="ar-DZ" sz="2800" dirty="0" smtClean="0">
                <a:latin typeface="Traditional Arabic" pitchFamily="18" charset="-78"/>
                <a:cs typeface="Traditional Arabic" pitchFamily="18" charset="-78"/>
              </a:rPr>
              <a:t>المباشر، </a:t>
            </a:r>
            <a:r>
              <a:rPr lang="ar-DZ" sz="2800" dirty="0">
                <a:latin typeface="Traditional Arabic" pitchFamily="18" charset="-78"/>
                <a:cs typeface="Traditional Arabic" pitchFamily="18" charset="-78"/>
              </a:rPr>
              <a:t>وفيما </a:t>
            </a:r>
            <a:r>
              <a:rPr lang="ar-DZ" sz="2800" dirty="0" smtClean="0">
                <a:latin typeface="Traditional Arabic" pitchFamily="18" charset="-78"/>
                <a:cs typeface="Traditional Arabic" pitchFamily="18" charset="-78"/>
              </a:rPr>
              <a:t>يخص قنوات </a:t>
            </a:r>
            <a:r>
              <a:rPr lang="ar-DZ" sz="2800" dirty="0">
                <a:latin typeface="Traditional Arabic" pitchFamily="18" charset="-78"/>
                <a:cs typeface="Traditional Arabic" pitchFamily="18" charset="-78"/>
              </a:rPr>
              <a:t>التوزيع </a:t>
            </a:r>
            <a:r>
              <a:rPr lang="ar-DZ" sz="2800" dirty="0" smtClean="0">
                <a:latin typeface="Traditional Arabic" pitchFamily="18" charset="-78"/>
                <a:cs typeface="Traditional Arabic" pitchFamily="18" charset="-78"/>
              </a:rPr>
              <a:t>التجارية، التخزين. وأشار </a:t>
            </a:r>
            <a:r>
              <a:rPr lang="fr-FR" sz="2400" dirty="0" err="1" smtClean="0">
                <a:latin typeface="Traditional Arabic" pitchFamily="18" charset="-78"/>
                <a:cs typeface="Traditional Arabic" pitchFamily="18" charset="-78"/>
              </a:rPr>
              <a:t>Jaworski</a:t>
            </a:r>
            <a:r>
              <a:rPr lang="fr-FR" sz="2800" dirty="0" smtClean="0">
                <a:latin typeface="Traditional Arabic" pitchFamily="18" charset="-78"/>
                <a:cs typeface="Traditional Arabic" pitchFamily="18" charset="-78"/>
              </a:rPr>
              <a:t>)</a:t>
            </a:r>
            <a:r>
              <a:rPr lang="ar-DZ" sz="2800" dirty="0" smtClean="0">
                <a:latin typeface="Traditional Arabic" pitchFamily="18" charset="-78"/>
                <a:cs typeface="Traditional Arabic" pitchFamily="18" charset="-78"/>
              </a:rPr>
              <a:t>) في </a:t>
            </a:r>
            <a:r>
              <a:rPr lang="ar-DZ" sz="2800" dirty="0">
                <a:latin typeface="Traditional Arabic" pitchFamily="18" charset="-78"/>
                <a:cs typeface="Traditional Arabic" pitchFamily="18" charset="-78"/>
              </a:rPr>
              <a:t>بحوث </a:t>
            </a:r>
            <a:r>
              <a:rPr lang="ar-DZ" sz="2800" dirty="0" smtClean="0">
                <a:latin typeface="Traditional Arabic" pitchFamily="18" charset="-78"/>
                <a:cs typeface="Traditional Arabic" pitchFamily="18" charset="-78"/>
              </a:rPr>
              <a:t>أُجراها إلى أن تحقيق </a:t>
            </a:r>
            <a:r>
              <a:rPr lang="ar-DZ" sz="2800" dirty="0">
                <a:latin typeface="Traditional Arabic" pitchFamily="18" charset="-78"/>
                <a:cs typeface="Traditional Arabic" pitchFamily="18" charset="-78"/>
              </a:rPr>
              <a:t>أهداف المنظمة لا يتم عبر الاعتماد على الرقابة </a:t>
            </a:r>
            <a:r>
              <a:rPr lang="ar-DZ" sz="2800" dirty="0" smtClean="0">
                <a:latin typeface="Traditional Arabic" pitchFamily="18" charset="-78"/>
                <a:cs typeface="Traditional Arabic" pitchFamily="18" charset="-78"/>
              </a:rPr>
              <a:t>الرسمية</a:t>
            </a:r>
            <a:r>
              <a:rPr lang="fr-FR" sz="2400" dirty="0" err="1" smtClean="0">
                <a:latin typeface="Traditional Arabic" pitchFamily="18" charset="-78"/>
                <a:cs typeface="Traditional Arabic" pitchFamily="18" charset="-78"/>
              </a:rPr>
              <a:t>Formal</a:t>
            </a:r>
            <a:r>
              <a:rPr lang="fr-FR" sz="2400" dirty="0" smtClean="0">
                <a:latin typeface="Traditional Arabic" pitchFamily="18" charset="-78"/>
                <a:cs typeface="Traditional Arabic" pitchFamily="18" charset="-78"/>
              </a:rPr>
              <a:t> </a:t>
            </a:r>
            <a:r>
              <a:rPr lang="fr-FR" sz="2400" dirty="0" err="1" smtClean="0">
                <a:latin typeface="Traditional Arabic" pitchFamily="18" charset="-78"/>
                <a:cs typeface="Traditional Arabic" pitchFamily="18" charset="-78"/>
              </a:rPr>
              <a:t>Controlling</a:t>
            </a:r>
            <a:r>
              <a:rPr lang="fr-FR" sz="2400" dirty="0" smtClean="0">
                <a:latin typeface="Traditional Arabic" pitchFamily="18" charset="-78"/>
                <a:cs typeface="Traditional Arabic" pitchFamily="18" charset="-78"/>
              </a:rPr>
              <a:t>) </a:t>
            </a:r>
            <a:r>
              <a:rPr lang="ar-DZ" sz="2800" dirty="0" smtClean="0">
                <a:latin typeface="Traditional Arabic" pitchFamily="18" charset="-78"/>
                <a:cs typeface="Traditional Arabic" pitchFamily="18" charset="-78"/>
              </a:rPr>
              <a:t>) التي </a:t>
            </a:r>
            <a:r>
              <a:rPr lang="ar-DZ" sz="2800" dirty="0">
                <a:latin typeface="Traditional Arabic" pitchFamily="18" charset="-78"/>
                <a:cs typeface="Traditional Arabic" pitchFamily="18" charset="-78"/>
              </a:rPr>
              <a:t>لها قوة كاملة ودور مؤثر في أداء </a:t>
            </a:r>
            <a:r>
              <a:rPr lang="ar-DZ" sz="2800" dirty="0" smtClean="0">
                <a:latin typeface="Traditional Arabic" pitchFamily="18" charset="-78"/>
                <a:cs typeface="Traditional Arabic" pitchFamily="18" charset="-78"/>
              </a:rPr>
              <a:t>المنظمة، </a:t>
            </a:r>
            <a:r>
              <a:rPr lang="ar-DZ" sz="2800" dirty="0">
                <a:latin typeface="Traditional Arabic" pitchFamily="18" charset="-78"/>
                <a:cs typeface="Traditional Arabic" pitchFamily="18" charset="-78"/>
              </a:rPr>
              <a:t>وأوصى باعتماد سلوكيات العاملين مثل </a:t>
            </a:r>
            <a:r>
              <a:rPr lang="ar-DZ" sz="2800" dirty="0" smtClean="0">
                <a:latin typeface="Traditional Arabic" pitchFamily="18" charset="-78"/>
                <a:cs typeface="Traditional Arabic" pitchFamily="18" charset="-78"/>
              </a:rPr>
              <a:t>(الأخلاق </a:t>
            </a:r>
            <a:r>
              <a:rPr lang="ar-DZ" sz="2800" dirty="0">
                <a:latin typeface="Traditional Arabic" pitchFamily="18" charset="-78"/>
                <a:cs typeface="Traditional Arabic" pitchFamily="18" charset="-78"/>
              </a:rPr>
              <a:t>العالية في العمل والولاء وتماسك الجماعة) كدليل مؤثر في إدارة هذه الرقابة غير </a:t>
            </a:r>
            <a:r>
              <a:rPr lang="ar-DZ" sz="2800" dirty="0" smtClean="0">
                <a:latin typeface="Traditional Arabic" pitchFamily="18" charset="-78"/>
                <a:cs typeface="Traditional Arabic" pitchFamily="18" charset="-78"/>
              </a:rPr>
              <a:t>الرسمية،</a:t>
            </a:r>
            <a:r>
              <a:rPr lang="ar-DZ" sz="2800" dirty="0">
                <a:latin typeface="Traditional Arabic" pitchFamily="18" charset="-78"/>
                <a:cs typeface="Traditional Arabic" pitchFamily="18" charset="-78"/>
              </a:rPr>
              <a:t> ومن نتائج </a:t>
            </a:r>
            <a:r>
              <a:rPr lang="ar-DZ" sz="2800" dirty="0" smtClean="0">
                <a:latin typeface="Traditional Arabic" pitchFamily="18" charset="-78"/>
                <a:cs typeface="Traditional Arabic" pitchFamily="18" charset="-78"/>
              </a:rPr>
              <a:t>هذه البحوث، </a:t>
            </a:r>
            <a:r>
              <a:rPr lang="ar-DZ" sz="2800" dirty="0">
                <a:latin typeface="Traditional Arabic" pitchFamily="18" charset="-78"/>
                <a:cs typeface="Traditional Arabic" pitchFamily="18" charset="-78"/>
              </a:rPr>
              <a:t>ظهر </a:t>
            </a:r>
            <a:r>
              <a:rPr lang="ar-DZ" sz="2800" dirty="0" smtClean="0">
                <a:latin typeface="Traditional Arabic" pitchFamily="18" charset="-78"/>
                <a:cs typeface="Traditional Arabic" pitchFamily="18" charset="-78"/>
              </a:rPr>
              <a:t>أن </a:t>
            </a:r>
            <a:r>
              <a:rPr lang="ar-DZ" sz="2800" dirty="0">
                <a:latin typeface="Traditional Arabic" pitchFamily="18" charset="-78"/>
                <a:cs typeface="Traditional Arabic" pitchFamily="18" charset="-78"/>
              </a:rPr>
              <a:t>المدراء يؤكدون على الرقابة الرسمية ويتناسون ويهملون </a:t>
            </a:r>
            <a:r>
              <a:rPr lang="ar-DZ" sz="2800" dirty="0" smtClean="0">
                <a:latin typeface="Traditional Arabic" pitchFamily="18" charset="-78"/>
                <a:cs typeface="Traditional Arabic" pitchFamily="18" charset="-78"/>
              </a:rPr>
              <a:t>أهمية </a:t>
            </a:r>
            <a:r>
              <a:rPr lang="ar-DZ" sz="2800" dirty="0">
                <a:latin typeface="Traditional Arabic" pitchFamily="18" charset="-78"/>
                <a:cs typeface="Traditional Arabic" pitchFamily="18" charset="-78"/>
              </a:rPr>
              <a:t>ودور الرقابة غير </a:t>
            </a:r>
            <a:r>
              <a:rPr lang="ar-DZ" sz="2800" dirty="0" smtClean="0">
                <a:latin typeface="Traditional Arabic" pitchFamily="18" charset="-78"/>
                <a:cs typeface="Traditional Arabic" pitchFamily="18" charset="-78"/>
              </a:rPr>
              <a:t>الرسمية، </a:t>
            </a:r>
            <a:r>
              <a:rPr lang="ar-DZ" sz="2800" dirty="0">
                <a:latin typeface="Traditional Arabic" pitchFamily="18" charset="-78"/>
                <a:cs typeface="Traditional Arabic" pitchFamily="18" charset="-78"/>
              </a:rPr>
              <a:t>وكذلك حاجة المنظمة إلى نظام معلومات يزود الإدارة بالبيانات اللازمة لغرض الاستفادة منها في عملية الرقابة التي تنفذها نحو تحقيق </a:t>
            </a:r>
            <a:r>
              <a:rPr lang="ar-DZ" sz="2800" dirty="0" smtClean="0">
                <a:latin typeface="Traditional Arabic" pitchFamily="18" charset="-78"/>
                <a:cs typeface="Traditional Arabic" pitchFamily="18" charset="-78"/>
              </a:rPr>
              <a:t>الأهداف </a:t>
            </a:r>
            <a:r>
              <a:rPr lang="ar-DZ" sz="2800" dirty="0">
                <a:latin typeface="Traditional Arabic" pitchFamily="18" charset="-78"/>
                <a:cs typeface="Traditional Arabic" pitchFamily="18" charset="-78"/>
              </a:rPr>
              <a:t>المرسومة.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43316"/>
            <a:ext cx="8929718" cy="7632859"/>
          </a:xfrm>
          <a:prstGeom prst="rect">
            <a:avLst/>
          </a:prstGeom>
        </p:spPr>
        <p:txBody>
          <a:bodyPr wrap="square">
            <a:spAutoFit/>
          </a:bodyPr>
          <a:lstStyle/>
          <a:p>
            <a:pPr algn="r" rtl="1">
              <a:lnSpc>
                <a:spcPct val="150000"/>
              </a:lnSpc>
              <a:spcAft>
                <a:spcPts val="1200"/>
              </a:spcAft>
            </a:pPr>
            <a:r>
              <a:rPr lang="ar-LB" sz="2600" b="1" dirty="0" smtClean="0">
                <a:solidFill>
                  <a:srgbClr val="00B050"/>
                </a:solidFill>
                <a:latin typeface="Traditional Arabic" pitchFamily="18" charset="-78"/>
                <a:cs typeface="Traditional Arabic" pitchFamily="18" charset="-78"/>
              </a:rPr>
              <a:t>أهمية الرقابة التسويقية:</a:t>
            </a:r>
            <a:r>
              <a:rPr lang="ar-LB" sz="2600" dirty="0" smtClean="0">
                <a:solidFill>
                  <a:srgbClr val="00B050"/>
                </a:solidFill>
                <a:latin typeface="Traditional Arabic" pitchFamily="18" charset="-78"/>
                <a:cs typeface="Traditional Arabic" pitchFamily="18" charset="-78"/>
              </a:rPr>
              <a:t> </a:t>
            </a:r>
            <a:r>
              <a:rPr lang="ar-LB" sz="2600" dirty="0" smtClean="0">
                <a:latin typeface="Traditional Arabic" pitchFamily="18" charset="-78"/>
                <a:cs typeface="Traditional Arabic" pitchFamily="18" charset="-78"/>
              </a:rPr>
              <a:t>تعود أهمية الرقابة التسويقية لما تقدمه من فوائد، حيث </a:t>
            </a:r>
            <a:r>
              <a:rPr lang="ar-LB" sz="2600" b="1" dirty="0" smtClean="0">
                <a:solidFill>
                  <a:srgbClr val="0070C0"/>
                </a:solidFill>
                <a:latin typeface="Traditional Arabic" pitchFamily="18" charset="-78"/>
                <a:cs typeface="Traditional Arabic" pitchFamily="18" charset="-78"/>
              </a:rPr>
              <a:t>تكشف</a:t>
            </a:r>
            <a:r>
              <a:rPr lang="ar-LB" sz="2600" dirty="0" smtClean="0">
                <a:latin typeface="Traditional Arabic" pitchFamily="18" charset="-78"/>
                <a:cs typeface="Traditional Arabic" pitchFamily="18" charset="-78"/>
              </a:rPr>
              <a:t> </a:t>
            </a:r>
            <a:r>
              <a:rPr lang="ar-LB" sz="2600" b="1" dirty="0" smtClean="0">
                <a:solidFill>
                  <a:srgbClr val="0070C0"/>
                </a:solidFill>
                <a:latin typeface="Traditional Arabic" pitchFamily="18" charset="-78"/>
                <a:cs typeface="Traditional Arabic" pitchFamily="18" charset="-78"/>
              </a:rPr>
              <a:t>أوجه القوة </a:t>
            </a:r>
            <a:r>
              <a:rPr lang="ar-LB" sz="2600" dirty="0" smtClean="0">
                <a:latin typeface="Traditional Arabic" pitchFamily="18" charset="-78"/>
                <a:cs typeface="Traditional Arabic" pitchFamily="18" charset="-78"/>
              </a:rPr>
              <a:t>في المؤسسة </a:t>
            </a:r>
            <a:r>
              <a:rPr lang="ar-LB" sz="2600" b="1" dirty="0" smtClean="0">
                <a:solidFill>
                  <a:srgbClr val="0070C0"/>
                </a:solidFill>
                <a:latin typeface="Traditional Arabic" pitchFamily="18" charset="-78"/>
                <a:cs typeface="Traditional Arabic" pitchFamily="18" charset="-78"/>
              </a:rPr>
              <a:t>بما يفيد في استمرار الاستفادة منها</a:t>
            </a:r>
            <a:r>
              <a:rPr lang="ar-LB" sz="2600" dirty="0" smtClean="0">
                <a:latin typeface="Traditional Arabic" pitchFamily="18" charset="-78"/>
                <a:cs typeface="Traditional Arabic" pitchFamily="18" charset="-78"/>
              </a:rPr>
              <a:t>، </a:t>
            </a:r>
            <a:r>
              <a:rPr lang="ar-LB" sz="2600" b="1" dirty="0" smtClean="0">
                <a:solidFill>
                  <a:srgbClr val="0070C0"/>
                </a:solidFill>
                <a:latin typeface="Traditional Arabic" pitchFamily="18" charset="-78"/>
                <a:cs typeface="Traditional Arabic" pitchFamily="18" charset="-78"/>
              </a:rPr>
              <a:t>وتكشف أوجه الضعف بما يفيد في سرعة علاجها</a:t>
            </a:r>
            <a:r>
              <a:rPr lang="ar-LB" sz="2600" dirty="0" smtClean="0">
                <a:latin typeface="Traditional Arabic" pitchFamily="18" charset="-78"/>
                <a:cs typeface="Traditional Arabic" pitchFamily="18" charset="-78"/>
              </a:rPr>
              <a:t>، كما تفيد الرقابة في </a:t>
            </a:r>
            <a:r>
              <a:rPr lang="ar-LB" sz="2600" dirty="0" smtClean="0">
                <a:solidFill>
                  <a:srgbClr val="0070C0"/>
                </a:solidFill>
                <a:latin typeface="Traditional Arabic" pitchFamily="18" charset="-78"/>
                <a:cs typeface="Traditional Arabic" pitchFamily="18" charset="-78"/>
              </a:rPr>
              <a:t>الحكم على المستوى الحالي للأداء التسويقي</a:t>
            </a:r>
            <a:r>
              <a:rPr lang="ar-LB" sz="2600" dirty="0" smtClean="0">
                <a:latin typeface="Traditional Arabic" pitchFamily="18" charset="-78"/>
                <a:cs typeface="Traditional Arabic" pitchFamily="18" charset="-78"/>
              </a:rPr>
              <a:t>، والمساهمة أيضا في </a:t>
            </a:r>
            <a:r>
              <a:rPr lang="ar-LB" sz="2600" dirty="0" smtClean="0">
                <a:solidFill>
                  <a:srgbClr val="0070C0"/>
                </a:solidFill>
                <a:latin typeface="Traditional Arabic" pitchFamily="18" charset="-78"/>
                <a:cs typeface="Traditional Arabic" pitchFamily="18" charset="-78"/>
              </a:rPr>
              <a:t>تحقيق التكامل </a:t>
            </a:r>
            <a:r>
              <a:rPr lang="ar-LB" sz="2600" dirty="0" smtClean="0">
                <a:latin typeface="Traditional Arabic" pitchFamily="18" charset="-78"/>
                <a:cs typeface="Traditional Arabic" pitchFamily="18" charset="-78"/>
              </a:rPr>
              <a:t>بين النظام التسويقي وبين الأنظمة الفرعية الأخرى للمؤسسة</a:t>
            </a:r>
            <a:r>
              <a:rPr lang="ar-DZ" sz="2600" dirty="0" smtClean="0">
                <a:latin typeface="Traditional Arabic" pitchFamily="18" charset="-78"/>
                <a:cs typeface="Traditional Arabic" pitchFamily="18" charset="-78"/>
              </a:rPr>
              <a:t>.</a:t>
            </a:r>
            <a:r>
              <a:rPr lang="ar-LB" sz="2600" dirty="0" smtClean="0">
                <a:latin typeface="Traditional Arabic" pitchFamily="18" charset="-78"/>
                <a:cs typeface="Traditional Arabic" pitchFamily="18" charset="-78"/>
              </a:rPr>
              <a:t> وعلى الرغم من تعدد الأسباب التي تبرز أهمية الرقابة</a:t>
            </a:r>
            <a:r>
              <a:rPr lang="ar-DZ" sz="2600" dirty="0" smtClean="0">
                <a:latin typeface="Traditional Arabic" pitchFamily="18" charset="-78"/>
                <a:cs typeface="Traditional Arabic" pitchFamily="18" charset="-78"/>
              </a:rPr>
              <a:t>،</a:t>
            </a:r>
            <a:r>
              <a:rPr lang="ar-LB" sz="2600" dirty="0" smtClean="0">
                <a:latin typeface="Traditional Arabic" pitchFamily="18" charset="-78"/>
                <a:cs typeface="Traditional Arabic" pitchFamily="18" charset="-78"/>
              </a:rPr>
              <a:t> إلا أنه يمكن جمعها في الأسباب الثلاثة الأساسية وهي البيئة التسويقية، تعق</a:t>
            </a:r>
            <a:r>
              <a:rPr lang="ar-DZ" sz="2600" dirty="0" smtClean="0">
                <a:latin typeface="Traditional Arabic" pitchFamily="18" charset="-78"/>
                <a:cs typeface="Traditional Arabic" pitchFamily="18" charset="-78"/>
              </a:rPr>
              <a:t>ّ</a:t>
            </a:r>
            <a:r>
              <a:rPr lang="ar-LB" sz="2600" dirty="0" smtClean="0">
                <a:latin typeface="Traditional Arabic" pitchFamily="18" charset="-78"/>
                <a:cs typeface="Traditional Arabic" pitchFamily="18" charset="-78"/>
              </a:rPr>
              <a:t>د التنظيم والتراكم</a:t>
            </a:r>
            <a:r>
              <a:rPr lang="ar-DZ" sz="2600" dirty="0" smtClean="0">
                <a:latin typeface="Traditional Arabic" pitchFamily="18" charset="-78"/>
                <a:cs typeface="Traditional Arabic" pitchFamily="18" charset="-78"/>
              </a:rPr>
              <a:t>.</a:t>
            </a:r>
          </a:p>
          <a:p>
            <a:pPr algn="r" rtl="1">
              <a:lnSpc>
                <a:spcPct val="150000"/>
              </a:lnSpc>
              <a:buFont typeface="Arial" pitchFamily="34" charset="0"/>
              <a:buChar char="•"/>
            </a:pPr>
            <a:r>
              <a:rPr lang="ar-DZ" sz="2800" b="1" dirty="0" smtClean="0">
                <a:solidFill>
                  <a:srgbClr val="0070C0"/>
                </a:solidFill>
                <a:latin typeface="Traditional Arabic" pitchFamily="18" charset="-78"/>
                <a:cs typeface="Traditional Arabic" pitchFamily="18" charset="-78"/>
              </a:rPr>
              <a:t>   </a:t>
            </a:r>
            <a:r>
              <a:rPr lang="ar-LB" sz="2800" b="1" dirty="0" smtClean="0">
                <a:solidFill>
                  <a:srgbClr val="0070C0"/>
                </a:solidFill>
                <a:latin typeface="Traditional Arabic" pitchFamily="18" charset="-78"/>
                <a:cs typeface="Traditional Arabic" pitchFamily="18" charset="-78"/>
              </a:rPr>
              <a:t>البيئة:</a:t>
            </a:r>
            <a:r>
              <a:rPr lang="ar-DZ" sz="2800" b="1" dirty="0" smtClean="0">
                <a:solidFill>
                  <a:srgbClr val="0070C0"/>
                </a:solidFill>
                <a:latin typeface="Traditional Arabic" pitchFamily="18" charset="-78"/>
                <a:cs typeface="Traditional Arabic" pitchFamily="18" charset="-78"/>
              </a:rPr>
              <a:t> </a:t>
            </a:r>
          </a:p>
          <a:p>
            <a:pPr algn="r" rtl="1">
              <a:lnSpc>
                <a:spcPct val="150000"/>
              </a:lnSpc>
            </a:pPr>
            <a:r>
              <a:rPr lang="ar-LB" sz="2600" dirty="0" smtClean="0">
                <a:latin typeface="Traditional Arabic" pitchFamily="18" charset="-78"/>
                <a:cs typeface="Traditional Arabic" pitchFamily="18" charset="-78"/>
              </a:rPr>
              <a:t>إن ما تتسم </a:t>
            </a:r>
            <a:r>
              <a:rPr lang="ar-LB" sz="2600" dirty="0" err="1" smtClean="0">
                <a:latin typeface="Traditional Arabic" pitchFamily="18" charset="-78"/>
                <a:cs typeface="Traditional Arabic" pitchFamily="18" charset="-78"/>
              </a:rPr>
              <a:t>به</a:t>
            </a:r>
            <a:r>
              <a:rPr lang="ar-LB" sz="2600" dirty="0" smtClean="0">
                <a:latin typeface="Traditional Arabic" pitchFamily="18" charset="-78"/>
                <a:cs typeface="Traditional Arabic" pitchFamily="18" charset="-78"/>
              </a:rPr>
              <a:t> البيئة التسويقية من تغير مستمر وعدم القدرة على التنبؤ الدقيق والكامل بالمتغيرات المختلفة التي تشملها وذلك من ظروف اقتصادية، سياسية، اجتماعية، تكنولوجية والمنافسة، وكذلك المستهلكين والموردين والتي على ضوئها يتم وضع الخطط التسويقية المختلفة، </a:t>
            </a:r>
            <a:r>
              <a:rPr lang="ar-LB" sz="2600" b="1" dirty="0" smtClean="0">
                <a:solidFill>
                  <a:srgbClr val="00B050"/>
                </a:solidFill>
                <a:latin typeface="Traditional Arabic" pitchFamily="18" charset="-78"/>
                <a:cs typeface="Traditional Arabic" pitchFamily="18" charset="-78"/>
              </a:rPr>
              <a:t>وبالتالي يتطلب الأمر وجود رقابة مستمرة للتأكد من توافق الخطط التسويقية مع التغير في هذه الظروف </a:t>
            </a:r>
            <a:r>
              <a:rPr lang="ar-LB" sz="2600" dirty="0" smtClean="0">
                <a:latin typeface="Traditional Arabic" pitchFamily="18" charset="-78"/>
                <a:cs typeface="Traditional Arabic" pitchFamily="18" charset="-78"/>
              </a:rPr>
              <a:t>والتي قد ينتج عنها تغير في الأهداف أو تغير في الإستراتيجيات والخطط الخاصة بتحقيق هذه الأهداف.</a:t>
            </a:r>
          </a:p>
          <a:p>
            <a:pPr algn="r" rtl="1">
              <a:lnSpc>
                <a:spcPct val="150000"/>
              </a:lnSpc>
            </a:pPr>
            <a:r>
              <a:rPr lang="ar-LB" sz="1600" dirty="0" smtClean="0"/>
              <a:t/>
            </a:r>
            <a:br>
              <a:rPr lang="ar-LB" sz="1600"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
            <a:ext cx="8929718" cy="7386638"/>
          </a:xfrm>
          <a:prstGeom prst="rect">
            <a:avLst/>
          </a:prstGeom>
        </p:spPr>
        <p:txBody>
          <a:bodyPr wrap="square">
            <a:spAutoFit/>
          </a:bodyPr>
          <a:lstStyle/>
          <a:p>
            <a:pPr algn="r" rtl="1">
              <a:lnSpc>
                <a:spcPct val="150000"/>
              </a:lnSpc>
              <a:buFont typeface="Arial" pitchFamily="34" charset="0"/>
              <a:buChar char="•"/>
            </a:pPr>
            <a:r>
              <a:rPr lang="ar-DZ" sz="2800" b="1" dirty="0">
                <a:solidFill>
                  <a:srgbClr val="0070C0"/>
                </a:solidFill>
                <a:latin typeface="Traditional Arabic" pitchFamily="18" charset="-78"/>
                <a:cs typeface="Traditional Arabic" pitchFamily="18" charset="-78"/>
              </a:rPr>
              <a:t> </a:t>
            </a:r>
            <a:r>
              <a:rPr lang="ar-LB" sz="2800" b="1" dirty="0" smtClean="0">
                <a:solidFill>
                  <a:srgbClr val="0070C0"/>
                </a:solidFill>
                <a:latin typeface="Traditional Arabic" pitchFamily="18" charset="-78"/>
                <a:cs typeface="Traditional Arabic" pitchFamily="18" charset="-78"/>
              </a:rPr>
              <a:t>تعقد التنظيم:</a:t>
            </a:r>
            <a:r>
              <a:rPr lang="ar-LB" sz="2000" dirty="0" smtClean="0"/>
              <a:t/>
            </a:r>
            <a:br>
              <a:rPr lang="ar-LB" sz="2000" dirty="0" smtClean="0"/>
            </a:br>
            <a:r>
              <a:rPr lang="ar-LB" sz="2600" dirty="0" smtClean="0">
                <a:latin typeface="Traditional Arabic" pitchFamily="18" charset="-78"/>
                <a:cs typeface="Traditional Arabic" pitchFamily="18" charset="-78"/>
              </a:rPr>
              <a:t>إن كبر حجم المشروعات وتعقد عملياتها وذلك لتعدد المنتجات التي تقدمها المؤسسة وتعدد الأسواق التي تتعامل فيها، أدى إلى تعقد وظيفة الرقابة على النشاط التسويقي واتساع مجالاتها لتشمل متابعة وقياس نواحي كثيرة في النشاط التسويقي، وبالتالي </a:t>
            </a:r>
            <a:r>
              <a:rPr lang="ar-LB" sz="2600" b="1" dirty="0" smtClean="0">
                <a:solidFill>
                  <a:srgbClr val="00B050"/>
                </a:solidFill>
                <a:latin typeface="Traditional Arabic" pitchFamily="18" charset="-78"/>
                <a:cs typeface="Traditional Arabic" pitchFamily="18" charset="-78"/>
              </a:rPr>
              <a:t>ضرورة وجود نظام فعال للرقابة للتعرف على نقاط الضعف والمشاكل التسويقية في كل مجال تسويقي في الوقت المناسب </a:t>
            </a:r>
            <a:r>
              <a:rPr lang="ar-LB" sz="2600" dirty="0" smtClean="0">
                <a:latin typeface="Traditional Arabic" pitchFamily="18" charset="-78"/>
                <a:cs typeface="Traditional Arabic" pitchFamily="18" charset="-78"/>
              </a:rPr>
              <a:t>لدراسة أسبابها ومحاولة علاجها.</a:t>
            </a:r>
            <a:endParaRPr lang="ar-DZ" sz="2600" dirty="0" smtClean="0">
              <a:latin typeface="Traditional Arabic" pitchFamily="18" charset="-78"/>
              <a:cs typeface="Traditional Arabic" pitchFamily="18" charset="-78"/>
            </a:endParaRPr>
          </a:p>
          <a:p>
            <a:pPr algn="r" rtl="1">
              <a:lnSpc>
                <a:spcPct val="150000"/>
              </a:lnSpc>
              <a:buFont typeface="Arial" pitchFamily="34" charset="0"/>
              <a:buChar char="•"/>
            </a:pPr>
            <a:r>
              <a:rPr lang="ar-DZ" sz="2800" b="1" dirty="0">
                <a:solidFill>
                  <a:srgbClr val="0070C0"/>
                </a:solidFill>
                <a:latin typeface="Traditional Arabic" pitchFamily="18" charset="-78"/>
                <a:cs typeface="Traditional Arabic" pitchFamily="18" charset="-78"/>
              </a:rPr>
              <a:t> </a:t>
            </a:r>
            <a:r>
              <a:rPr lang="ar-DZ" sz="2800" b="1" dirty="0" smtClean="0">
                <a:solidFill>
                  <a:srgbClr val="0070C0"/>
                </a:solidFill>
                <a:latin typeface="Traditional Arabic" pitchFamily="18" charset="-78"/>
                <a:cs typeface="Traditional Arabic" pitchFamily="18" charset="-78"/>
              </a:rPr>
              <a:t>التراكم: </a:t>
            </a:r>
            <a:r>
              <a:rPr lang="ar-LB" sz="2600" dirty="0" smtClean="0">
                <a:latin typeface="Traditional Arabic" pitchFamily="18" charset="-78"/>
                <a:cs typeface="Traditional Arabic" pitchFamily="18" charset="-78"/>
              </a:rPr>
              <a:t/>
            </a:r>
            <a:br>
              <a:rPr lang="ar-LB" sz="2600" dirty="0" smtClean="0">
                <a:latin typeface="Traditional Arabic" pitchFamily="18" charset="-78"/>
                <a:cs typeface="Traditional Arabic" pitchFamily="18" charset="-78"/>
              </a:rPr>
            </a:br>
            <a:r>
              <a:rPr lang="ar-LB" sz="2600" dirty="0" smtClean="0">
                <a:latin typeface="Traditional Arabic" pitchFamily="18" charset="-78"/>
                <a:cs typeface="Traditional Arabic" pitchFamily="18" charset="-78"/>
              </a:rPr>
              <a:t>السبب الثالث الذي يؤكد أهمية الرقابة هو التراكم، ويشير هذا الاصطلاح إلى حقيقة ثابتة هي أن </a:t>
            </a:r>
            <a:r>
              <a:rPr lang="ar-LB" sz="2600" b="1" dirty="0" smtClean="0">
                <a:solidFill>
                  <a:srgbClr val="0070C0"/>
                </a:solidFill>
                <a:latin typeface="Traditional Arabic" pitchFamily="18" charset="-78"/>
                <a:cs typeface="Traditional Arabic" pitchFamily="18" charset="-78"/>
              </a:rPr>
              <a:t>الخطأ الصغير الذي لا يكتشف اليوم، يصبح خطرا كبيرا في اليوم التالي</a:t>
            </a:r>
            <a:r>
              <a:rPr lang="ar-LB" sz="2600" dirty="0" smtClean="0">
                <a:latin typeface="Traditional Arabic" pitchFamily="18" charset="-78"/>
                <a:cs typeface="Traditional Arabic" pitchFamily="18" charset="-78"/>
              </a:rPr>
              <a:t>، وقياسا على هذه الحقيقة، فإن إدارة المؤسسة التي لا تستطيع معرفة سبب الانحراف البسيط في تكلفة الإنتاج، وتتغاضى عنه في المدى القصير، لابد أن تفاجئ بعدئذ أنها في موقف متخلف بالنسبة للمنافسين ،إن وجود نظام الرقابة الجيد يمكن المديرين من اكتشاف الأخطاء في وقت مبكر، ويسمح باتخاذ الإجراءات التصحيحية الملائمة .</a:t>
            </a:r>
            <a:br>
              <a:rPr lang="ar-LB" sz="2600" dirty="0" smtClean="0">
                <a:latin typeface="Traditional Arabic" pitchFamily="18" charset="-78"/>
                <a:cs typeface="Traditional Arabic" pitchFamily="18" charset="-78"/>
              </a:rPr>
            </a:br>
            <a:endParaRPr lang="fr-FR" sz="2600" dirty="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2430</Words>
  <Application>Microsoft Office PowerPoint</Application>
  <PresentationFormat>Affichage à l'écran (4:3)</PresentationFormat>
  <Paragraphs>126</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الإستراتيجية التسويقية ورقابة تنفيذها</dc:title>
  <dc:creator>Aris-Tasnim</dc:creator>
  <cp:lastModifiedBy>Aris-Tasnim</cp:lastModifiedBy>
  <cp:revision>27</cp:revision>
  <dcterms:created xsi:type="dcterms:W3CDTF">2021-02-15T16:40:39Z</dcterms:created>
  <dcterms:modified xsi:type="dcterms:W3CDTF">2022-04-23T00:25:18Z</dcterms:modified>
</cp:coreProperties>
</file>