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1" r:id="rId2"/>
  </p:sldMasterIdLst>
  <p:notesMasterIdLst>
    <p:notesMasterId r:id="rId22"/>
  </p:notesMasterIdLst>
  <p:sldIdLst>
    <p:sldId id="259" r:id="rId3"/>
    <p:sldId id="256" r:id="rId4"/>
    <p:sldId id="257" r:id="rId5"/>
    <p:sldId id="258" r:id="rId6"/>
    <p:sldId id="260" r:id="rId7"/>
    <p:sldId id="272" r:id="rId8"/>
    <p:sldId id="261" r:id="rId9"/>
    <p:sldId id="279" r:id="rId10"/>
    <p:sldId id="269" r:id="rId11"/>
    <p:sldId id="273" r:id="rId12"/>
    <p:sldId id="264" r:id="rId13"/>
    <p:sldId id="270" r:id="rId14"/>
    <p:sldId id="281" r:id="rId15"/>
    <p:sldId id="262" r:id="rId16"/>
    <p:sldId id="265" r:id="rId17"/>
    <p:sldId id="266" r:id="rId18"/>
    <p:sldId id="298" r:id="rId19"/>
    <p:sldId id="301" r:id="rId20"/>
    <p:sldId id="304" r:id="rId21"/>
  </p:sldIdLst>
  <p:sldSz cx="9144000" cy="6858000" type="screen4x3"/>
  <p:notesSz cx="6858000" cy="9144000"/>
  <p:custDataLst>
    <p:tags r:id="rId23"/>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3" d="100"/>
          <a:sy n="73" d="100"/>
        </p:scale>
        <p:origin x="-1200" y="96"/>
      </p:cViewPr>
      <p:guideLst>
        <p:guide orient="horz" pos="2160"/>
        <p:guide pos="2880"/>
      </p:guideLst>
    </p:cSldViewPr>
  </p:slideViewPr>
  <p:notesTextViewPr>
    <p:cViewPr>
      <p:scale>
        <a:sx n="100" d="100"/>
        <a:sy n="100" d="100"/>
      </p:scale>
      <p:origin x="0" y="0"/>
    </p:cViewPr>
  </p:notesTextViewPr>
  <p:notesViewPr>
    <p:cSldViewPr>
      <p:cViewPr>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28B938-02B8-4DF0-88A6-7561DCA742AD}" type="datetimeFigureOut">
              <a:rPr lang="fr-FR" smtClean="0"/>
              <a:pPr/>
              <a:t>19/03/2023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13367B-C903-4BAD-B2F9-CD689DB50145}" type="slidenum">
              <a:rPr lang="fr-FR" smtClean="0"/>
              <a:pPr/>
              <a:t>‹N°›</a:t>
            </a:fld>
            <a:endParaRPr lang="fr-FR"/>
          </a:p>
        </p:txBody>
      </p:sp>
    </p:spTree>
    <p:extLst>
      <p:ext uri="{BB962C8B-B14F-4D97-AF65-F5344CB8AC3E}">
        <p14:creationId xmlns="" xmlns:p14="http://schemas.microsoft.com/office/powerpoint/2010/main" xmlns:a14="http://schemas.microsoft.com/office/drawing/2010/main" val="913407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C13367B-C903-4BAD-B2F9-CD689DB50145}" type="slidenum">
              <a:rPr lang="fr-FR" smtClean="0"/>
              <a:pPr/>
              <a:t>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C13367B-C903-4BAD-B2F9-CD689DB50145}" type="slidenum">
              <a:rPr lang="fr-FR" smtClean="0"/>
              <a:pPr/>
              <a:t>4</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C13367B-C903-4BAD-B2F9-CD689DB50145}" type="slidenum">
              <a:rPr lang="fr-FR" smtClean="0"/>
              <a:pPr/>
              <a:t>15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96BC3E0-AF30-4AE7-99D7-DB9636097306}"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834D0C1-2E19-4ADE-8E8A-7A1C07FB3023}" type="slidenum">
              <a:rPr lang="fr-FR" smtClean="0"/>
              <a:pPr/>
              <a:t>‹N°›</a:t>
            </a:fld>
            <a:endParaRPr lang="fr-F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6BC3E0-AF30-4AE7-99D7-DB9636097306}"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834D0C1-2E19-4ADE-8E8A-7A1C07FB3023}" type="slidenum">
              <a:rPr lang="fr-FR" smtClean="0"/>
              <a:pPr/>
              <a:t>‹N°›</a:t>
            </a:fld>
            <a:endParaRPr lang="fr-F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6BC3E0-AF30-4AE7-99D7-DB9636097306}"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834D0C1-2E19-4ADE-8E8A-7A1C07FB3023}" type="slidenum">
              <a:rPr lang="fr-FR" smtClean="0"/>
              <a:pPr/>
              <a:t>‹N°›</a:t>
            </a:fld>
            <a:endParaRPr lang="fr-F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63D7509-F8A2-4371-8473-DC7784BFB661}"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18523704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63D7509-F8A2-4371-8473-DC7784BFB661}"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82260451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63D7509-F8A2-4371-8473-DC7784BFB661}"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695706552"/>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63D7509-F8A2-4371-8473-DC7784BFB661}" type="datetimeFigureOut">
              <a:rPr lang="fr-FR" smtClean="0"/>
              <a:pPr/>
              <a:t>19/03/2023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3187034918"/>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63D7509-F8A2-4371-8473-DC7784BFB661}" type="datetimeFigureOut">
              <a:rPr lang="fr-FR" smtClean="0"/>
              <a:pPr/>
              <a:t>19/03/2023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143042473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63D7509-F8A2-4371-8473-DC7784BFB661}" type="datetimeFigureOut">
              <a:rPr lang="fr-FR" smtClean="0"/>
              <a:pPr/>
              <a:t>19/03/2023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953570144"/>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63D7509-F8A2-4371-8473-DC7784BFB661}" type="datetimeFigureOut">
              <a:rPr lang="fr-FR" smtClean="0"/>
              <a:pPr/>
              <a:t>19/03/2023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1289572017"/>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63D7509-F8A2-4371-8473-DC7784BFB661}" type="datetimeFigureOut">
              <a:rPr lang="fr-FR" smtClean="0"/>
              <a:pPr/>
              <a:t>19/03/2023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387493520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6BC3E0-AF30-4AE7-99D7-DB9636097306}"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834D0C1-2E19-4ADE-8E8A-7A1C07FB3023}" type="slidenum">
              <a:rPr lang="fr-FR" smtClean="0"/>
              <a:pPr/>
              <a:t>‹N°›</a:t>
            </a:fld>
            <a:endParaRPr lang="fr-F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63D7509-F8A2-4371-8473-DC7784BFB661}" type="datetimeFigureOut">
              <a:rPr lang="fr-FR" smtClean="0"/>
              <a:pPr/>
              <a:t>19/03/2023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1282399110"/>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63D7509-F8A2-4371-8473-DC7784BFB661}"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223969002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63D7509-F8A2-4371-8473-DC7784BFB661}"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94730586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96BC3E0-AF30-4AE7-99D7-DB9636097306}"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834D0C1-2E19-4ADE-8E8A-7A1C07FB3023}" type="slidenum">
              <a:rPr lang="fr-FR" smtClean="0"/>
              <a:pPr/>
              <a:t>‹N°›</a:t>
            </a:fld>
            <a:endParaRPr lang="fr-F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96BC3E0-AF30-4AE7-99D7-DB9636097306}" type="datetimeFigureOut">
              <a:rPr lang="fr-FR" smtClean="0"/>
              <a:pPr/>
              <a:t>19/03/2023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834D0C1-2E19-4ADE-8E8A-7A1C07FB3023}" type="slidenum">
              <a:rPr lang="fr-FR" smtClean="0"/>
              <a:pPr/>
              <a:t>‹N°›</a:t>
            </a:fld>
            <a:endParaRPr lang="fr-F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96BC3E0-AF30-4AE7-99D7-DB9636097306}" type="datetimeFigureOut">
              <a:rPr lang="fr-FR" smtClean="0"/>
              <a:pPr/>
              <a:t>19/03/2023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834D0C1-2E19-4ADE-8E8A-7A1C07FB3023}" type="slidenum">
              <a:rPr lang="fr-FR" smtClean="0"/>
              <a:pPr/>
              <a:t>‹N°›</a:t>
            </a:fld>
            <a:endParaRPr lang="fr-F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96BC3E0-AF30-4AE7-99D7-DB9636097306}" type="datetimeFigureOut">
              <a:rPr lang="fr-FR" smtClean="0"/>
              <a:pPr/>
              <a:t>19/03/2023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834D0C1-2E19-4ADE-8E8A-7A1C07FB3023}" type="slidenum">
              <a:rPr lang="fr-FR" smtClean="0"/>
              <a:pPr/>
              <a:t>‹N°›</a:t>
            </a:fld>
            <a:endParaRPr lang="fr-F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96BC3E0-AF30-4AE7-99D7-DB9636097306}" type="datetimeFigureOut">
              <a:rPr lang="fr-FR" smtClean="0"/>
              <a:pPr/>
              <a:t>19/03/2023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834D0C1-2E19-4ADE-8E8A-7A1C07FB3023}" type="slidenum">
              <a:rPr lang="fr-FR" smtClean="0"/>
              <a:pPr/>
              <a:t>‹N°›</a:t>
            </a:fld>
            <a:endParaRPr lang="fr-F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96BC3E0-AF30-4AE7-99D7-DB9636097306}" type="datetimeFigureOut">
              <a:rPr lang="fr-FR" smtClean="0"/>
              <a:pPr/>
              <a:t>19/03/2023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834D0C1-2E19-4ADE-8E8A-7A1C07FB3023}" type="slidenum">
              <a:rPr lang="fr-FR" smtClean="0"/>
              <a:pPr/>
              <a:t>‹N°›</a:t>
            </a:fld>
            <a:endParaRPr lang="fr-F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96BC3E0-AF30-4AE7-99D7-DB9636097306}" type="datetimeFigureOut">
              <a:rPr lang="fr-FR" smtClean="0"/>
              <a:pPr/>
              <a:t>19/03/2023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834D0C1-2E19-4ADE-8E8A-7A1C07FB3023}" type="slidenum">
              <a:rPr lang="fr-FR" smtClean="0"/>
              <a:pPr/>
              <a:t>‹N°›</a:t>
            </a:fld>
            <a:endParaRPr lang="fr-F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BC3E0-AF30-4AE7-99D7-DB9636097306}" type="datetimeFigureOut">
              <a:rPr lang="fr-FR" smtClean="0"/>
              <a:pPr/>
              <a:t>19/03/2023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34D0C1-2E19-4ADE-8E8A-7A1C07FB302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stStyle>
          <a:p>
            <a:fld id="{463D7509-F8A2-4371-8473-DC7784BFB661}" type="datetimeFigureOut">
              <a:rPr lang="fr-FR" smtClean="0"/>
              <a:pPr/>
              <a:t>19/03/2023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stStyle>
          <a:p>
            <a:fld id="{17F0B14D-1573-4FBA-8FE0-5DFB07594A2B}" type="slidenum">
              <a:rPr lang="fr-FR" smtClean="0"/>
              <a:pPr/>
              <a:t>‹N°›</a:t>
            </a:fld>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148184858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928670"/>
            <a:ext cx="8208912" cy="5357850"/>
          </a:xfrm>
          <a:solidFill>
            <a:srgbClr val="92D050">
              <a:alpha val="18000"/>
            </a:srgbClr>
          </a:solidFill>
        </p:spPr>
        <p:txBody>
          <a:bodyPr>
            <a:noAutofit/>
          </a:bodyPr>
          <a:lstStyle/>
          <a:p>
            <a:pPr algn="r">
              <a:lnSpc>
                <a:spcPct val="200000"/>
              </a:lnSpc>
              <a:buNone/>
            </a:pPr>
            <a:r>
              <a:rPr lang="ar-DZ" b="1" smtClean="0">
                <a:latin typeface="Traditional Arabic" panose="02020603050405020304" pitchFamily="18" charset="-78"/>
                <a:cs typeface="Traditional Arabic" panose="02020603050405020304" pitchFamily="18" charset="-78"/>
              </a:rPr>
              <a:t>يتم في هذا المحور تناول العناصر التالية:</a:t>
            </a:r>
          </a:p>
          <a:p>
            <a:pPr algn="r">
              <a:lnSpc>
                <a:spcPct val="200000"/>
              </a:lnSpc>
              <a:buNone/>
            </a:pPr>
            <a:r>
              <a:rPr lang="ar-DZ" b="1" smtClean="0">
                <a:latin typeface="Traditional Arabic" panose="02020603050405020304" pitchFamily="18" charset="-78"/>
                <a:cs typeface="Traditional Arabic" panose="02020603050405020304" pitchFamily="18" charset="-78"/>
              </a:rPr>
              <a:t>- إلى متى يعود ظهور التسويق الدولي؟</a:t>
            </a:r>
          </a:p>
          <a:p>
            <a:pPr algn="r" rtl="1">
              <a:lnSpc>
                <a:spcPct val="200000"/>
              </a:lnSpc>
              <a:buNone/>
            </a:pPr>
            <a:r>
              <a:rPr lang="ar-DZ" b="1" smtClean="0">
                <a:latin typeface="Traditional Arabic" panose="02020603050405020304" pitchFamily="18" charset="-78"/>
                <a:cs typeface="Traditional Arabic" panose="02020603050405020304" pitchFamily="18" charset="-78"/>
              </a:rPr>
              <a:t>- تعريف التسويق الدولي وخصوصياته؛</a:t>
            </a:r>
          </a:p>
          <a:p>
            <a:pPr algn="r" rtl="1">
              <a:lnSpc>
                <a:spcPct val="200000"/>
              </a:lnSpc>
              <a:buFontTx/>
              <a:buChar char="-"/>
            </a:pPr>
            <a:r>
              <a:rPr lang="ar-DZ" b="1" smtClean="0">
                <a:latin typeface="Traditional Arabic" panose="02020603050405020304" pitchFamily="18" charset="-78"/>
                <a:cs typeface="Traditional Arabic" panose="02020603050405020304" pitchFamily="18" charset="-78"/>
              </a:rPr>
              <a:t>أهداف ووظائف التسويق الدولي؛ </a:t>
            </a:r>
            <a:endParaRPr lang="fr-FR" b="1" smtClean="0">
              <a:latin typeface="Traditional Arabic" panose="02020603050405020304" pitchFamily="18" charset="-78"/>
              <a:cs typeface="Traditional Arabic" panose="02020603050405020304" pitchFamily="18" charset="-78"/>
            </a:endParaRPr>
          </a:p>
          <a:p>
            <a:pPr algn="r" rtl="1">
              <a:lnSpc>
                <a:spcPct val="200000"/>
              </a:lnSpc>
              <a:buFontTx/>
              <a:buChar char="-"/>
            </a:pPr>
            <a:r>
              <a:rPr lang="ar-DZ" b="1" smtClean="0">
                <a:latin typeface="Traditional Arabic" panose="02020603050405020304" pitchFamily="18" charset="-78"/>
                <a:cs typeface="Traditional Arabic" panose="02020603050405020304" pitchFamily="18" charset="-78"/>
              </a:rPr>
              <a:t>أساليب التسويق الدولي.</a:t>
            </a:r>
          </a:p>
        </p:txBody>
      </p:sp>
      <p:sp>
        <p:nvSpPr>
          <p:cNvPr id="4" name="ZoneTexte 3"/>
          <p:cNvSpPr txBox="1"/>
          <p:nvPr/>
        </p:nvSpPr>
        <p:spPr>
          <a:xfrm>
            <a:off x="611560" y="116632"/>
            <a:ext cx="8208912" cy="769441"/>
          </a:xfrm>
          <a:prstGeom prst="rect">
            <a:avLst/>
          </a:prstGeom>
          <a:solidFill>
            <a:srgbClr val="FF0000">
              <a:alpha val="65000"/>
            </a:srgbClr>
          </a:solidFill>
        </p:spPr>
        <p:txBody>
          <a:bodyPr wrap="square" rtlCol="0">
            <a:spAutoFit/>
          </a:bodyPr>
          <a:lstStyle/>
          <a:p>
            <a:pPr algn="ctr"/>
            <a:r>
              <a:rPr lang="ar-DZ" sz="4400" b="1" smtClean="0">
                <a:latin typeface="Andalus" panose="02020603050405020304" pitchFamily="18" charset="-78"/>
              </a:rPr>
              <a:t>المحور الثاني: مدخل </a:t>
            </a:r>
            <a:r>
              <a:rPr lang="ar-DZ" sz="4400" b="1">
                <a:latin typeface="Andalus" panose="02020603050405020304" pitchFamily="18" charset="-78"/>
              </a:rPr>
              <a:t>إلى التسويق </a:t>
            </a:r>
            <a:r>
              <a:rPr lang="ar-DZ" sz="4400" b="1" smtClean="0">
                <a:latin typeface="Andalus" panose="02020603050405020304" pitchFamily="18" charset="-78"/>
              </a:rPr>
              <a:t>الدولي</a:t>
            </a:r>
            <a:endParaRPr lang="fr-FR" sz="4400">
              <a:latin typeface="Andalus" panose="02020603050405020304" pitchFamily="18" charset="-78"/>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957927"/>
            <a:ext cx="8964488" cy="5855449"/>
          </a:xfrm>
          <a:prstGeom prst="rect">
            <a:avLst/>
          </a:prstGeom>
        </p:spPr>
        <p:txBody>
          <a:bodyPr wrap="square">
            <a:spAutoFit/>
          </a:bodyPr>
          <a:lstStyle/>
          <a:p>
            <a:pPr algn="r" rtl="1">
              <a:lnSpc>
                <a:spcPct val="150000"/>
              </a:lnSpc>
            </a:pPr>
            <a:r>
              <a:rPr lang="ar-DZ" sz="2800" smtClean="0">
                <a:latin typeface="Traditional Arabic" panose="02020603050405020304" pitchFamily="18" charset="-78"/>
                <a:cs typeface="Traditional Arabic" panose="02020603050405020304" pitchFamily="18" charset="-78"/>
              </a:rPr>
              <a:t>قد  </a:t>
            </a:r>
            <a:r>
              <a:rPr lang="ar-DZ" sz="2800" b="1" smtClean="0">
                <a:solidFill>
                  <a:srgbClr val="0070C0"/>
                </a:solidFill>
                <a:latin typeface="Traditional Arabic" panose="02020603050405020304" pitchFamily="18" charset="-78"/>
                <a:cs typeface="Traditional Arabic" panose="02020603050405020304" pitchFamily="18" charset="-78"/>
              </a:rPr>
              <a:t>يختلف مفهوم وطبيعة </a:t>
            </a:r>
            <a:r>
              <a:rPr lang="ar-DZ" sz="2800" smtClean="0">
                <a:latin typeface="Traditional Arabic" panose="02020603050405020304" pitchFamily="18" charset="-78"/>
                <a:cs typeface="Traditional Arabic" panose="02020603050405020304" pitchFamily="18" charset="-78"/>
              </a:rPr>
              <a:t>نفس السلعة </a:t>
            </a:r>
            <a:r>
              <a:rPr lang="ar-DZ" sz="2800" b="1" smtClean="0">
                <a:solidFill>
                  <a:srgbClr val="0070C0"/>
                </a:solidFill>
                <a:latin typeface="Traditional Arabic" panose="02020603050405020304" pitchFamily="18" charset="-78"/>
                <a:cs typeface="Traditional Arabic" panose="02020603050405020304" pitchFamily="18" charset="-78"/>
              </a:rPr>
              <a:t>من </a:t>
            </a:r>
            <a:r>
              <a:rPr lang="ar-DZ" sz="2800" b="1">
                <a:solidFill>
                  <a:srgbClr val="0070C0"/>
                </a:solidFill>
                <a:latin typeface="Traditional Arabic" panose="02020603050405020304" pitchFamily="18" charset="-78"/>
                <a:cs typeface="Traditional Arabic" panose="02020603050405020304" pitchFamily="18" charset="-78"/>
              </a:rPr>
              <a:t>سوق لآخر بشكل جوهري </a:t>
            </a:r>
            <a:r>
              <a:rPr lang="ar-DZ" sz="2800" b="1" smtClean="0">
                <a:solidFill>
                  <a:srgbClr val="0070C0"/>
                </a:solidFill>
                <a:latin typeface="Traditional Arabic" panose="02020603050405020304" pitchFamily="18" charset="-78"/>
                <a:cs typeface="Traditional Arabic" panose="02020603050405020304" pitchFamily="18" charset="-78"/>
              </a:rPr>
              <a:t>بسبب الاختلافات </a:t>
            </a:r>
            <a:r>
              <a:rPr lang="ar-DZ" sz="2800" b="1">
                <a:solidFill>
                  <a:srgbClr val="0070C0"/>
                </a:solidFill>
                <a:latin typeface="Traditional Arabic" panose="02020603050405020304" pitchFamily="18" charset="-78"/>
                <a:cs typeface="Traditional Arabic" panose="02020603050405020304" pitchFamily="18" charset="-78"/>
              </a:rPr>
              <a:t>على مختلف المستويات الاقتصادية والثقافية من بلد </a:t>
            </a:r>
            <a:r>
              <a:rPr lang="ar-DZ" sz="2800" b="1" smtClean="0">
                <a:solidFill>
                  <a:srgbClr val="0070C0"/>
                </a:solidFill>
                <a:latin typeface="Traditional Arabic" panose="02020603050405020304" pitchFamily="18" charset="-78"/>
                <a:cs typeface="Traditional Arabic" panose="02020603050405020304" pitchFamily="18" charset="-78"/>
              </a:rPr>
              <a:t>لآخر، حيث </a:t>
            </a:r>
            <a:r>
              <a:rPr lang="ar-DZ" sz="2800" b="1" smtClean="0">
                <a:latin typeface="Traditional Arabic" panose="02020603050405020304" pitchFamily="18" charset="-78"/>
                <a:cs typeface="Traditional Arabic" panose="02020603050405020304" pitchFamily="18" charset="-78"/>
              </a:rPr>
              <a:t> تلقى سلعة </a:t>
            </a:r>
            <a:r>
              <a:rPr lang="ar-DZ" sz="2800" b="1">
                <a:latin typeface="Traditional Arabic" panose="02020603050405020304" pitchFamily="18" charset="-78"/>
                <a:cs typeface="Traditional Arabic" panose="02020603050405020304" pitchFamily="18" charset="-78"/>
              </a:rPr>
              <a:t>ما </a:t>
            </a:r>
            <a:r>
              <a:rPr lang="ar-DZ" sz="2800" b="1" smtClean="0">
                <a:latin typeface="Traditional Arabic" panose="02020603050405020304" pitchFamily="18" charset="-78"/>
                <a:cs typeface="Traditional Arabic" panose="02020603050405020304" pitchFamily="18" charset="-78"/>
              </a:rPr>
              <a:t>قبول </a:t>
            </a:r>
            <a:r>
              <a:rPr lang="ar-DZ" sz="2800" b="1">
                <a:latin typeface="Traditional Arabic" panose="02020603050405020304" pitchFamily="18" charset="-78"/>
                <a:cs typeface="Traditional Arabic" panose="02020603050405020304" pitchFamily="18" charset="-78"/>
              </a:rPr>
              <a:t>وترحيب من قبل أغلبية المستهلكين في بلد معين ولكنها في نفس الوقت قد تكون غير مرغوبة في بلد آخر إلا من قبل الأقلية أو قد تلقى </a:t>
            </a:r>
            <a:r>
              <a:rPr lang="ar-DZ" sz="2800" b="1" smtClean="0">
                <a:latin typeface="Traditional Arabic" panose="02020603050405020304" pitchFamily="18" charset="-78"/>
                <a:cs typeface="Traditional Arabic" panose="02020603050405020304" pitchFamily="18" charset="-78"/>
              </a:rPr>
              <a:t>الرفض </a:t>
            </a:r>
            <a:r>
              <a:rPr lang="ar-DZ" sz="2800" b="1" smtClean="0">
                <a:solidFill>
                  <a:srgbClr val="0070C0"/>
                </a:solidFill>
                <a:latin typeface="Traditional Arabic" panose="02020603050405020304" pitchFamily="18" charset="-78"/>
                <a:cs typeface="Traditional Arabic" panose="02020603050405020304" pitchFamily="18" charset="-78"/>
              </a:rPr>
              <a:t>ا</a:t>
            </a:r>
            <a:r>
              <a:rPr lang="ar-DZ" sz="2800" b="1" smtClean="0">
                <a:latin typeface="Traditional Arabic" panose="02020603050405020304" pitchFamily="18" charset="-78"/>
                <a:cs typeface="Traditional Arabic" panose="02020603050405020304" pitchFamily="18" charset="-78"/>
              </a:rPr>
              <a:t>لمطلق،</a:t>
            </a:r>
            <a:r>
              <a:rPr lang="ar-DZ" sz="2800" b="1" smtClean="0">
                <a:solidFill>
                  <a:srgbClr val="0070C0"/>
                </a:solidFill>
                <a:latin typeface="Traditional Arabic" panose="02020603050405020304" pitchFamily="18" charset="-78"/>
                <a:cs typeface="Traditional Arabic" panose="02020603050405020304" pitchFamily="18" charset="-78"/>
              </a:rPr>
              <a:t> </a:t>
            </a:r>
            <a:r>
              <a:rPr lang="ar-DZ" sz="2800">
                <a:latin typeface="Traditional Arabic" panose="02020603050405020304" pitchFamily="18" charset="-78"/>
                <a:cs typeface="Traditional Arabic" panose="02020603050405020304" pitchFamily="18" charset="-78"/>
              </a:rPr>
              <a:t>وبالتالي يصعب الحديث عن سلعة عالمية أو عن المستهلك العالمي في بعض </a:t>
            </a:r>
            <a:r>
              <a:rPr lang="ar-DZ" sz="2800" smtClean="0">
                <a:latin typeface="Traditional Arabic" panose="02020603050405020304" pitchFamily="18" charset="-78"/>
                <a:cs typeface="Traditional Arabic" panose="02020603050405020304" pitchFamily="18" charset="-78"/>
              </a:rPr>
              <a:t>المجالات (</a:t>
            </a:r>
            <a:r>
              <a:rPr lang="ar-DZ" sz="2800">
                <a:latin typeface="Traditional Arabic" panose="02020603050405020304" pitchFamily="18" charset="-78"/>
                <a:cs typeface="Traditional Arabic" panose="02020603050405020304" pitchFamily="18" charset="-78"/>
              </a:rPr>
              <a:t>درجة الاقبال على المشروبات الكحولية </a:t>
            </a:r>
            <a:r>
              <a:rPr lang="ar-DZ" sz="2800" smtClean="0">
                <a:latin typeface="Traditional Arabic" panose="02020603050405020304" pitchFamily="18" charset="-78"/>
                <a:cs typeface="Traditional Arabic" panose="02020603050405020304" pitchFamily="18" charset="-78"/>
              </a:rPr>
              <a:t>ومختلف أنواع اللحوم</a:t>
            </a:r>
            <a:r>
              <a:rPr lang="ar-DZ" sz="2800">
                <a:latin typeface="Traditional Arabic" panose="02020603050405020304" pitchFamily="18" charset="-78"/>
                <a:cs typeface="Traditional Arabic" panose="02020603050405020304" pitchFamily="18" charset="-78"/>
              </a:rPr>
              <a:t>،...)</a:t>
            </a:r>
          </a:p>
          <a:p>
            <a:pPr algn="r" rtl="1">
              <a:lnSpc>
                <a:spcPct val="150000"/>
              </a:lnSpc>
            </a:pPr>
            <a:r>
              <a:rPr lang="ar-DZ" sz="2800">
                <a:latin typeface="Traditional Arabic" panose="02020603050405020304" pitchFamily="18" charset="-78"/>
                <a:cs typeface="Traditional Arabic" panose="02020603050405020304" pitchFamily="18" charset="-78"/>
              </a:rPr>
              <a:t>وأيضا بالنسبة </a:t>
            </a:r>
            <a:r>
              <a:rPr lang="ar-DZ" sz="2800" b="1">
                <a:solidFill>
                  <a:srgbClr val="0070C0"/>
                </a:solidFill>
                <a:latin typeface="Traditional Arabic" panose="02020603050405020304" pitchFamily="18" charset="-78"/>
                <a:cs typeface="Traditional Arabic" panose="02020603050405020304" pitchFamily="18" charset="-78"/>
              </a:rPr>
              <a:t>لتنظيم وحركة الأسواق تختلف كثيرا من بلد لآخر حسب النظام الاقتصادي السائد ودرجة </a:t>
            </a:r>
            <a:r>
              <a:rPr lang="ar-DZ" sz="2800" b="1" smtClean="0">
                <a:solidFill>
                  <a:srgbClr val="0070C0"/>
                </a:solidFill>
                <a:latin typeface="Traditional Arabic" panose="02020603050405020304" pitchFamily="18" charset="-78"/>
                <a:cs typeface="Traditional Arabic" panose="02020603050405020304" pitchFamily="18" charset="-78"/>
              </a:rPr>
              <a:t>تطوره </a:t>
            </a:r>
            <a:r>
              <a:rPr lang="ar-DZ" sz="2800" smtClean="0">
                <a:latin typeface="Traditional Arabic" panose="02020603050405020304" pitchFamily="18" charset="-78"/>
                <a:cs typeface="Traditional Arabic" panose="02020603050405020304" pitchFamily="18" charset="-78"/>
              </a:rPr>
              <a:t>فيما </a:t>
            </a:r>
            <a:r>
              <a:rPr lang="ar-DZ" sz="2800">
                <a:latin typeface="Traditional Arabic" panose="02020603050405020304" pitchFamily="18" charset="-78"/>
                <a:cs typeface="Traditional Arabic" panose="02020603050405020304" pitchFamily="18" charset="-78"/>
              </a:rPr>
              <a:t>يخص </a:t>
            </a:r>
            <a:r>
              <a:rPr lang="ar-DZ" sz="2800" b="1" smtClean="0">
                <a:latin typeface="Traditional Arabic" panose="02020603050405020304" pitchFamily="18" charset="-78"/>
                <a:cs typeface="Traditional Arabic" panose="02020603050405020304" pitchFamily="18" charset="-78"/>
              </a:rPr>
              <a:t>تنظيم </a:t>
            </a:r>
            <a:r>
              <a:rPr lang="ar-DZ" sz="2800" b="1">
                <a:latin typeface="Traditional Arabic" panose="02020603050405020304" pitchFamily="18" charset="-78"/>
                <a:cs typeface="Traditional Arabic" panose="02020603050405020304" pitchFamily="18" charset="-78"/>
              </a:rPr>
              <a:t>شبكات التوزيع وعادات التفاوض </a:t>
            </a:r>
            <a:r>
              <a:rPr lang="ar-DZ" sz="2800">
                <a:latin typeface="Traditional Arabic" panose="02020603050405020304" pitchFamily="18" charset="-78"/>
                <a:cs typeface="Traditional Arabic" panose="02020603050405020304" pitchFamily="18" charset="-78"/>
              </a:rPr>
              <a:t>على الأسعار </a:t>
            </a:r>
            <a:r>
              <a:rPr lang="ar-DZ" sz="2800" b="1">
                <a:latin typeface="Traditional Arabic" panose="02020603050405020304" pitchFamily="18" charset="-78"/>
                <a:cs typeface="Traditional Arabic" panose="02020603050405020304" pitchFamily="18" charset="-78"/>
              </a:rPr>
              <a:t>واختلاف أساليب الدفع </a:t>
            </a:r>
            <a:r>
              <a:rPr lang="ar-DZ" sz="2800" b="1" smtClean="0">
                <a:latin typeface="Traditional Arabic" panose="02020603050405020304" pitchFamily="18" charset="-78"/>
                <a:cs typeface="Traditional Arabic" panose="02020603050405020304" pitchFamily="18" charset="-78"/>
              </a:rPr>
              <a:t>والتمويل ودرجة التقنية المعتمدة في القطاعات</a:t>
            </a:r>
            <a:r>
              <a:rPr lang="ar-DZ" sz="2800" smtClean="0">
                <a:latin typeface="Traditional Arabic" panose="02020603050405020304" pitchFamily="18" charset="-78"/>
                <a:cs typeface="Traditional Arabic" panose="02020603050405020304" pitchFamily="18" charset="-78"/>
              </a:rPr>
              <a:t>. </a:t>
            </a:r>
            <a:endParaRPr lang="fr-FR" sz="2800">
              <a:latin typeface="Traditional Arabic" panose="02020603050405020304" pitchFamily="18" charset="-78"/>
              <a:cs typeface="Traditional Arabic" panose="02020603050405020304" pitchFamily="18" charset="-78"/>
            </a:endParaRPr>
          </a:p>
        </p:txBody>
      </p:sp>
      <p:pic>
        <p:nvPicPr>
          <p:cNvPr id="1026" name="Picture 2"/>
          <p:cNvPicPr>
            <a:picLocks noChangeAspect="1" noChangeArrowheads="1"/>
          </p:cNvPicPr>
          <p:nvPr/>
        </p:nvPicPr>
        <p:blipFill>
          <a:blip r:embed="rId2">
            <a:extLst>
              <a:ext uri="{28A0092B-C50C-407E-A947-70E740481C1C}">
                <a14:useLocalDpi xmlns="" xmlns:a14="http://schemas.microsoft.com/office/drawing/2010/main" xmlns:p159="http://schemas.microsoft.com/office/powerpoint/2015/09/main" xmlns:p15="http://schemas.microsoft.com/office/powerpoint/2012/main" xmlns:p14="http://schemas.microsoft.com/office/powerpoint/2010/main" val="0"/>
              </a:ext>
            </a:extLst>
          </a:blip>
          <a:stretch>
            <a:fillRect/>
          </a:stretch>
        </p:blipFill>
        <p:spPr bwMode="auto">
          <a:xfrm>
            <a:off x="107504" y="72008"/>
            <a:ext cx="9120187" cy="1052736"/>
          </a:xfrm>
          <a:prstGeom prst="rect">
            <a:avLst/>
          </a:prstGeom>
          <a:noFill/>
          <a:ln>
            <a:noFill/>
          </a:ln>
          <a:effectLst/>
          <a:extLst>
            <a:ext uri="{909E8E84-426E-40DD-AFC4-6F175D3DCCD1}">
              <a14:hiddenFill xmlns="" xmlns:a14="http://schemas.microsoft.com/office/drawing/2010/main" xmlns:p159="http://schemas.microsoft.com/office/powerpoint/2015/09/main" xmlns:p15="http://schemas.microsoft.com/office/powerpoint/2012/main" xmlns:p14="http://schemas.microsoft.com/office/powerpoint/2010/main">
                <a:solidFill>
                  <a:schemeClr val="accent1"/>
                </a:solidFill>
              </a14:hiddenFill>
            </a:ext>
            <a:ext uri="{91240B29-F687-4F45-9708-019B960494DF}">
              <a14:hiddenLine xmlns="" xmlns:a14="http://schemas.microsoft.com/office/drawing/2010/main" xmlns:p159="http://schemas.microsoft.com/office/powerpoint/2015/09/main" xmlns:p15="http://schemas.microsoft.com/office/powerpoint/2012/main" xmlns:p14="http://schemas.microsoft.com/office/powerpoint/2010/main" w="9525">
                <a:solidFill>
                  <a:schemeClr val="tx1"/>
                </a:solidFill>
                <a:miter lim="800000"/>
                <a:headEnd/>
                <a:tailEnd/>
              </a14:hiddenLine>
            </a:ext>
            <a:ext uri="{AF507438-7753-43E0-B8FC-AC1667EBCBE1}">
              <a14:hiddenEffects xmlns="" xmlns:a14="http://schemas.microsoft.com/office/drawing/2010/main" xmlns:p159="http://schemas.microsoft.com/office/powerpoint/2015/09/main" xmlns:p15="http://schemas.microsoft.com/office/powerpoint/2012/main" xmlns:p14="http://schemas.microsoft.com/office/powerpoint/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336688204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440160"/>
            <a:ext cx="8964488" cy="5301208"/>
          </a:xfrm>
        </p:spPr>
        <p:txBody>
          <a:bodyPr>
            <a:noAutofit/>
          </a:bodyPr>
          <a:lstStyle/>
          <a:p>
            <a:pPr algn="r" rtl="1">
              <a:spcBef>
                <a:spcPct val="0"/>
              </a:spcBef>
              <a:spcAft>
                <a:spcPts val="1200"/>
              </a:spcAft>
              <a:buNone/>
            </a:pPr>
            <a:r>
              <a:rPr lang="ar-DZ" sz="2800" smtClean="0">
                <a:latin typeface="Traditional Arabic" panose="02020603050405020304" pitchFamily="18" charset="-78"/>
                <a:cs typeface="Traditional Arabic" panose="02020603050405020304" pitchFamily="18" charset="-78"/>
              </a:rPr>
              <a:t>1. يسمح </a:t>
            </a:r>
            <a:r>
              <a:rPr lang="ar-DZ" sz="2800">
                <a:latin typeface="Traditional Arabic" panose="02020603050405020304" pitchFamily="18" charset="-78"/>
                <a:cs typeface="Traditional Arabic" panose="02020603050405020304" pitchFamily="18" charset="-78"/>
              </a:rPr>
              <a:t>للمؤسسة </a:t>
            </a:r>
            <a:r>
              <a:rPr lang="ar-DZ" sz="2800" b="1">
                <a:solidFill>
                  <a:srgbClr val="0070C0"/>
                </a:solidFill>
                <a:latin typeface="Traditional Arabic" panose="02020603050405020304" pitchFamily="18" charset="-78"/>
                <a:cs typeface="Traditional Arabic" panose="02020603050405020304" pitchFamily="18" charset="-78"/>
              </a:rPr>
              <a:t>كسلوك دفاعي بالحفاظ على مركزها في الأسواق الأجنبية </a:t>
            </a:r>
            <a:r>
              <a:rPr lang="ar-DZ" sz="2800">
                <a:latin typeface="Traditional Arabic" panose="02020603050405020304" pitchFamily="18" charset="-78"/>
                <a:cs typeface="Traditional Arabic" panose="02020603050405020304" pitchFamily="18" charset="-78"/>
              </a:rPr>
              <a:t>أو في أجزاء السوق الدولية التي تشغلها (يحدّد هذا الهدف بالنسبة لحصص السوق)؛</a:t>
            </a:r>
          </a:p>
          <a:p>
            <a:pPr algn="r" rtl="1">
              <a:spcBef>
                <a:spcPct val="0"/>
              </a:spcBef>
              <a:spcAft>
                <a:spcPts val="1200"/>
              </a:spcAft>
              <a:buNone/>
            </a:pPr>
            <a:r>
              <a:rPr lang="ar-DZ" sz="2800" b="1" smtClean="0">
                <a:latin typeface="Traditional Arabic" panose="02020603050405020304" pitchFamily="18" charset="-78"/>
                <a:cs typeface="Traditional Arabic" panose="02020603050405020304" pitchFamily="18" charset="-78"/>
              </a:rPr>
              <a:t>2</a:t>
            </a:r>
            <a:r>
              <a:rPr lang="ar-DZ" sz="2800" smtClean="0">
                <a:latin typeface="Traditional Arabic" panose="02020603050405020304" pitchFamily="18" charset="-78"/>
                <a:cs typeface="Traditional Arabic" panose="02020603050405020304" pitchFamily="18" charset="-78"/>
              </a:rPr>
              <a:t>. </a:t>
            </a:r>
            <a:r>
              <a:rPr lang="ar-DZ" sz="2400" smtClean="0">
                <a:latin typeface="Traditional Arabic" panose="02020603050405020304" pitchFamily="18" charset="-78"/>
                <a:cs typeface="Traditional Arabic" panose="02020603050405020304" pitchFamily="18" charset="-78"/>
              </a:rPr>
              <a:t>يسمح لها </a:t>
            </a:r>
            <a:r>
              <a:rPr lang="ar-DZ" sz="2400" b="1" smtClean="0">
                <a:solidFill>
                  <a:srgbClr val="0070C0"/>
                </a:solidFill>
                <a:latin typeface="Traditional Arabic" panose="02020603050405020304" pitchFamily="18" charset="-78"/>
                <a:cs typeface="Traditional Arabic" panose="02020603050405020304" pitchFamily="18" charset="-78"/>
              </a:rPr>
              <a:t>كسلوك هجومي بالنمو والتوسع في مختلف الأسواق الخاصة بمنتجاتها الحالية </a:t>
            </a:r>
            <a:r>
              <a:rPr lang="ar-DZ" sz="2400" smtClean="0">
                <a:latin typeface="Traditional Arabic" panose="02020603050405020304" pitchFamily="18" charset="-78"/>
                <a:cs typeface="Traditional Arabic" panose="02020603050405020304" pitchFamily="18" charset="-78"/>
              </a:rPr>
              <a:t>أو </a:t>
            </a:r>
            <a:r>
              <a:rPr lang="ar-DZ" sz="2400">
                <a:latin typeface="Traditional Arabic" panose="02020603050405020304" pitchFamily="18" charset="-78"/>
                <a:cs typeface="Traditional Arabic" panose="02020603050405020304" pitchFamily="18" charset="-78"/>
              </a:rPr>
              <a:t>أجزاء سوق صغيرة </a:t>
            </a:r>
            <a:r>
              <a:rPr lang="ar-DZ" sz="2400" smtClean="0">
                <a:latin typeface="Traditional Arabic" panose="02020603050405020304" pitchFamily="18" charset="-78"/>
                <a:cs typeface="Traditional Arabic" panose="02020603050405020304" pitchFamily="18" charset="-78"/>
              </a:rPr>
              <a:t>«nich</a:t>
            </a:r>
            <a:r>
              <a:rPr lang="en-US" sz="2400" err="1" smtClean="0">
                <a:latin typeface="Traditional Arabic" panose="02020603050405020304" pitchFamily="18" charset="-78"/>
                <a:cs typeface="Traditional Arabic" panose="02020603050405020304" pitchFamily="18" charset="-78"/>
              </a:rPr>
              <a:t>es</a:t>
            </a:r>
            <a:r>
              <a:rPr lang="ar-DZ" sz="2400" smtClean="0">
                <a:latin typeface="Traditional Arabic" panose="02020603050405020304" pitchFamily="18" charset="-78"/>
                <a:cs typeface="Traditional Arabic" panose="02020603050405020304" pitchFamily="18" charset="-78"/>
              </a:rPr>
              <a:t>» </a:t>
            </a:r>
            <a:r>
              <a:rPr lang="ar-DZ" sz="2400">
                <a:latin typeface="Traditional Arabic" panose="02020603050405020304" pitchFamily="18" charset="-78"/>
                <a:cs typeface="Traditional Arabic" panose="02020603050405020304" pitchFamily="18" charset="-78"/>
              </a:rPr>
              <a:t>في </a:t>
            </a:r>
            <a:r>
              <a:rPr lang="ar-DZ" sz="2400" smtClean="0">
                <a:latin typeface="Traditional Arabic" panose="02020603050405020304" pitchFamily="18" charset="-78"/>
                <a:cs typeface="Traditional Arabic" panose="02020603050405020304" pitchFamily="18" charset="-78"/>
              </a:rPr>
              <a:t>الأسواق الحالية وتتمتع </a:t>
            </a:r>
            <a:r>
              <a:rPr lang="ar-DZ" sz="2400">
                <a:latin typeface="Traditional Arabic" panose="02020603050405020304" pitchFamily="18" charset="-78"/>
                <a:cs typeface="Traditional Arabic" panose="02020603050405020304" pitchFamily="18" charset="-78"/>
              </a:rPr>
              <a:t>فيها بمزايا تنافسية؛</a:t>
            </a:r>
            <a:endParaRPr lang="ar-DZ" sz="2400" smtClean="0">
              <a:latin typeface="Traditional Arabic" panose="02020603050405020304" pitchFamily="18" charset="-78"/>
              <a:cs typeface="Traditional Arabic" panose="02020603050405020304" pitchFamily="18" charset="-78"/>
            </a:endParaRPr>
          </a:p>
          <a:p>
            <a:pPr algn="r" rtl="1">
              <a:lnSpc>
                <a:spcPct val="160000"/>
              </a:lnSpc>
              <a:spcBef>
                <a:spcPct val="0"/>
              </a:spcBef>
              <a:spcAft>
                <a:spcPts val="1200"/>
              </a:spcAft>
              <a:buNone/>
            </a:pPr>
            <a:r>
              <a:rPr lang="ar-DZ" sz="2400" b="1" smtClean="0">
                <a:latin typeface="Traditional Arabic" panose="02020603050405020304" pitchFamily="18" charset="-78"/>
                <a:cs typeface="Traditional Arabic" panose="02020603050405020304" pitchFamily="18" charset="-78"/>
              </a:rPr>
              <a:t>3</a:t>
            </a:r>
            <a:r>
              <a:rPr lang="ar-DZ" sz="2400">
                <a:latin typeface="Traditional Arabic" panose="02020603050405020304" pitchFamily="18" charset="-78"/>
                <a:cs typeface="Traditional Arabic" panose="02020603050405020304" pitchFamily="18" charset="-78"/>
              </a:rPr>
              <a:t>. </a:t>
            </a:r>
            <a:r>
              <a:rPr lang="ar-DZ" sz="2400" b="1" smtClean="0">
                <a:solidFill>
                  <a:srgbClr val="0070C0"/>
                </a:solidFill>
                <a:latin typeface="Traditional Arabic" panose="02020603050405020304" pitchFamily="18" charset="-78"/>
                <a:cs typeface="Traditional Arabic" panose="02020603050405020304" pitchFamily="18" charset="-78"/>
              </a:rPr>
              <a:t>النمو </a:t>
            </a:r>
            <a:r>
              <a:rPr lang="ar-DZ" sz="2400" b="1">
                <a:solidFill>
                  <a:srgbClr val="0070C0"/>
                </a:solidFill>
                <a:latin typeface="Traditional Arabic" panose="02020603050405020304" pitchFamily="18" charset="-78"/>
                <a:cs typeface="Traditional Arabic" panose="02020603050405020304" pitchFamily="18" charset="-78"/>
              </a:rPr>
              <a:t>والتوسع </a:t>
            </a:r>
            <a:r>
              <a:rPr lang="ar-DZ" sz="2400" b="1" smtClean="0">
                <a:solidFill>
                  <a:srgbClr val="0070C0"/>
                </a:solidFill>
                <a:latin typeface="Traditional Arabic" panose="02020603050405020304" pitchFamily="18" charset="-78"/>
                <a:cs typeface="Traditional Arabic" panose="02020603050405020304" pitchFamily="18" charset="-78"/>
              </a:rPr>
              <a:t>بتطوير أسواق جديدة </a:t>
            </a:r>
            <a:r>
              <a:rPr lang="ar-DZ" sz="2400" smtClean="0">
                <a:latin typeface="Traditional Arabic" panose="02020603050405020304" pitchFamily="18" charset="-78"/>
                <a:cs typeface="Traditional Arabic" panose="02020603050405020304" pitchFamily="18" charset="-78"/>
              </a:rPr>
              <a:t>دوليا تعرض </a:t>
            </a:r>
            <a:r>
              <a:rPr lang="ar-DZ" sz="2400">
                <a:latin typeface="Traditional Arabic" panose="02020603050405020304" pitchFamily="18" charset="-78"/>
                <a:cs typeface="Traditional Arabic" panose="02020603050405020304" pitchFamily="18" charset="-78"/>
              </a:rPr>
              <a:t>فرص </a:t>
            </a:r>
            <a:r>
              <a:rPr lang="ar-DZ" sz="2400" smtClean="0">
                <a:latin typeface="Traditional Arabic" panose="02020603050405020304" pitchFamily="18" charset="-78"/>
                <a:cs typeface="Traditional Arabic" panose="02020603050405020304" pitchFamily="18" charset="-78"/>
              </a:rPr>
              <a:t>مهمة؛</a:t>
            </a:r>
          </a:p>
          <a:p>
            <a:pPr algn="r" rtl="1">
              <a:spcBef>
                <a:spcPct val="0"/>
              </a:spcBef>
              <a:spcAft>
                <a:spcPts val="1200"/>
              </a:spcAft>
              <a:buNone/>
            </a:pPr>
            <a:r>
              <a:rPr lang="ar-DZ" sz="2400" b="1" smtClean="0">
                <a:latin typeface="Traditional Arabic" panose="02020603050405020304" pitchFamily="18" charset="-78"/>
                <a:cs typeface="Traditional Arabic" panose="02020603050405020304" pitchFamily="18" charset="-78"/>
              </a:rPr>
              <a:t>4</a:t>
            </a:r>
            <a:r>
              <a:rPr lang="ar-DZ" sz="2400" smtClean="0">
                <a:latin typeface="Traditional Arabic" panose="02020603050405020304" pitchFamily="18" charset="-78"/>
                <a:cs typeface="Traditional Arabic" panose="02020603050405020304" pitchFamily="18" charset="-78"/>
              </a:rPr>
              <a:t>. </a:t>
            </a:r>
            <a:r>
              <a:rPr lang="ar-DZ" sz="2400" b="1" smtClean="0">
                <a:solidFill>
                  <a:srgbClr val="0070C0"/>
                </a:solidFill>
                <a:latin typeface="Traditional Arabic" panose="02020603050405020304" pitchFamily="18" charset="-78"/>
                <a:cs typeface="Traditional Arabic" panose="02020603050405020304" pitchFamily="18" charset="-78"/>
              </a:rPr>
              <a:t>تقييم وتقدير مدى تعقد المحيط الخارجي للمؤسسة </a:t>
            </a:r>
            <a:r>
              <a:rPr lang="ar-DZ" sz="2400" smtClean="0">
                <a:latin typeface="Traditional Arabic" panose="02020603050405020304" pitchFamily="18" charset="-78"/>
                <a:cs typeface="Traditional Arabic" panose="02020603050405020304" pitchFamily="18" charset="-78"/>
              </a:rPr>
              <a:t>لاتخاذ القرارات المتعلقة بالاستثمار وتوسيع المنافذ من عدمه؛  </a:t>
            </a:r>
          </a:p>
          <a:p>
            <a:pPr algn="r" rtl="1">
              <a:lnSpc>
                <a:spcPct val="160000"/>
              </a:lnSpc>
              <a:spcBef>
                <a:spcPct val="0"/>
              </a:spcBef>
              <a:spcAft>
                <a:spcPts val="1200"/>
              </a:spcAft>
              <a:buNone/>
            </a:pPr>
            <a:r>
              <a:rPr lang="ar-DZ" sz="2400" smtClean="0">
                <a:latin typeface="Traditional Arabic" panose="02020603050405020304" pitchFamily="18" charset="-78"/>
                <a:cs typeface="Traditional Arabic" panose="02020603050405020304" pitchFamily="18" charset="-78"/>
              </a:rPr>
              <a:t>5. </a:t>
            </a:r>
            <a:r>
              <a:rPr lang="ar-DZ" sz="2400" b="1" smtClean="0">
                <a:solidFill>
                  <a:srgbClr val="0070C0"/>
                </a:solidFill>
                <a:latin typeface="Traditional Arabic" panose="02020603050405020304" pitchFamily="18" charset="-78"/>
                <a:cs typeface="Traditional Arabic" panose="02020603050405020304" pitchFamily="18" charset="-78"/>
              </a:rPr>
              <a:t>تحديد </a:t>
            </a:r>
            <a:r>
              <a:rPr lang="ar-DZ" sz="2400" b="1">
                <a:solidFill>
                  <a:srgbClr val="0070C0"/>
                </a:solidFill>
                <a:latin typeface="Traditional Arabic" panose="02020603050405020304" pitchFamily="18" charset="-78"/>
                <a:cs typeface="Traditional Arabic" panose="02020603050405020304" pitchFamily="18" charset="-78"/>
              </a:rPr>
              <a:t>والتحقّق من صحة المفاهيم والتصاميم الجديدة للمنتجات </a:t>
            </a:r>
            <a:r>
              <a:rPr lang="ar-DZ" sz="2400">
                <a:latin typeface="Traditional Arabic" panose="02020603050405020304" pitchFamily="18" charset="-78"/>
                <a:cs typeface="Traditional Arabic" panose="02020603050405020304" pitchFamily="18" charset="-78"/>
              </a:rPr>
              <a:t>التي من شأنها إيجاد منافذ واسعة دوليا؛  </a:t>
            </a:r>
            <a:endParaRPr lang="ar-DZ" sz="2400" smtClean="0">
              <a:latin typeface="Traditional Arabic" panose="02020603050405020304" pitchFamily="18" charset="-78"/>
              <a:cs typeface="Traditional Arabic" panose="02020603050405020304" pitchFamily="18" charset="-78"/>
            </a:endParaRPr>
          </a:p>
          <a:p>
            <a:pPr algn="r" rtl="1">
              <a:spcBef>
                <a:spcPct val="0"/>
              </a:spcBef>
              <a:buNone/>
            </a:pPr>
            <a:r>
              <a:rPr lang="ar-DZ" sz="2400" smtClean="0">
                <a:latin typeface="Traditional Arabic" panose="02020603050405020304" pitchFamily="18" charset="-78"/>
                <a:cs typeface="Traditional Arabic" panose="02020603050405020304" pitchFamily="18" charset="-78"/>
              </a:rPr>
              <a:t>6. يسمح </a:t>
            </a:r>
            <a:r>
              <a:rPr lang="ar-DZ" sz="2400" b="1" smtClean="0">
                <a:solidFill>
                  <a:srgbClr val="0070C0"/>
                </a:solidFill>
                <a:latin typeface="Traditional Arabic" panose="02020603050405020304" pitchFamily="18" charset="-78"/>
                <a:cs typeface="Traditional Arabic" panose="02020603050405020304" pitchFamily="18" charset="-78"/>
              </a:rPr>
              <a:t>بتحديد الخيارات الاستراتيجية المناسبة دوليا وتشكيل سياسات المزيج التسويقي </a:t>
            </a:r>
            <a:r>
              <a:rPr lang="ar-DZ" sz="2400" smtClean="0">
                <a:latin typeface="Traditional Arabic" panose="02020603050405020304" pitchFamily="18" charset="-78"/>
                <a:cs typeface="Traditional Arabic" panose="02020603050405020304" pitchFamily="18" charset="-78"/>
              </a:rPr>
              <a:t>وفق تلك الخيارات.</a:t>
            </a:r>
          </a:p>
        </p:txBody>
      </p:sp>
      <p:sp>
        <p:nvSpPr>
          <p:cNvPr id="4" name="ZoneTexte 3"/>
          <p:cNvSpPr txBox="1"/>
          <p:nvPr/>
        </p:nvSpPr>
        <p:spPr>
          <a:xfrm>
            <a:off x="4644008" y="44624"/>
            <a:ext cx="4427984" cy="646331"/>
          </a:xfrm>
          <a:prstGeom prst="rect">
            <a:avLst/>
          </a:prstGeom>
          <a:solidFill>
            <a:srgbClr val="00B050">
              <a:alpha val="25000"/>
            </a:srgbClr>
          </a:solidFill>
        </p:spPr>
        <p:txBody>
          <a:bodyPr wrap="square" rtlCol="0">
            <a:spAutoFit/>
          </a:bodyPr>
          <a:lstStyle/>
          <a:p>
            <a:pPr algn="r"/>
            <a:r>
              <a:rPr lang="ar-DZ" sz="3600" b="1">
                <a:latin typeface="Traditional Arabic" panose="02020603050405020304" pitchFamily="18" charset="-78"/>
                <a:cs typeface="Traditional Arabic" panose="02020603050405020304" pitchFamily="18" charset="-78"/>
              </a:rPr>
              <a:t>أهداف ووظائف التسويق الدولي</a:t>
            </a:r>
            <a:r>
              <a:rPr lang="ar-DZ" sz="3600" b="1" smtClean="0">
                <a:latin typeface="Traditional Arabic" panose="02020603050405020304" pitchFamily="18" charset="-78"/>
                <a:cs typeface="Traditional Arabic" panose="02020603050405020304" pitchFamily="18" charset="-78"/>
              </a:rPr>
              <a:t>:</a:t>
            </a:r>
            <a:endParaRPr lang="fr-FR" sz="3600" b="1"/>
          </a:p>
        </p:txBody>
      </p:sp>
      <p:sp>
        <p:nvSpPr>
          <p:cNvPr id="6" name="ZoneTexte 5"/>
          <p:cNvSpPr txBox="1"/>
          <p:nvPr/>
        </p:nvSpPr>
        <p:spPr>
          <a:xfrm>
            <a:off x="6084168" y="692696"/>
            <a:ext cx="2987824" cy="584775"/>
          </a:xfrm>
          <a:prstGeom prst="rect">
            <a:avLst/>
          </a:prstGeom>
          <a:solidFill>
            <a:schemeClr val="accent2">
              <a:lumMod val="40000"/>
              <a:lumOff val="60000"/>
              <a:alpha val="39000"/>
            </a:schemeClr>
          </a:solidFill>
        </p:spPr>
        <p:txBody>
          <a:bodyPr wrap="square" rtlCol="0">
            <a:spAutoFit/>
          </a:bodyPr>
          <a:lstStyle/>
          <a:p>
            <a:pPr algn="r" rtl="1"/>
            <a:r>
              <a:rPr lang="ar-DZ" sz="3200" b="1" smtClean="0">
                <a:solidFill>
                  <a:srgbClr val="00B050"/>
                </a:solidFill>
                <a:latin typeface="Traditional Arabic" panose="02020603050405020304" pitchFamily="18" charset="-78"/>
                <a:cs typeface="Traditional Arabic" panose="02020603050405020304" pitchFamily="18" charset="-78"/>
              </a:rPr>
              <a:t>أهداف </a:t>
            </a:r>
            <a:r>
              <a:rPr lang="ar-DZ" sz="3200" b="1">
                <a:solidFill>
                  <a:srgbClr val="00B050"/>
                </a:solidFill>
                <a:latin typeface="Traditional Arabic" panose="02020603050405020304" pitchFamily="18" charset="-78"/>
                <a:cs typeface="Traditional Arabic" panose="02020603050405020304" pitchFamily="18" charset="-78"/>
              </a:rPr>
              <a:t>التسويق الدولي</a:t>
            </a:r>
            <a:r>
              <a:rPr lang="ar-DZ" sz="3200" b="1" smtClean="0">
                <a:solidFill>
                  <a:srgbClr val="00B050"/>
                </a:solidFill>
                <a:latin typeface="Traditional Arabic" panose="02020603050405020304" pitchFamily="18" charset="-78"/>
                <a:cs typeface="Traditional Arabic" panose="02020603050405020304" pitchFamily="18" charset="-78"/>
              </a:rPr>
              <a:t>:</a:t>
            </a:r>
            <a:endParaRPr lang="fr-F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44" y="44624"/>
            <a:ext cx="8857710" cy="6678751"/>
          </a:xfrm>
          <a:prstGeom prst="rect">
            <a:avLst/>
          </a:prstGeom>
        </p:spPr>
        <p:txBody>
          <a:bodyPr wrap="square">
            <a:spAutoFit/>
          </a:bodyPr>
          <a:lstStyle/>
          <a:p>
            <a:pPr marL="365125" indent="-365125" algn="r" rtl="1">
              <a:lnSpc>
                <a:spcPct val="150000"/>
              </a:lnSpc>
              <a:spcAft>
                <a:spcPts val="1800"/>
              </a:spcAft>
              <a:tabLst>
                <a:tab pos="365125" algn="l"/>
              </a:tabLst>
            </a:pPr>
            <a:r>
              <a:rPr lang="ar-DZ" sz="3000" smtClean="0">
                <a:latin typeface="Traditional Arabic" panose="02020603050405020304" pitchFamily="18" charset="-78"/>
                <a:cs typeface="Traditional Arabic" panose="02020603050405020304" pitchFamily="18" charset="-78"/>
              </a:rPr>
              <a:t>                                </a:t>
            </a:r>
            <a:r>
              <a:rPr lang="ar-DZ" sz="2600" smtClean="0">
                <a:latin typeface="Traditional Arabic" panose="02020603050405020304" pitchFamily="18" charset="-78"/>
                <a:cs typeface="Traditional Arabic" panose="02020603050405020304" pitchFamily="18" charset="-78"/>
              </a:rPr>
              <a:t>تسمح مختلف </a:t>
            </a:r>
            <a:r>
              <a:rPr lang="ar-DZ" sz="2600">
                <a:latin typeface="Traditional Arabic" panose="02020603050405020304" pitchFamily="18" charset="-78"/>
                <a:cs typeface="Traditional Arabic" panose="02020603050405020304" pitchFamily="18" charset="-78"/>
              </a:rPr>
              <a:t>الوظائف التي يتم التطرق إليها </a:t>
            </a:r>
            <a:r>
              <a:rPr lang="ar-DZ" sz="2600" smtClean="0">
                <a:latin typeface="Traditional Arabic" panose="02020603050405020304" pitchFamily="18" charset="-78"/>
                <a:cs typeface="Traditional Arabic" panose="02020603050405020304" pitchFamily="18" charset="-78"/>
              </a:rPr>
              <a:t>بتحقيق الأهداف                   السابقة الذكر:</a:t>
            </a:r>
            <a:endParaRPr lang="ar-DZ" sz="2600">
              <a:latin typeface="Traditional Arabic" panose="02020603050405020304" pitchFamily="18" charset="-78"/>
              <a:cs typeface="Traditional Arabic" panose="02020603050405020304" pitchFamily="18" charset="-78"/>
            </a:endParaRPr>
          </a:p>
          <a:p>
            <a:pPr marL="514350" indent="-514350" algn="r" rtl="1">
              <a:spcAft>
                <a:spcPts val="1200"/>
              </a:spcAft>
              <a:buAutoNum type="arabicPeriod"/>
              <a:tabLst>
                <a:tab pos="365125" algn="l"/>
              </a:tabLst>
            </a:pPr>
            <a:r>
              <a:rPr lang="ar-DZ" sz="2600" b="1" smtClean="0">
                <a:solidFill>
                  <a:srgbClr val="0070C0"/>
                </a:solidFill>
                <a:latin typeface="Traditional Arabic" panose="02020603050405020304" pitchFamily="18" charset="-78"/>
                <a:cs typeface="Traditional Arabic" panose="02020603050405020304" pitchFamily="18" charset="-78"/>
              </a:rPr>
              <a:t>دراسة الأسواق الأجنبية </a:t>
            </a:r>
            <a:r>
              <a:rPr lang="ar-DZ" sz="2600" b="1" smtClean="0">
                <a:latin typeface="Traditional Arabic" panose="02020603050405020304" pitchFamily="18" charset="-78"/>
                <a:cs typeface="Traditional Arabic" panose="02020603050405020304" pitchFamily="18" charset="-78"/>
              </a:rPr>
              <a:t>من </a:t>
            </a:r>
            <a:r>
              <a:rPr lang="ar-DZ" sz="2600" b="1">
                <a:latin typeface="Traditional Arabic" panose="02020603050405020304" pitchFamily="18" charset="-78"/>
                <a:cs typeface="Traditional Arabic" panose="02020603050405020304" pitchFamily="18" charset="-78"/>
              </a:rPr>
              <a:t>حيث قدراتها الاستيعابية، درجة سهولة الدخول </a:t>
            </a:r>
            <a:r>
              <a:rPr lang="ar-DZ" sz="2600" b="1" smtClean="0">
                <a:latin typeface="Traditional Arabic" panose="02020603050405020304" pitchFamily="18" charset="-78"/>
                <a:cs typeface="Traditional Arabic" panose="02020603050405020304" pitchFamily="18" charset="-78"/>
              </a:rPr>
              <a:t>إليها وتكاليف الوصول</a:t>
            </a:r>
            <a:r>
              <a:rPr lang="ar-DZ" sz="2600" b="1" smtClean="0">
                <a:solidFill>
                  <a:srgbClr val="0070C0"/>
                </a:solidFill>
                <a:latin typeface="Traditional Arabic" panose="02020603050405020304" pitchFamily="18" charset="-78"/>
                <a:cs typeface="Traditional Arabic" panose="02020603050405020304" pitchFamily="18" charset="-78"/>
              </a:rPr>
              <a:t>  إليها </a:t>
            </a:r>
            <a:r>
              <a:rPr lang="ar-DZ" sz="2600" smtClean="0">
                <a:latin typeface="Traditional Arabic" panose="02020603050405020304" pitchFamily="18" charset="-78"/>
                <a:cs typeface="Traditional Arabic" panose="02020603050405020304" pitchFamily="18" charset="-78"/>
              </a:rPr>
              <a:t>من أجل تحديد تلك الممكن استهدافها؛</a:t>
            </a:r>
            <a:endParaRPr lang="ar-DZ" sz="2600">
              <a:latin typeface="Traditional Arabic" panose="02020603050405020304" pitchFamily="18" charset="-78"/>
              <a:cs typeface="Traditional Arabic" panose="02020603050405020304" pitchFamily="18" charset="-78"/>
            </a:endParaRPr>
          </a:p>
          <a:p>
            <a:pPr marL="365125" indent="-365125" algn="r" rtl="1">
              <a:spcAft>
                <a:spcPts val="1200"/>
              </a:spcAft>
              <a:tabLst>
                <a:tab pos="365125" algn="l"/>
              </a:tabLst>
            </a:pPr>
            <a:r>
              <a:rPr lang="ar-DZ" sz="2600">
                <a:solidFill>
                  <a:srgbClr val="0070C0"/>
                </a:solidFill>
                <a:latin typeface="Traditional Arabic" panose="02020603050405020304" pitchFamily="18" charset="-78"/>
                <a:cs typeface="Traditional Arabic" panose="02020603050405020304" pitchFamily="18" charset="-78"/>
              </a:rPr>
              <a:t>2</a:t>
            </a:r>
            <a:r>
              <a:rPr lang="ar-DZ" sz="2600">
                <a:latin typeface="Traditional Arabic" panose="02020603050405020304" pitchFamily="18" charset="-78"/>
                <a:cs typeface="Traditional Arabic" panose="02020603050405020304" pitchFamily="18" charset="-78"/>
              </a:rPr>
              <a:t>. </a:t>
            </a:r>
            <a:r>
              <a:rPr lang="ar-DZ" sz="2600" b="1">
                <a:solidFill>
                  <a:srgbClr val="0070C0"/>
                </a:solidFill>
                <a:latin typeface="Traditional Arabic" panose="02020603050405020304" pitchFamily="18" charset="-78"/>
                <a:cs typeface="Traditional Arabic" panose="02020603050405020304" pitchFamily="18" charset="-78"/>
              </a:rPr>
              <a:t>تحليل وضعية </a:t>
            </a:r>
            <a:r>
              <a:rPr lang="ar-DZ" sz="2600" b="1" smtClean="0">
                <a:solidFill>
                  <a:srgbClr val="0070C0"/>
                </a:solidFill>
                <a:latin typeface="Traditional Arabic" panose="02020603050405020304" pitchFamily="18" charset="-78"/>
                <a:cs typeface="Traditional Arabic" panose="02020603050405020304" pitchFamily="18" charset="-78"/>
              </a:rPr>
              <a:t>المنافسين </a:t>
            </a:r>
            <a:r>
              <a:rPr lang="ar-DZ" sz="2600" b="1" smtClean="0">
                <a:latin typeface="Traditional Arabic" panose="02020603050405020304" pitchFamily="18" charset="-78"/>
                <a:cs typeface="Traditional Arabic" panose="02020603050405020304" pitchFamily="18" charset="-78"/>
              </a:rPr>
              <a:t>:</a:t>
            </a:r>
            <a:endParaRPr lang="ar-DZ" sz="2600" smtClean="0">
              <a:latin typeface="Traditional Arabic" panose="02020603050405020304" pitchFamily="18" charset="-78"/>
              <a:cs typeface="Traditional Arabic" panose="02020603050405020304" pitchFamily="18" charset="-78"/>
            </a:endParaRPr>
          </a:p>
          <a:p>
            <a:pPr marL="365125" indent="-365125" algn="r" rtl="1">
              <a:spcAft>
                <a:spcPts val="1200"/>
              </a:spcAft>
              <a:tabLst>
                <a:tab pos="365125" algn="l"/>
              </a:tabLst>
            </a:pPr>
            <a:r>
              <a:rPr lang="ar-DZ" sz="2600" smtClean="0">
                <a:latin typeface="Traditional Arabic" panose="02020603050405020304" pitchFamily="18" charset="-78"/>
                <a:cs typeface="Traditional Arabic" panose="02020603050405020304" pitchFamily="18" charset="-78"/>
              </a:rPr>
              <a:t>                                                                     </a:t>
            </a:r>
          </a:p>
          <a:p>
            <a:pPr marL="365125" indent="-365125" algn="r" rtl="1">
              <a:spcAft>
                <a:spcPts val="1200"/>
              </a:spcAft>
              <a:tabLst>
                <a:tab pos="365125" algn="l"/>
              </a:tabLst>
            </a:pPr>
            <a:endParaRPr lang="ar-DZ" sz="2600" smtClean="0">
              <a:latin typeface="Traditional Arabic" panose="02020603050405020304" pitchFamily="18" charset="-78"/>
              <a:cs typeface="Traditional Arabic" panose="02020603050405020304" pitchFamily="18" charset="-78"/>
            </a:endParaRPr>
          </a:p>
          <a:p>
            <a:pPr marL="365125" indent="-365125" algn="r" rtl="1">
              <a:lnSpc>
                <a:spcPct val="150000"/>
              </a:lnSpc>
              <a:spcAft>
                <a:spcPts val="600"/>
              </a:spcAft>
              <a:tabLst>
                <a:tab pos="365125" algn="l"/>
              </a:tabLst>
            </a:pPr>
            <a:r>
              <a:rPr lang="ar-DZ" sz="2600" smtClean="0">
                <a:latin typeface="Traditional Arabic" panose="02020603050405020304" pitchFamily="18" charset="-78"/>
                <a:cs typeface="Traditional Arabic" panose="02020603050405020304" pitchFamily="18" charset="-78"/>
              </a:rPr>
              <a:t> </a:t>
            </a:r>
          </a:p>
          <a:p>
            <a:pPr marL="365125" indent="-365125" algn="r" rtl="1">
              <a:lnSpc>
                <a:spcPct val="150000"/>
              </a:lnSpc>
              <a:spcAft>
                <a:spcPts val="2400"/>
              </a:spcAft>
              <a:tabLst>
                <a:tab pos="365125" algn="l"/>
              </a:tabLst>
            </a:pPr>
            <a:endParaRPr lang="ar-DZ" sz="2600" smtClean="0">
              <a:latin typeface="Traditional Arabic" panose="02020603050405020304" pitchFamily="18" charset="-78"/>
              <a:cs typeface="Traditional Arabic" panose="02020603050405020304" pitchFamily="18" charset="-78"/>
            </a:endParaRPr>
          </a:p>
          <a:p>
            <a:pPr marL="365125" indent="-365125" algn="r" rtl="1">
              <a:spcAft>
                <a:spcPts val="1200"/>
              </a:spcAft>
              <a:tabLst>
                <a:tab pos="365125" algn="l"/>
              </a:tabLst>
            </a:pPr>
            <a:r>
              <a:rPr lang="ar-DZ" sz="2600" smtClean="0">
                <a:solidFill>
                  <a:srgbClr val="0070C0"/>
                </a:solidFill>
                <a:latin typeface="Traditional Arabic" panose="02020603050405020304" pitchFamily="18" charset="-78"/>
                <a:cs typeface="Traditional Arabic" panose="02020603050405020304" pitchFamily="18" charset="-78"/>
              </a:rPr>
              <a:t>3</a:t>
            </a:r>
            <a:r>
              <a:rPr lang="ar-DZ" sz="2600" smtClean="0">
                <a:latin typeface="Traditional Arabic" panose="02020603050405020304" pitchFamily="18" charset="-78"/>
                <a:cs typeface="Traditional Arabic" panose="02020603050405020304" pitchFamily="18" charset="-78"/>
              </a:rPr>
              <a:t>.</a:t>
            </a:r>
            <a:r>
              <a:rPr lang="ar-DZ" sz="2800" b="1" smtClean="0">
                <a:solidFill>
                  <a:srgbClr val="0070C0"/>
                </a:solidFill>
                <a:latin typeface="Traditional Arabic" panose="02020603050405020304" pitchFamily="18" charset="-78"/>
                <a:cs typeface="Traditional Arabic" panose="02020603050405020304" pitchFamily="18" charset="-78"/>
              </a:rPr>
              <a:t> فهم وإدراك القيود البيئية حتى يستطيع مدير التسويق الدولي تحقيق التكييف المناسب </a:t>
            </a:r>
            <a:r>
              <a:rPr lang="ar-DZ" sz="2800" smtClean="0">
                <a:latin typeface="Traditional Arabic" panose="02020603050405020304" pitchFamily="18" charset="-78"/>
                <a:cs typeface="Traditional Arabic" panose="02020603050405020304" pitchFamily="18" charset="-78"/>
              </a:rPr>
              <a:t>مع الاختلافات الموجودة في كل من الجوانب السياسية والاقتصادية والثقافية بالمفهوم الواسع. </a:t>
            </a:r>
            <a:endParaRPr lang="ar-DZ" sz="2600">
              <a:latin typeface="Traditional Arabic" panose="02020603050405020304" pitchFamily="18" charset="-78"/>
              <a:cs typeface="Traditional Arabic" panose="02020603050405020304" pitchFamily="18" charset="-78"/>
            </a:endParaRPr>
          </a:p>
        </p:txBody>
      </p:sp>
      <p:sp>
        <p:nvSpPr>
          <p:cNvPr id="5" name="ZoneTexte 4"/>
          <p:cNvSpPr txBox="1"/>
          <p:nvPr/>
        </p:nvSpPr>
        <p:spPr>
          <a:xfrm>
            <a:off x="6156176" y="188640"/>
            <a:ext cx="2880320" cy="584775"/>
          </a:xfrm>
          <a:prstGeom prst="rect">
            <a:avLst/>
          </a:prstGeom>
          <a:solidFill>
            <a:schemeClr val="accent2">
              <a:lumMod val="40000"/>
              <a:lumOff val="60000"/>
              <a:alpha val="40000"/>
            </a:schemeClr>
          </a:solidFill>
        </p:spPr>
        <p:txBody>
          <a:bodyPr wrap="square" rtlCol="0">
            <a:spAutoFit/>
          </a:bodyPr>
          <a:lstStyle/>
          <a:p>
            <a:pPr algn="r" rtl="1"/>
            <a:r>
              <a:rPr lang="ar-DZ" sz="3200" b="1" smtClean="0">
                <a:solidFill>
                  <a:srgbClr val="00B050"/>
                </a:solidFill>
                <a:latin typeface="Traditional Arabic" panose="02020603050405020304" pitchFamily="18" charset="-78"/>
                <a:cs typeface="Traditional Arabic" panose="02020603050405020304" pitchFamily="18" charset="-78"/>
              </a:rPr>
              <a:t>وظائف </a:t>
            </a:r>
            <a:r>
              <a:rPr lang="ar-DZ" sz="3200" b="1">
                <a:solidFill>
                  <a:srgbClr val="00B050"/>
                </a:solidFill>
                <a:latin typeface="Traditional Arabic" panose="02020603050405020304" pitchFamily="18" charset="-78"/>
                <a:cs typeface="Traditional Arabic" panose="02020603050405020304" pitchFamily="18" charset="-78"/>
              </a:rPr>
              <a:t>التسويق الدولي: </a:t>
            </a:r>
            <a:endParaRPr lang="fr-FR" sz="3200"/>
          </a:p>
        </p:txBody>
      </p:sp>
      <p:cxnSp>
        <p:nvCxnSpPr>
          <p:cNvPr id="18" name="Connecteur droit avec flèche 17"/>
          <p:cNvCxnSpPr/>
          <p:nvPr/>
        </p:nvCxnSpPr>
        <p:spPr>
          <a:xfrm rot="5400000">
            <a:off x="8037537" y="324961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10800000">
            <a:off x="2143108" y="3000372"/>
            <a:ext cx="607223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6143636" y="3357562"/>
            <a:ext cx="2714644" cy="461665"/>
          </a:xfrm>
          <a:prstGeom prst="rect">
            <a:avLst/>
          </a:prstGeom>
          <a:noFill/>
        </p:spPr>
        <p:txBody>
          <a:bodyPr wrap="square" rtlCol="0">
            <a:spAutoFit/>
          </a:bodyPr>
          <a:lstStyle/>
          <a:p>
            <a:pPr algn="ctr"/>
            <a:r>
              <a:rPr lang="ar-DZ" sz="2400" b="1" smtClean="0"/>
              <a:t>طبيعتها</a:t>
            </a:r>
            <a:r>
              <a:rPr lang="ar-DZ" sz="2400" smtClean="0"/>
              <a:t> </a:t>
            </a:r>
            <a:r>
              <a:rPr lang="ar-DZ" sz="2400" smtClean="0">
                <a:latin typeface="Traditional Arabic" panose="02020603050405020304" pitchFamily="18" charset="-78"/>
                <a:cs typeface="Traditional Arabic" panose="02020603050405020304" pitchFamily="18" charset="-78"/>
              </a:rPr>
              <a:t>(مباشرة/غ. مباشرة)</a:t>
            </a:r>
            <a:endParaRPr lang="fr-FR" sz="2400"/>
          </a:p>
        </p:txBody>
      </p:sp>
      <p:sp>
        <p:nvSpPr>
          <p:cNvPr id="27" name="Flèche courbée vers la droite 26"/>
          <p:cNvSpPr/>
          <p:nvPr/>
        </p:nvSpPr>
        <p:spPr>
          <a:xfrm rot="4793919">
            <a:off x="5641637" y="1433239"/>
            <a:ext cx="278486" cy="242883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2" name="ZoneTexte 31"/>
          <p:cNvSpPr txBox="1"/>
          <p:nvPr/>
        </p:nvSpPr>
        <p:spPr>
          <a:xfrm>
            <a:off x="4143372" y="3357562"/>
            <a:ext cx="1785950" cy="461665"/>
          </a:xfrm>
          <a:prstGeom prst="rect">
            <a:avLst/>
          </a:prstGeom>
          <a:noFill/>
        </p:spPr>
        <p:txBody>
          <a:bodyPr wrap="square" rtlCol="0">
            <a:spAutoFit/>
          </a:bodyPr>
          <a:lstStyle/>
          <a:p>
            <a:r>
              <a:rPr lang="ar-DZ" sz="2400" b="1" smtClean="0"/>
              <a:t>شدتها</a:t>
            </a:r>
            <a:r>
              <a:rPr lang="ar-DZ" sz="2400" smtClean="0"/>
              <a:t> (عددهم)</a:t>
            </a:r>
            <a:endParaRPr lang="fr-FR" sz="2400"/>
          </a:p>
        </p:txBody>
      </p:sp>
      <p:sp>
        <p:nvSpPr>
          <p:cNvPr id="34" name="ZoneTexte 33"/>
          <p:cNvSpPr txBox="1"/>
          <p:nvPr/>
        </p:nvSpPr>
        <p:spPr>
          <a:xfrm>
            <a:off x="1000100" y="3286124"/>
            <a:ext cx="2000264" cy="769441"/>
          </a:xfrm>
          <a:prstGeom prst="rect">
            <a:avLst/>
          </a:prstGeom>
          <a:noFill/>
        </p:spPr>
        <p:txBody>
          <a:bodyPr wrap="square" rtlCol="0">
            <a:spAutoFit/>
          </a:bodyPr>
          <a:lstStyle/>
          <a:p>
            <a:pPr algn="ctr"/>
            <a:r>
              <a:rPr lang="ar-DZ" sz="2400" b="1" smtClean="0">
                <a:latin typeface="Traditional Arabic" panose="02020603050405020304" pitchFamily="18" charset="-78"/>
                <a:cs typeface="Traditional Arabic" panose="02020603050405020304" pitchFamily="18" charset="-78"/>
              </a:rPr>
              <a:t>درجة تدويلها </a:t>
            </a:r>
          </a:p>
          <a:p>
            <a:pPr algn="ctr"/>
            <a:r>
              <a:rPr lang="ar-DZ" sz="2000" smtClean="0">
                <a:latin typeface="Traditional Arabic" panose="02020603050405020304" pitchFamily="18" charset="-78"/>
                <a:cs typeface="Traditional Arabic" panose="02020603050405020304" pitchFamily="18" charset="-78"/>
              </a:rPr>
              <a:t>يمكن متابعتها من خلال: </a:t>
            </a:r>
            <a:endParaRPr lang="fr-FR" sz="2000"/>
          </a:p>
        </p:txBody>
      </p:sp>
      <p:cxnSp>
        <p:nvCxnSpPr>
          <p:cNvPr id="38" name="Connecteur droit avec flèche 37"/>
          <p:cNvCxnSpPr/>
          <p:nvPr/>
        </p:nvCxnSpPr>
        <p:spPr>
          <a:xfrm rot="5400000">
            <a:off x="1999438" y="3143248"/>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Connecteur droit avec flèche 53"/>
          <p:cNvCxnSpPr/>
          <p:nvPr/>
        </p:nvCxnSpPr>
        <p:spPr>
          <a:xfrm rot="5400000">
            <a:off x="5180017" y="3178173"/>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a:off x="0" y="4071942"/>
            <a:ext cx="3071802" cy="461665"/>
          </a:xfrm>
          <a:prstGeom prst="rect">
            <a:avLst/>
          </a:prstGeom>
          <a:noFill/>
        </p:spPr>
        <p:txBody>
          <a:bodyPr wrap="square" rtlCol="0">
            <a:spAutoFit/>
          </a:bodyPr>
          <a:lstStyle/>
          <a:p>
            <a:pPr marL="365125" indent="-365125" algn="r" rtl="1">
              <a:spcAft>
                <a:spcPts val="1200"/>
              </a:spcAft>
              <a:tabLst>
                <a:tab pos="365125" algn="l"/>
              </a:tabLst>
            </a:pPr>
            <a:r>
              <a:rPr lang="ar-DZ" sz="2400" b="1" smtClean="0">
                <a:latin typeface="Traditional Arabic" panose="02020603050405020304" pitchFamily="18" charset="-78"/>
                <a:cs typeface="Traditional Arabic" panose="02020603050405020304" pitchFamily="18" charset="-78"/>
              </a:rPr>
              <a:t>- تطور عدد الماركات المتنافسة</a:t>
            </a:r>
            <a:endParaRPr lang="fr-FR" sz="2400" b="1"/>
          </a:p>
        </p:txBody>
      </p:sp>
      <p:sp>
        <p:nvSpPr>
          <p:cNvPr id="58" name="ZoneTexte 57"/>
          <p:cNvSpPr txBox="1"/>
          <p:nvPr/>
        </p:nvSpPr>
        <p:spPr>
          <a:xfrm>
            <a:off x="428596" y="4643446"/>
            <a:ext cx="2643206" cy="400110"/>
          </a:xfrm>
          <a:prstGeom prst="rect">
            <a:avLst/>
          </a:prstGeom>
          <a:noFill/>
        </p:spPr>
        <p:txBody>
          <a:bodyPr wrap="square" rtlCol="0">
            <a:spAutoFit/>
          </a:bodyPr>
          <a:lstStyle/>
          <a:p>
            <a:pPr algn="r"/>
            <a:r>
              <a:rPr lang="ar-DZ" sz="2000" b="1" smtClean="0"/>
              <a:t>- تطور عدد </a:t>
            </a:r>
            <a:r>
              <a:rPr lang="ar-DZ" sz="2000" b="1" smtClean="0">
                <a:latin typeface="Traditional Arabic" panose="02020603050405020304" pitchFamily="18" charset="-78"/>
              </a:rPr>
              <a:t>بلدان المنشأ </a:t>
            </a:r>
            <a:endParaRPr lang="fr-FR" sz="2000" b="1"/>
          </a:p>
        </p:txBody>
      </p:sp>
      <p:sp>
        <p:nvSpPr>
          <p:cNvPr id="60" name="Accolade fermante 59"/>
          <p:cNvSpPr/>
          <p:nvPr/>
        </p:nvSpPr>
        <p:spPr>
          <a:xfrm>
            <a:off x="3214678" y="4286256"/>
            <a:ext cx="285752" cy="64294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50984868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116632"/>
            <a:ext cx="8856984" cy="6432530"/>
          </a:xfrm>
          <a:prstGeom prst="rect">
            <a:avLst/>
          </a:prstGeom>
        </p:spPr>
        <p:txBody>
          <a:bodyPr wrap="square">
            <a:spAutoFit/>
          </a:bodyPr>
          <a:lstStyle/>
          <a:p>
            <a:pPr algn="r" rtl="1">
              <a:lnSpc>
                <a:spcPct val="150000"/>
              </a:lnSpc>
              <a:tabLst>
                <a:tab pos="534988" algn="l"/>
              </a:tabLst>
            </a:pPr>
            <a:r>
              <a:rPr lang="ar-DZ" sz="2400" b="1" smtClean="0">
                <a:solidFill>
                  <a:srgbClr val="0070C0"/>
                </a:solidFill>
                <a:latin typeface="Traditional Arabic" panose="02020603050405020304" pitchFamily="18" charset="-78"/>
                <a:cs typeface="Traditional Arabic" panose="02020603050405020304" pitchFamily="18" charset="-78"/>
              </a:rPr>
              <a:t>4. تحديد سياسة التوغل المناسبة </a:t>
            </a:r>
            <a:r>
              <a:rPr lang="ar-DZ" sz="2400" smtClean="0">
                <a:latin typeface="Traditional Arabic" panose="02020603050405020304" pitchFamily="18" charset="-78"/>
                <a:cs typeface="Traditional Arabic" panose="02020603050405020304" pitchFamily="18" charset="-78"/>
              </a:rPr>
              <a:t>في مختلف الأسواق الدولية المختارة للاستهداف (هل ستكون على انفراد أو شراكة أو ترخيص)؛ </a:t>
            </a:r>
            <a:r>
              <a:rPr lang="ar-DZ" sz="2400">
                <a:latin typeface="Traditional Arabic" panose="02020603050405020304" pitchFamily="18" charset="-78"/>
                <a:cs typeface="Traditional Arabic" panose="02020603050405020304" pitchFamily="18" charset="-78"/>
              </a:rPr>
              <a:t>	</a:t>
            </a:r>
          </a:p>
          <a:p>
            <a:pPr algn="r" rtl="1">
              <a:lnSpc>
                <a:spcPct val="150000"/>
              </a:lnSpc>
              <a:tabLst>
                <a:tab pos="352425" algn="l"/>
              </a:tabLst>
            </a:pPr>
            <a:r>
              <a:rPr lang="ar-DZ" sz="2400" b="1" smtClean="0">
                <a:solidFill>
                  <a:srgbClr val="0070C0"/>
                </a:solidFill>
                <a:latin typeface="Traditional Arabic" panose="02020603050405020304" pitchFamily="18" charset="-78"/>
                <a:cs typeface="Traditional Arabic" panose="02020603050405020304" pitchFamily="18" charset="-78"/>
              </a:rPr>
              <a:t>5. تحديد الأهداف </a:t>
            </a:r>
            <a:r>
              <a:rPr lang="ar-DZ" sz="2400" b="1">
                <a:solidFill>
                  <a:srgbClr val="0070C0"/>
                </a:solidFill>
                <a:latin typeface="Traditional Arabic" panose="02020603050405020304" pitchFamily="18" charset="-78"/>
                <a:cs typeface="Traditional Arabic" panose="02020603050405020304" pitchFamily="18" charset="-78"/>
              </a:rPr>
              <a:t>التجارية </a:t>
            </a:r>
            <a:r>
              <a:rPr lang="ar-DZ" sz="2400" b="1" smtClean="0">
                <a:solidFill>
                  <a:srgbClr val="0070C0"/>
                </a:solidFill>
                <a:latin typeface="Traditional Arabic" panose="02020603050405020304" pitchFamily="18" charset="-78"/>
                <a:cs typeface="Traditional Arabic" panose="02020603050405020304" pitchFamily="18" charset="-78"/>
              </a:rPr>
              <a:t>كمًا </a:t>
            </a:r>
            <a:r>
              <a:rPr lang="ar-DZ" sz="2400">
                <a:latin typeface="Traditional Arabic" panose="02020603050405020304" pitchFamily="18" charset="-78"/>
                <a:cs typeface="Traditional Arabic" panose="02020603050405020304" pitchFamily="18" charset="-78"/>
              </a:rPr>
              <a:t>(من أجل تقييم الأداء مثل قيمة رقم الأعمال المرغوب تحقيقه خلال مدة زمنية محددة، هامش الربح حسب السوق أو الجزء السوقي أو المنتج )؛</a:t>
            </a:r>
          </a:p>
          <a:p>
            <a:pPr algn="r" rtl="1">
              <a:lnSpc>
                <a:spcPct val="150000"/>
              </a:lnSpc>
              <a:tabLst>
                <a:tab pos="444500" algn="l"/>
              </a:tabLst>
            </a:pPr>
            <a:r>
              <a:rPr lang="ar-DZ" sz="2400" b="1" smtClean="0">
                <a:solidFill>
                  <a:srgbClr val="0070C0"/>
                </a:solidFill>
                <a:latin typeface="Traditional Arabic" panose="02020603050405020304" pitchFamily="18" charset="-78"/>
                <a:cs typeface="Traditional Arabic" panose="02020603050405020304" pitchFamily="18" charset="-78"/>
              </a:rPr>
              <a:t>6. تحديد </a:t>
            </a:r>
            <a:r>
              <a:rPr lang="ar-DZ" sz="2400" b="1">
                <a:solidFill>
                  <a:srgbClr val="0070C0"/>
                </a:solidFill>
                <a:latin typeface="Traditional Arabic" panose="02020603050405020304" pitchFamily="18" charset="-78"/>
                <a:cs typeface="Traditional Arabic" panose="02020603050405020304" pitchFamily="18" charset="-78"/>
              </a:rPr>
              <a:t>الأغلفة المالية اللازمة لدعم مختلف أنشطة التسويق الدولي </a:t>
            </a:r>
            <a:r>
              <a:rPr lang="ar-DZ" sz="2400">
                <a:latin typeface="Traditional Arabic" panose="02020603050405020304" pitchFamily="18" charset="-78"/>
                <a:cs typeface="Traditional Arabic" panose="02020603050405020304" pitchFamily="18" charset="-78"/>
              </a:rPr>
              <a:t>(الميزانيات المطلوبة)؛</a:t>
            </a:r>
          </a:p>
          <a:p>
            <a:pPr algn="r" rtl="1">
              <a:lnSpc>
                <a:spcPct val="150000"/>
              </a:lnSpc>
            </a:pPr>
            <a:r>
              <a:rPr lang="ar-DZ" sz="2400" b="1" smtClean="0">
                <a:solidFill>
                  <a:srgbClr val="0070C0"/>
                </a:solidFill>
                <a:latin typeface="Traditional Arabic" panose="02020603050405020304" pitchFamily="18" charset="-78"/>
                <a:cs typeface="Traditional Arabic" panose="02020603050405020304" pitchFamily="18" charset="-78"/>
              </a:rPr>
              <a:t>7. وضع أدوات </a:t>
            </a:r>
            <a:r>
              <a:rPr lang="ar-DZ" sz="2400" b="1">
                <a:solidFill>
                  <a:srgbClr val="0070C0"/>
                </a:solidFill>
                <a:latin typeface="Traditional Arabic" panose="02020603050405020304" pitchFamily="18" charset="-78"/>
                <a:cs typeface="Traditional Arabic" panose="02020603050405020304" pitchFamily="18" charset="-78"/>
              </a:rPr>
              <a:t>للقياس والمتابعة للنشاطات التسويقية دوليا (</a:t>
            </a:r>
            <a:r>
              <a:rPr lang="ar-DZ" sz="2400">
                <a:latin typeface="Traditional Arabic" panose="02020603050405020304" pitchFamily="18" charset="-78"/>
                <a:cs typeface="Traditional Arabic" panose="02020603050405020304" pitchFamily="18" charset="-78"/>
              </a:rPr>
              <a:t>جداول قيادة)؛</a:t>
            </a:r>
          </a:p>
          <a:p>
            <a:pPr algn="r" rtl="1">
              <a:lnSpc>
                <a:spcPct val="150000"/>
              </a:lnSpc>
            </a:pPr>
            <a:r>
              <a:rPr lang="ar-DZ" sz="2400" b="1" smtClean="0">
                <a:solidFill>
                  <a:srgbClr val="0070C0"/>
                </a:solidFill>
                <a:latin typeface="Traditional Arabic" panose="02020603050405020304" pitchFamily="18" charset="-78"/>
                <a:cs typeface="Traditional Arabic" panose="02020603050405020304" pitchFamily="18" charset="-78"/>
              </a:rPr>
              <a:t>8</a:t>
            </a:r>
            <a:r>
              <a:rPr lang="ar-DZ" sz="2400" smtClean="0">
                <a:latin typeface="Traditional Arabic" panose="02020603050405020304" pitchFamily="18" charset="-78"/>
                <a:cs typeface="Traditional Arabic" panose="02020603050405020304" pitchFamily="18" charset="-78"/>
              </a:rPr>
              <a:t>. </a:t>
            </a:r>
            <a:r>
              <a:rPr lang="ar-DZ" sz="2400" b="1" smtClean="0">
                <a:solidFill>
                  <a:srgbClr val="0070C0"/>
                </a:solidFill>
                <a:latin typeface="Traditional Arabic" panose="02020603050405020304" pitchFamily="18" charset="-78"/>
                <a:cs typeface="Traditional Arabic" panose="02020603050405020304" pitchFamily="18" charset="-78"/>
              </a:rPr>
              <a:t>تحديد </a:t>
            </a:r>
            <a:r>
              <a:rPr lang="ar-DZ" sz="2400" b="1">
                <a:solidFill>
                  <a:srgbClr val="0070C0"/>
                </a:solidFill>
                <a:latin typeface="Traditional Arabic" panose="02020603050405020304" pitchFamily="18" charset="-78"/>
                <a:cs typeface="Traditional Arabic" panose="02020603050405020304" pitchFamily="18" charset="-78"/>
              </a:rPr>
              <a:t>سياسات المزيج التسويقي في الأسواق الخارجية المستهدفة </a:t>
            </a:r>
            <a:r>
              <a:rPr lang="ar-DZ" sz="2400" b="1">
                <a:latin typeface="Traditional Arabic" panose="02020603050405020304" pitchFamily="18" charset="-78"/>
                <a:cs typeface="Traditional Arabic" panose="02020603050405020304" pitchFamily="18" charset="-78"/>
              </a:rPr>
              <a:t>والمتعلقة بالتخطيط وتطوير المنتجات المرغوبة</a:t>
            </a:r>
            <a:r>
              <a:rPr lang="ar-DZ" sz="2400">
                <a:latin typeface="Traditional Arabic" panose="02020603050405020304" pitchFamily="18" charset="-78"/>
                <a:cs typeface="Traditional Arabic" panose="02020603050405020304" pitchFamily="18" charset="-78"/>
              </a:rPr>
              <a:t>، </a:t>
            </a:r>
            <a:r>
              <a:rPr lang="ar-DZ" sz="2400" b="1">
                <a:latin typeface="Traditional Arabic" panose="02020603050405020304" pitchFamily="18" charset="-78"/>
                <a:cs typeface="Traditional Arabic" panose="02020603050405020304" pitchFamily="18" charset="-78"/>
              </a:rPr>
              <a:t>تحديد طرق تسعيرها وتوزيعها </a:t>
            </a:r>
            <a:r>
              <a:rPr lang="ar-DZ" sz="2400" b="1" smtClean="0">
                <a:latin typeface="Traditional Arabic" panose="02020603050405020304" pitchFamily="18" charset="-78"/>
                <a:cs typeface="Traditional Arabic" panose="02020603050405020304" pitchFamily="18" charset="-78"/>
              </a:rPr>
              <a:t>وكذا </a:t>
            </a:r>
            <a:r>
              <a:rPr lang="ar-DZ" sz="2400" b="1">
                <a:latin typeface="Traditional Arabic" panose="02020603050405020304" pitchFamily="18" charset="-78"/>
                <a:cs typeface="Traditional Arabic" panose="02020603050405020304" pitchFamily="18" charset="-78"/>
              </a:rPr>
              <a:t>الترويج </a:t>
            </a:r>
            <a:r>
              <a:rPr lang="ar-DZ" sz="2400">
                <a:latin typeface="Traditional Arabic" panose="02020603050405020304" pitchFamily="18" charset="-78"/>
                <a:cs typeface="Traditional Arabic" panose="02020603050405020304" pitchFamily="18" charset="-78"/>
              </a:rPr>
              <a:t>لها لإبراز مزاياها وكيفية الوصول إليها أو استخدامها، مع طرح مسألة إمكانية تنسيق </a:t>
            </a:r>
            <a:r>
              <a:rPr lang="ar-DZ" sz="2400" smtClean="0">
                <a:latin typeface="Traditional Arabic" panose="02020603050405020304" pitchFamily="18" charset="-78"/>
                <a:cs typeface="Traditional Arabic" panose="02020603050405020304" pitchFamily="18" charset="-78"/>
              </a:rPr>
              <a:t>الأنشطة.</a:t>
            </a:r>
            <a:endParaRPr lang="ar-DZ" sz="2400">
              <a:latin typeface="Traditional Arabic" panose="02020603050405020304" pitchFamily="18" charset="-78"/>
              <a:cs typeface="Traditional Arabic" panose="02020603050405020304" pitchFamily="18" charset="-78"/>
            </a:endParaRPr>
          </a:p>
          <a:p>
            <a:pPr algn="r" rtl="1">
              <a:lnSpc>
                <a:spcPct val="150000"/>
              </a:lnSpc>
              <a:spcBef>
                <a:spcPts val="1200"/>
              </a:spcBef>
            </a:pPr>
            <a:r>
              <a:rPr lang="ar-DZ" sz="2400" b="1">
                <a:latin typeface="Traditional Arabic" panose="02020603050405020304" pitchFamily="18" charset="-78"/>
                <a:cs typeface="Traditional Arabic" panose="02020603050405020304" pitchFamily="18" charset="-78"/>
              </a:rPr>
              <a:t>وعلى الرغم من قيام التسويق المحلي بمعظم الوظائف المذكورة أعلاه، </a:t>
            </a:r>
            <a:r>
              <a:rPr lang="ar-DZ" sz="2400" b="1">
                <a:solidFill>
                  <a:srgbClr val="FF0000"/>
                </a:solidFill>
                <a:latin typeface="Traditional Arabic" panose="02020603050405020304" pitchFamily="18" charset="-78"/>
                <a:cs typeface="Traditional Arabic" panose="02020603050405020304" pitchFamily="18" charset="-78"/>
              </a:rPr>
              <a:t>إلا أن نشاط التسويق الدولي يفرض ضرورة التطبيق لهذه الوظائف بأساليب مختلفة باختلاف ثقافة وبيئة الأسواق الخارجية المستهدفة</a:t>
            </a:r>
            <a:r>
              <a:rPr lang="ar-DZ" sz="2400" b="1">
                <a:latin typeface="Traditional Arabic" panose="02020603050405020304" pitchFamily="18" charset="-78"/>
                <a:cs typeface="Traditional Arabic" panose="02020603050405020304" pitchFamily="18" charset="-78"/>
              </a:rPr>
              <a:t>.</a:t>
            </a: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184444913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2008" y="0"/>
            <a:ext cx="8964488" cy="6669360"/>
          </a:xfrm>
        </p:spPr>
        <p:txBody>
          <a:bodyPr>
            <a:normAutofit/>
          </a:bodyPr>
          <a:lstStyle/>
          <a:p>
            <a:pPr marL="92075" indent="-92075" algn="r" rtl="1">
              <a:lnSpc>
                <a:spcPct val="150000"/>
              </a:lnSpc>
              <a:buNone/>
            </a:pPr>
            <a:endParaRPr lang="ar-DZ" smtClean="0">
              <a:latin typeface="Traditional Arabic" panose="02020603050405020304" pitchFamily="18" charset="-78"/>
              <a:cs typeface="Traditional Arabic" panose="02020603050405020304" pitchFamily="18" charset="-78"/>
            </a:endParaRPr>
          </a:p>
          <a:p>
            <a:pPr marL="92075" indent="-92075" algn="r" rtl="1">
              <a:lnSpc>
                <a:spcPct val="150000"/>
              </a:lnSpc>
              <a:buNone/>
            </a:pPr>
            <a:r>
              <a:rPr lang="ar-DZ" sz="3000" smtClean="0">
                <a:latin typeface="Traditional Arabic" panose="02020603050405020304" pitchFamily="18" charset="-78"/>
                <a:cs typeface="Traditional Arabic" panose="02020603050405020304" pitchFamily="18" charset="-78"/>
              </a:rPr>
              <a:t>يتوقف بشكل عام أسلوب أية شركة في التسويق الدولي على </a:t>
            </a:r>
            <a:r>
              <a:rPr lang="ar-DZ" sz="3000" b="1" smtClean="0">
                <a:solidFill>
                  <a:srgbClr val="0070C0"/>
                </a:solidFill>
                <a:latin typeface="Traditional Arabic" panose="02020603050405020304" pitchFamily="18" charset="-78"/>
                <a:cs typeface="Traditional Arabic" panose="02020603050405020304" pitchFamily="18" charset="-78"/>
              </a:rPr>
              <a:t>خصائصها ومميزاتها خاصة فيما يتعلق </a:t>
            </a:r>
            <a:r>
              <a:rPr lang="ar-DZ" sz="3000" b="1" u="sng" smtClean="0">
                <a:solidFill>
                  <a:srgbClr val="0070C0"/>
                </a:solidFill>
                <a:latin typeface="Traditional Arabic" panose="02020603050405020304" pitchFamily="18" charset="-78"/>
                <a:cs typeface="Traditional Arabic" panose="02020603050405020304" pitchFamily="18" charset="-78"/>
              </a:rPr>
              <a:t>بالمجال الذي تنشط فيه </a:t>
            </a:r>
            <a:r>
              <a:rPr lang="ar-DZ" sz="3000" b="1" smtClean="0">
                <a:solidFill>
                  <a:srgbClr val="0070C0"/>
                </a:solidFill>
                <a:latin typeface="Traditional Arabic" panose="02020603050405020304" pitchFamily="18" charset="-78"/>
                <a:cs typeface="Traditional Arabic" panose="02020603050405020304" pitchFamily="18" charset="-78"/>
              </a:rPr>
              <a:t>وامكانياتها المادية والبشرية</a:t>
            </a:r>
            <a:r>
              <a:rPr lang="ar-DZ" sz="3000" smtClean="0">
                <a:latin typeface="Traditional Arabic" panose="02020603050405020304" pitchFamily="18" charset="-78"/>
                <a:cs typeface="Traditional Arabic" panose="02020603050405020304" pitchFamily="18" charset="-78"/>
              </a:rPr>
              <a:t>؛ ومن الضروري </a:t>
            </a:r>
            <a:r>
              <a:rPr lang="ar-DZ" sz="3000" b="1" smtClean="0">
                <a:latin typeface="Traditional Arabic" panose="02020603050405020304" pitchFamily="18" charset="-78"/>
                <a:cs typeface="Traditional Arabic" panose="02020603050405020304" pitchFamily="18" charset="-78"/>
              </a:rPr>
              <a:t>التمييز </a:t>
            </a:r>
            <a:r>
              <a:rPr lang="ar-DZ" sz="3000" smtClean="0">
                <a:latin typeface="Traditional Arabic" panose="02020603050405020304" pitchFamily="18" charset="-78"/>
                <a:cs typeface="Traditional Arabic" panose="02020603050405020304" pitchFamily="18" charset="-78"/>
              </a:rPr>
              <a:t>عموما بين </a:t>
            </a:r>
            <a:r>
              <a:rPr lang="ar-DZ" sz="3000" u="sng" smtClean="0">
                <a:latin typeface="Traditional Arabic" panose="02020603050405020304" pitchFamily="18" charset="-78"/>
                <a:cs typeface="Traditional Arabic" panose="02020603050405020304" pitchFamily="18" charset="-78"/>
              </a:rPr>
              <a:t>أسلوبين مختلفين </a:t>
            </a:r>
            <a:r>
              <a:rPr lang="ar-DZ" sz="3000" smtClean="0">
                <a:latin typeface="Traditional Arabic" panose="02020603050405020304" pitchFamily="18" charset="-78"/>
                <a:cs typeface="Traditional Arabic" panose="02020603050405020304" pitchFamily="18" charset="-78"/>
              </a:rPr>
              <a:t>للتسويق الدولي:</a:t>
            </a:r>
          </a:p>
          <a:p>
            <a:pPr marL="92075" indent="-92075" algn="r" rtl="1">
              <a:lnSpc>
                <a:spcPct val="150000"/>
              </a:lnSpc>
              <a:buNone/>
            </a:pPr>
            <a:endParaRPr lang="ar-DZ" sz="3000" smtClean="0">
              <a:latin typeface="Traditional Arabic" panose="02020603050405020304" pitchFamily="18" charset="-78"/>
              <a:cs typeface="Traditional Arabic" panose="02020603050405020304" pitchFamily="18" charset="-78"/>
            </a:endParaRPr>
          </a:p>
          <a:p>
            <a:pPr marL="92075" indent="-92075" algn="r" rtl="1">
              <a:lnSpc>
                <a:spcPct val="150000"/>
              </a:lnSpc>
              <a:buNone/>
            </a:pPr>
            <a:r>
              <a:rPr lang="ar-DZ" sz="3000" smtClean="0">
                <a:latin typeface="Traditional Arabic" panose="02020603050405020304" pitchFamily="18" charset="-78"/>
                <a:cs typeface="Traditional Arabic" panose="02020603050405020304" pitchFamily="18" charset="-78"/>
              </a:rPr>
              <a:t> </a:t>
            </a:r>
          </a:p>
          <a:p>
            <a:pPr algn="r" rtl="1">
              <a:lnSpc>
                <a:spcPct val="150000"/>
              </a:lnSpc>
              <a:buNone/>
            </a:pPr>
            <a:r>
              <a:rPr lang="ar-DZ" smtClean="0">
                <a:latin typeface="Traditional Arabic" panose="02020603050405020304" pitchFamily="18" charset="-78"/>
                <a:cs typeface="Traditional Arabic" panose="02020603050405020304" pitchFamily="18" charset="-78"/>
              </a:rPr>
              <a:t>                                   </a:t>
            </a:r>
            <a:endParaRPr lang="fr-FR" b="1" smtClean="0"/>
          </a:p>
        </p:txBody>
      </p:sp>
      <p:sp>
        <p:nvSpPr>
          <p:cNvPr id="4" name="ZoneTexte 3"/>
          <p:cNvSpPr txBox="1"/>
          <p:nvPr/>
        </p:nvSpPr>
        <p:spPr>
          <a:xfrm>
            <a:off x="5436096" y="116632"/>
            <a:ext cx="3528392" cy="584775"/>
          </a:xfrm>
          <a:prstGeom prst="rect">
            <a:avLst/>
          </a:prstGeom>
          <a:solidFill>
            <a:srgbClr val="00B050">
              <a:alpha val="35000"/>
            </a:srgbClr>
          </a:solidFill>
        </p:spPr>
        <p:txBody>
          <a:bodyPr wrap="square" rtlCol="0">
            <a:spAutoFit/>
          </a:bodyPr>
          <a:lstStyle/>
          <a:p>
            <a:pPr algn="r"/>
            <a:r>
              <a:rPr lang="ar-DZ" sz="3200" b="1"/>
              <a:t>أساليب التسويق الدولي:</a:t>
            </a:r>
            <a:r>
              <a:rPr lang="ar-DZ" sz="3200" b="1">
                <a:latin typeface="Traditional Arabic" panose="02020603050405020304" pitchFamily="18" charset="-78"/>
                <a:cs typeface="Traditional Arabic" panose="02020603050405020304" pitchFamily="18" charset="-78"/>
              </a:rPr>
              <a:t> </a:t>
            </a:r>
          </a:p>
        </p:txBody>
      </p:sp>
      <p:sp>
        <p:nvSpPr>
          <p:cNvPr id="5" name="ZoneTexte 4"/>
          <p:cNvSpPr txBox="1"/>
          <p:nvPr/>
        </p:nvSpPr>
        <p:spPr>
          <a:xfrm>
            <a:off x="5643570" y="4071942"/>
            <a:ext cx="3098624" cy="523220"/>
          </a:xfrm>
          <a:prstGeom prst="rect">
            <a:avLst/>
          </a:prstGeom>
          <a:solidFill>
            <a:schemeClr val="accent2">
              <a:lumMod val="40000"/>
              <a:lumOff val="60000"/>
              <a:alpha val="40000"/>
            </a:schemeClr>
          </a:solidFill>
        </p:spPr>
        <p:txBody>
          <a:bodyPr wrap="square" rtlCol="0">
            <a:spAutoFit/>
          </a:bodyPr>
          <a:lstStyle/>
          <a:p>
            <a:pPr algn="r" rtl="1"/>
            <a:r>
              <a:rPr lang="ar-DZ" sz="2800" smtClean="0">
                <a:solidFill>
                  <a:srgbClr val="00B050"/>
                </a:solidFill>
                <a:latin typeface="Traditional Arabic" panose="02020603050405020304" pitchFamily="18" charset="-78"/>
                <a:cs typeface="Traditional Arabic" panose="02020603050405020304" pitchFamily="18" charset="-78"/>
              </a:rPr>
              <a:t>●</a:t>
            </a:r>
            <a:r>
              <a:rPr lang="ar-DZ" sz="2800" smtClean="0">
                <a:latin typeface="Traditional Arabic" panose="02020603050405020304" pitchFamily="18" charset="-78"/>
                <a:cs typeface="Traditional Arabic" panose="02020603050405020304" pitchFamily="18" charset="-78"/>
              </a:rPr>
              <a:t> </a:t>
            </a:r>
            <a:r>
              <a:rPr lang="ar-DZ" sz="2800" b="1" smtClean="0">
                <a:solidFill>
                  <a:srgbClr val="00B050"/>
                </a:solidFill>
                <a:latin typeface="Traditional Arabic" panose="02020603050405020304" pitchFamily="18" charset="-78"/>
                <a:cs typeface="Traditional Arabic" panose="02020603050405020304" pitchFamily="18" charset="-78"/>
              </a:rPr>
              <a:t>التسويق </a:t>
            </a:r>
            <a:r>
              <a:rPr lang="ar-DZ" sz="2800" b="1">
                <a:solidFill>
                  <a:srgbClr val="00B050"/>
                </a:solidFill>
                <a:latin typeface="Traditional Arabic" panose="02020603050405020304" pitchFamily="18" charset="-78"/>
                <a:cs typeface="Traditional Arabic" panose="02020603050405020304" pitchFamily="18" charset="-78"/>
              </a:rPr>
              <a:t>الدولي </a:t>
            </a:r>
            <a:r>
              <a:rPr lang="ar-DZ" sz="2800" b="1" smtClean="0">
                <a:solidFill>
                  <a:srgbClr val="00B050"/>
                </a:solidFill>
                <a:latin typeface="Traditional Arabic" panose="02020603050405020304" pitchFamily="18" charset="-78"/>
                <a:cs typeface="Traditional Arabic" panose="02020603050405020304" pitchFamily="18" charset="-78"/>
              </a:rPr>
              <a:t>التقليدي:            </a:t>
            </a:r>
            <a:endParaRPr lang="fr-FR" sz="2800" b="1">
              <a:solidFill>
                <a:srgbClr val="00B050"/>
              </a:solidFill>
              <a:latin typeface="Traditional Arabic" panose="02020603050405020304" pitchFamily="18" charset="-78"/>
              <a:cs typeface="Traditional Arabic" panose="02020603050405020304" pitchFamily="18" charset="-78"/>
            </a:endParaRPr>
          </a:p>
        </p:txBody>
      </p:sp>
      <p:sp>
        <p:nvSpPr>
          <p:cNvPr id="6" name="ZoneTexte 5"/>
          <p:cNvSpPr txBox="1"/>
          <p:nvPr/>
        </p:nvSpPr>
        <p:spPr>
          <a:xfrm>
            <a:off x="1714480" y="4071942"/>
            <a:ext cx="2415180" cy="523220"/>
          </a:xfrm>
          <a:prstGeom prst="rect">
            <a:avLst/>
          </a:prstGeom>
          <a:solidFill>
            <a:schemeClr val="accent2">
              <a:lumMod val="40000"/>
              <a:lumOff val="60000"/>
              <a:alpha val="39000"/>
            </a:schemeClr>
          </a:solidFill>
        </p:spPr>
        <p:txBody>
          <a:bodyPr wrap="square" rtlCol="0">
            <a:spAutoFit/>
          </a:bodyPr>
          <a:lstStyle/>
          <a:p>
            <a:pPr algn="r" rtl="1"/>
            <a:r>
              <a:rPr lang="ar-DZ" sz="2800" b="1" smtClean="0">
                <a:solidFill>
                  <a:srgbClr val="00B050"/>
                </a:solidFill>
                <a:latin typeface="Traditional Arabic" panose="02020603050405020304" pitchFamily="18" charset="-78"/>
                <a:cs typeface="Traditional Arabic" panose="02020603050405020304" pitchFamily="18" charset="-78"/>
              </a:rPr>
              <a:t>● التسـويـــق العالـــــمي:  </a:t>
            </a:r>
            <a:endParaRPr lang="fr-FR" sz="2800" b="1">
              <a:solidFill>
                <a:srgbClr val="00B050"/>
              </a:solidFill>
              <a:latin typeface="Traditional Arabic" panose="02020603050405020304" pitchFamily="18" charset="-78"/>
              <a:cs typeface="Traditional Arabic" panose="02020603050405020304" pitchFamily="18" charset="-78"/>
            </a:endParaRPr>
          </a:p>
        </p:txBody>
      </p:sp>
      <p:sp>
        <p:nvSpPr>
          <p:cNvPr id="8" name="ZoneTexte 7"/>
          <p:cNvSpPr txBox="1"/>
          <p:nvPr/>
        </p:nvSpPr>
        <p:spPr>
          <a:xfrm>
            <a:off x="5286380" y="5286388"/>
            <a:ext cx="3571900" cy="830997"/>
          </a:xfrm>
          <a:prstGeom prst="rect">
            <a:avLst/>
          </a:prstGeom>
          <a:noFill/>
        </p:spPr>
        <p:txBody>
          <a:bodyPr wrap="square" rtlCol="0">
            <a:spAutoFit/>
          </a:bodyPr>
          <a:lstStyle/>
          <a:p>
            <a:pPr algn="ctr"/>
            <a:r>
              <a:rPr lang="ar-DZ" sz="2400" b="1" smtClean="0"/>
              <a:t>- التصدير </a:t>
            </a:r>
            <a:r>
              <a:rPr lang="ar-DZ" sz="2400" b="1" smtClean="0">
                <a:latin typeface="Traditional Arabic" panose="02020603050405020304" pitchFamily="18" charset="-78"/>
                <a:cs typeface="Traditional Arabic" panose="02020603050405020304" pitchFamily="18" charset="-78"/>
              </a:rPr>
              <a:t>إلى الأسواق الأجنبية بالتتالي (تدريجيا) </a:t>
            </a:r>
            <a:endParaRPr lang="fr-FR" sz="2400" b="1"/>
          </a:p>
        </p:txBody>
      </p:sp>
      <p:sp>
        <p:nvSpPr>
          <p:cNvPr id="10" name="ZoneTexte 9"/>
          <p:cNvSpPr txBox="1"/>
          <p:nvPr/>
        </p:nvSpPr>
        <p:spPr>
          <a:xfrm>
            <a:off x="1500166" y="5143512"/>
            <a:ext cx="2714644" cy="830997"/>
          </a:xfrm>
          <a:prstGeom prst="rect">
            <a:avLst/>
          </a:prstGeom>
          <a:noFill/>
        </p:spPr>
        <p:txBody>
          <a:bodyPr wrap="square" rtlCol="0">
            <a:spAutoFit/>
          </a:bodyPr>
          <a:lstStyle/>
          <a:p>
            <a:pPr algn="ctr"/>
            <a:r>
              <a:rPr lang="ar-DZ" sz="2400" b="1" smtClean="0">
                <a:latin typeface="Traditional Arabic" panose="02020603050405020304" pitchFamily="18" charset="-78"/>
                <a:cs typeface="Traditional Arabic" panose="02020603050405020304" pitchFamily="18" charset="-78"/>
              </a:rPr>
              <a:t>استهداف السوق العالمي والتصدير عالميا في آن واحد</a:t>
            </a:r>
            <a:r>
              <a:rPr lang="ar-DZ" sz="2400" smtClean="0">
                <a:latin typeface="Traditional Arabic" panose="02020603050405020304" pitchFamily="18" charset="-78"/>
                <a:cs typeface="Traditional Arabic" panose="02020603050405020304" pitchFamily="18" charset="-78"/>
              </a:rPr>
              <a:t>.</a:t>
            </a:r>
            <a:endParaRPr lang="fr-FR" sz="2400"/>
          </a:p>
        </p:txBody>
      </p:sp>
      <p:sp>
        <p:nvSpPr>
          <p:cNvPr id="15" name="Égal 14"/>
          <p:cNvSpPr/>
          <p:nvPr/>
        </p:nvSpPr>
        <p:spPr>
          <a:xfrm rot="16200000">
            <a:off x="2607455" y="4679165"/>
            <a:ext cx="500066" cy="285752"/>
          </a:xfrm>
          <a:prstGeom prst="mathEqual">
            <a:avLst/>
          </a:prstGeom>
          <a:solidFill>
            <a:schemeClr val="tx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6" name="Égal 15"/>
          <p:cNvSpPr/>
          <p:nvPr/>
        </p:nvSpPr>
        <p:spPr>
          <a:xfrm rot="16200000">
            <a:off x="6965173" y="4679165"/>
            <a:ext cx="500066" cy="285752"/>
          </a:xfrm>
          <a:prstGeom prst="mathEqual">
            <a:avLst/>
          </a:prstGeom>
          <a:solidFill>
            <a:schemeClr val="tx1">
              <a:alpha val="4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cxnSp>
        <p:nvCxnSpPr>
          <p:cNvPr id="18" name="Connecteur droit avec flèche 17"/>
          <p:cNvCxnSpPr/>
          <p:nvPr/>
        </p:nvCxnSpPr>
        <p:spPr>
          <a:xfrm rot="10800000" flipV="1">
            <a:off x="3428992" y="2857496"/>
            <a:ext cx="2786082"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6215074" y="2857496"/>
            <a:ext cx="1643074" cy="12144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2008" y="142852"/>
            <a:ext cx="9036496" cy="6616326"/>
          </a:xfrm>
        </p:spPr>
        <p:txBody>
          <a:bodyPr>
            <a:noAutofit/>
          </a:bodyPr>
          <a:lstStyle/>
          <a:p>
            <a:pPr algn="r" rtl="1">
              <a:lnSpc>
                <a:spcPct val="150000"/>
              </a:lnSpc>
              <a:buNone/>
            </a:pPr>
            <a:r>
              <a:rPr lang="ar-DZ" sz="2800" b="1" smtClean="0">
                <a:latin typeface="Traditional Arabic" panose="02020603050405020304" pitchFamily="18" charset="-78"/>
                <a:cs typeface="Traditional Arabic" panose="02020603050405020304" pitchFamily="18" charset="-78"/>
              </a:rPr>
              <a:t>                                     </a:t>
            </a:r>
            <a:r>
              <a:rPr lang="ar-DZ" sz="2600" smtClean="0">
                <a:latin typeface="Traditional Arabic" panose="02020603050405020304" pitchFamily="18" charset="-78"/>
                <a:cs typeface="Traditional Arabic" panose="02020603050405020304" pitchFamily="18" charset="-78"/>
              </a:rPr>
              <a:t>وهو الأسلوب الذي </a:t>
            </a:r>
            <a:r>
              <a:rPr lang="ar-DZ" sz="2600" b="1" smtClean="0">
                <a:latin typeface="Traditional Arabic" panose="02020603050405020304" pitchFamily="18" charset="-78"/>
                <a:cs typeface="Traditional Arabic" panose="02020603050405020304" pitchFamily="18" charset="-78"/>
              </a:rPr>
              <a:t>اتبع ولا يزال يتبع من طرف معظم</a:t>
            </a:r>
          </a:p>
          <a:p>
            <a:pPr marL="92075" indent="-92075" algn="r" rtl="1">
              <a:lnSpc>
                <a:spcPct val="150000"/>
              </a:lnSpc>
              <a:spcBef>
                <a:spcPct val="0"/>
              </a:spcBef>
              <a:spcAft>
                <a:spcPts val="600"/>
              </a:spcAft>
              <a:buNone/>
            </a:pPr>
            <a:r>
              <a:rPr lang="ar-DZ" sz="2600" b="1" smtClean="0">
                <a:latin typeface="Traditional Arabic" panose="02020603050405020304" pitchFamily="18" charset="-78"/>
                <a:cs typeface="Traditional Arabic" panose="02020603050405020304" pitchFamily="18" charset="-78"/>
              </a:rPr>
              <a:t> الشركات حتى الآن في مختلف الدول</a:t>
            </a:r>
            <a:r>
              <a:rPr lang="ar-DZ" sz="2600" smtClean="0">
                <a:latin typeface="Traditional Arabic" panose="02020603050405020304" pitchFamily="18" charset="-78"/>
                <a:cs typeface="Traditional Arabic" panose="02020603050405020304" pitchFamily="18" charset="-78"/>
              </a:rPr>
              <a:t>، وتقوم الشركات بالتسويق الدولي تدريجيا على النحو التالي:</a:t>
            </a:r>
          </a:p>
          <a:p>
            <a:pPr algn="r" rtl="1">
              <a:lnSpc>
                <a:spcPct val="150000"/>
              </a:lnSpc>
              <a:spcBef>
                <a:spcPct val="0"/>
              </a:spcBef>
              <a:buFontTx/>
              <a:buChar char="-"/>
            </a:pPr>
            <a:r>
              <a:rPr lang="ar-DZ" sz="2800" b="1" smtClean="0">
                <a:latin typeface="Traditional Arabic" panose="02020603050405020304" pitchFamily="18" charset="-78"/>
                <a:cs typeface="Traditional Arabic" panose="02020603050405020304" pitchFamily="18" charset="-78"/>
              </a:rPr>
              <a:t>دراسة استطلاعية للأسواق </a:t>
            </a:r>
            <a:r>
              <a:rPr lang="ar-DZ" sz="2800" smtClean="0">
                <a:latin typeface="Traditional Arabic" panose="02020603050405020304" pitchFamily="18" charset="-78"/>
                <a:cs typeface="Traditional Arabic" panose="02020603050405020304" pitchFamily="18" charset="-78"/>
              </a:rPr>
              <a:t>في عدة دول يمكن استهدافها وتحديد الطلب الكلي المحتمل</a:t>
            </a:r>
          </a:p>
          <a:p>
            <a:pPr marL="0" indent="0" algn="r" rtl="1">
              <a:lnSpc>
                <a:spcPct val="150000"/>
              </a:lnSpc>
              <a:spcBef>
                <a:spcPct val="0"/>
              </a:spcBef>
              <a:buNone/>
            </a:pPr>
            <a:r>
              <a:rPr lang="ar-DZ" sz="2800" smtClean="0">
                <a:latin typeface="Traditional Arabic" panose="02020603050405020304" pitchFamily="18" charset="-78"/>
                <a:cs typeface="Traditional Arabic" panose="02020603050405020304" pitchFamily="18" charset="-78"/>
              </a:rPr>
              <a:t>وعناصر البيئة كافة              </a:t>
            </a:r>
            <a:r>
              <a:rPr lang="ar-DZ" sz="2800" b="1" smtClean="0">
                <a:solidFill>
                  <a:srgbClr val="0070C0"/>
                </a:solidFill>
                <a:latin typeface="Traditional Arabic" panose="02020603050405020304" pitchFamily="18" charset="-78"/>
                <a:cs typeface="Traditional Arabic" panose="02020603050405020304" pitchFamily="18" charset="-78"/>
              </a:rPr>
              <a:t>ترتيب وتحديد الأسواق حسب الأولوية في الجاذبية</a:t>
            </a:r>
            <a:r>
              <a:rPr lang="ar-DZ" sz="2800" smtClean="0">
                <a:latin typeface="Traditional Arabic" panose="02020603050405020304" pitchFamily="18" charset="-78"/>
                <a:cs typeface="Traditional Arabic" panose="02020603050405020304" pitchFamily="18" charset="-78"/>
              </a:rPr>
              <a:t>؛</a:t>
            </a:r>
          </a:p>
          <a:p>
            <a:pPr algn="r" rtl="1">
              <a:lnSpc>
                <a:spcPct val="150000"/>
              </a:lnSpc>
              <a:spcBef>
                <a:spcPct val="0"/>
              </a:spcBef>
              <a:buNone/>
            </a:pPr>
            <a:r>
              <a:rPr lang="ar-DZ" sz="2800" b="1" smtClean="0">
                <a:latin typeface="Traditional Arabic" panose="02020603050405020304" pitchFamily="18" charset="-78"/>
                <a:cs typeface="Traditional Arabic" panose="02020603050405020304" pitchFamily="18" charset="-78"/>
              </a:rPr>
              <a:t>-</a:t>
            </a:r>
            <a:r>
              <a:rPr lang="ar-DZ" sz="2800" smtClean="0">
                <a:latin typeface="Traditional Arabic" panose="02020603050405020304" pitchFamily="18" charset="-78"/>
                <a:cs typeface="Traditional Arabic" panose="02020603050405020304" pitchFamily="18" charset="-78"/>
              </a:rPr>
              <a:t> </a:t>
            </a:r>
            <a:r>
              <a:rPr lang="ar-DZ" sz="2800" b="1" smtClean="0">
                <a:solidFill>
                  <a:srgbClr val="0070C0"/>
                </a:solidFill>
                <a:latin typeface="Traditional Arabic" panose="02020603050405020304" pitchFamily="18" charset="-78"/>
                <a:cs typeface="Traditional Arabic" panose="02020603050405020304" pitchFamily="18" charset="-78"/>
              </a:rPr>
              <a:t>اختيار المنطقة أو المناطق الأكثر ملائمة </a:t>
            </a:r>
            <a:r>
              <a:rPr lang="ar-DZ" sz="2800" smtClean="0">
                <a:latin typeface="Traditional Arabic" panose="02020603050405020304" pitchFamily="18" charset="-78"/>
                <a:cs typeface="Traditional Arabic" panose="02020603050405020304" pitchFamily="18" charset="-78"/>
              </a:rPr>
              <a:t>بعد اختيار البلد ( مثل اختيار الجزائر ثم اختيار التواجد في الشمال (العاصمة) أو الغرب (وهران) ....؛</a:t>
            </a:r>
          </a:p>
          <a:p>
            <a:pPr algn="r" rtl="1">
              <a:lnSpc>
                <a:spcPct val="150000"/>
              </a:lnSpc>
              <a:spcBef>
                <a:spcPct val="0"/>
              </a:spcBef>
              <a:buNone/>
            </a:pPr>
            <a:r>
              <a:rPr lang="ar-DZ" sz="2800" smtClean="0">
                <a:latin typeface="Traditional Arabic" panose="02020603050405020304" pitchFamily="18" charset="-78"/>
                <a:cs typeface="Traditional Arabic" panose="02020603050405020304" pitchFamily="18" charset="-78"/>
              </a:rPr>
              <a:t>- </a:t>
            </a:r>
            <a:r>
              <a:rPr lang="ar-DZ" sz="2800" b="1" smtClean="0">
                <a:solidFill>
                  <a:srgbClr val="0070C0"/>
                </a:solidFill>
                <a:latin typeface="Traditional Arabic" panose="02020603050405020304" pitchFamily="18" charset="-78"/>
                <a:cs typeface="Traditional Arabic" panose="02020603050405020304" pitchFamily="18" charset="-78"/>
              </a:rPr>
              <a:t>تحديد أسلوب دخول الشركة إلى السوق الأجنبي</a:t>
            </a:r>
            <a:r>
              <a:rPr lang="ar-DZ" sz="2800" smtClean="0">
                <a:latin typeface="Traditional Arabic" panose="02020603050405020304" pitchFamily="18" charset="-78"/>
                <a:cs typeface="Traditional Arabic" panose="02020603050405020304" pitchFamily="18" charset="-78"/>
              </a:rPr>
              <a:t>؛</a:t>
            </a:r>
          </a:p>
          <a:p>
            <a:pPr algn="r" rtl="1">
              <a:lnSpc>
                <a:spcPct val="150000"/>
              </a:lnSpc>
              <a:spcBef>
                <a:spcPct val="0"/>
              </a:spcBef>
              <a:buNone/>
            </a:pPr>
            <a:r>
              <a:rPr lang="ar-DZ" sz="2800" smtClean="0">
                <a:latin typeface="Traditional Arabic" panose="02020603050405020304" pitchFamily="18" charset="-78"/>
                <a:cs typeface="Traditional Arabic" panose="02020603050405020304" pitchFamily="18" charset="-78"/>
              </a:rPr>
              <a:t>- </a:t>
            </a:r>
            <a:r>
              <a:rPr lang="ar-DZ" sz="2800" b="1" smtClean="0">
                <a:solidFill>
                  <a:srgbClr val="0070C0"/>
                </a:solidFill>
                <a:latin typeface="Traditional Arabic" panose="02020603050405020304" pitchFamily="18" charset="-78"/>
                <a:cs typeface="Traditional Arabic" panose="02020603050405020304" pitchFamily="18" charset="-78"/>
              </a:rPr>
              <a:t>تحديد العرض التجاري </a:t>
            </a:r>
            <a:r>
              <a:rPr lang="ar-DZ" sz="2800" smtClean="0">
                <a:latin typeface="Traditional Arabic" panose="02020603050405020304" pitchFamily="18" charset="-78"/>
                <a:cs typeface="Traditional Arabic" panose="02020603050405020304" pitchFamily="18" charset="-78"/>
              </a:rPr>
              <a:t>فيما يخص المنتجا</a:t>
            </a:r>
            <a:r>
              <a:rPr lang="ar-DZ" sz="3100" smtClean="0">
                <a:latin typeface="Traditional Arabic" panose="02020603050405020304" pitchFamily="18" charset="-78"/>
                <a:cs typeface="Traditional Arabic" panose="02020603050405020304" pitchFamily="18" charset="-78"/>
              </a:rPr>
              <a:t>ت والخدمات والأسعار المناسبة للفرص المتاحة والتحديات في كل سوق؛  </a:t>
            </a:r>
          </a:p>
          <a:p>
            <a:pPr algn="r" rtl="1">
              <a:lnSpc>
                <a:spcPct val="150000"/>
              </a:lnSpc>
              <a:spcBef>
                <a:spcPct val="0"/>
              </a:spcBef>
              <a:buNone/>
            </a:pPr>
            <a:r>
              <a:rPr lang="ar-DZ" sz="3100" smtClean="0">
                <a:latin typeface="Traditional Arabic" panose="02020603050405020304" pitchFamily="18" charset="-78"/>
                <a:cs typeface="Traditional Arabic" panose="02020603050405020304" pitchFamily="18" charset="-78"/>
              </a:rPr>
              <a:t>- </a:t>
            </a:r>
            <a:r>
              <a:rPr lang="ar-DZ" sz="3100" b="1" smtClean="0">
                <a:solidFill>
                  <a:srgbClr val="0070C0"/>
                </a:solidFill>
                <a:latin typeface="Traditional Arabic" panose="02020603050405020304" pitchFamily="18" charset="-78"/>
                <a:cs typeface="Traditional Arabic" panose="02020603050405020304" pitchFamily="18" charset="-78"/>
              </a:rPr>
              <a:t>تحديد سياسة الترويج وخيارات قوى البيع </a:t>
            </a:r>
            <a:r>
              <a:rPr lang="ar-DZ" sz="3100" smtClean="0">
                <a:latin typeface="Traditional Arabic" panose="02020603050405020304" pitchFamily="18" charset="-78"/>
                <a:cs typeface="Traditional Arabic" panose="02020603050405020304" pitchFamily="18" charset="-78"/>
              </a:rPr>
              <a:t>لكسب الولاء والرضى من طرف الزبائن.</a:t>
            </a:r>
          </a:p>
        </p:txBody>
      </p:sp>
      <p:sp>
        <p:nvSpPr>
          <p:cNvPr id="4" name="Flèche gauche 3"/>
          <p:cNvSpPr/>
          <p:nvPr/>
        </p:nvSpPr>
        <p:spPr>
          <a:xfrm>
            <a:off x="6429388" y="2357430"/>
            <a:ext cx="720080" cy="2880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5857884" y="214290"/>
            <a:ext cx="3098624" cy="523220"/>
          </a:xfrm>
          <a:prstGeom prst="rect">
            <a:avLst/>
          </a:prstGeom>
          <a:solidFill>
            <a:schemeClr val="accent2">
              <a:lumMod val="40000"/>
              <a:lumOff val="60000"/>
              <a:alpha val="40000"/>
            </a:schemeClr>
          </a:solidFill>
        </p:spPr>
        <p:txBody>
          <a:bodyPr wrap="square" rtlCol="0">
            <a:spAutoFit/>
          </a:bodyPr>
          <a:lstStyle/>
          <a:p>
            <a:pPr algn="r" rtl="1"/>
            <a:r>
              <a:rPr lang="ar-DZ" sz="2800" smtClean="0">
                <a:solidFill>
                  <a:srgbClr val="00B050"/>
                </a:solidFill>
                <a:latin typeface="Traditional Arabic" panose="02020603050405020304" pitchFamily="18" charset="-78"/>
                <a:cs typeface="Traditional Arabic" panose="02020603050405020304" pitchFamily="18" charset="-78"/>
              </a:rPr>
              <a:t>●</a:t>
            </a:r>
            <a:r>
              <a:rPr lang="ar-DZ" sz="2800" smtClean="0">
                <a:latin typeface="Traditional Arabic" panose="02020603050405020304" pitchFamily="18" charset="-78"/>
                <a:cs typeface="Traditional Arabic" panose="02020603050405020304" pitchFamily="18" charset="-78"/>
              </a:rPr>
              <a:t> </a:t>
            </a:r>
            <a:r>
              <a:rPr lang="ar-DZ" sz="2800" b="1" smtClean="0">
                <a:solidFill>
                  <a:srgbClr val="00B050"/>
                </a:solidFill>
                <a:latin typeface="Traditional Arabic" panose="02020603050405020304" pitchFamily="18" charset="-78"/>
                <a:cs typeface="Traditional Arabic" panose="02020603050405020304" pitchFamily="18" charset="-78"/>
              </a:rPr>
              <a:t>التسويق </a:t>
            </a:r>
            <a:r>
              <a:rPr lang="ar-DZ" sz="2800" b="1">
                <a:solidFill>
                  <a:srgbClr val="00B050"/>
                </a:solidFill>
                <a:latin typeface="Traditional Arabic" panose="02020603050405020304" pitchFamily="18" charset="-78"/>
                <a:cs typeface="Traditional Arabic" panose="02020603050405020304" pitchFamily="18" charset="-78"/>
              </a:rPr>
              <a:t>الدولي </a:t>
            </a:r>
            <a:r>
              <a:rPr lang="ar-DZ" sz="2800" b="1" smtClean="0">
                <a:solidFill>
                  <a:srgbClr val="00B050"/>
                </a:solidFill>
                <a:latin typeface="Traditional Arabic" panose="02020603050405020304" pitchFamily="18" charset="-78"/>
                <a:cs typeface="Traditional Arabic" panose="02020603050405020304" pitchFamily="18" charset="-78"/>
              </a:rPr>
              <a:t>التقليدي:            </a:t>
            </a:r>
            <a:endParaRPr lang="fr-FR" sz="2800" b="1">
              <a:solidFill>
                <a:srgbClr val="00B050"/>
              </a:solidFill>
              <a:latin typeface="Traditional Arabic" panose="02020603050405020304" pitchFamily="18" charset="-78"/>
              <a:cs typeface="Traditional Arabic" panose="02020603050405020304" pitchFamily="18" charset="-78"/>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2008" y="116632"/>
            <a:ext cx="9036496" cy="6624736"/>
          </a:xfrm>
        </p:spPr>
        <p:txBody>
          <a:bodyPr>
            <a:normAutofit fontScale="85000" lnSpcReduction="20000"/>
          </a:bodyPr>
          <a:lstStyle/>
          <a:p>
            <a:pPr algn="just" rtl="1">
              <a:lnSpc>
                <a:spcPct val="150000"/>
              </a:lnSpc>
              <a:buNone/>
            </a:pPr>
            <a:r>
              <a:rPr lang="ar-DZ" b="1" smtClean="0">
                <a:solidFill>
                  <a:schemeClr val="tx2">
                    <a:lumMod val="60000"/>
                    <a:lumOff val="40000"/>
                  </a:schemeClr>
                </a:solidFill>
              </a:rPr>
              <a:t>                              </a:t>
            </a:r>
            <a:r>
              <a:rPr lang="ar-DZ" sz="3500" smtClean="0">
                <a:latin typeface="Traditional Arabic" panose="02020603050405020304" pitchFamily="18" charset="-78"/>
                <a:cs typeface="Traditional Arabic" panose="02020603050405020304" pitchFamily="18" charset="-78"/>
              </a:rPr>
              <a:t>ما </a:t>
            </a:r>
            <a:r>
              <a:rPr lang="ar-DZ" sz="3500">
                <a:latin typeface="Traditional Arabic" panose="02020603050405020304" pitchFamily="18" charset="-78"/>
                <a:cs typeface="Traditional Arabic" panose="02020603050405020304" pitchFamily="18" charset="-78"/>
              </a:rPr>
              <a:t>ساعد على </a:t>
            </a:r>
            <a:r>
              <a:rPr lang="ar-DZ" sz="3500" b="1">
                <a:latin typeface="Traditional Arabic" panose="02020603050405020304" pitchFamily="18" charset="-78"/>
                <a:cs typeface="Traditional Arabic" panose="02020603050405020304" pitchFamily="18" charset="-78"/>
              </a:rPr>
              <a:t>ظهور وتطور هذا الأسلوب </a:t>
            </a:r>
            <a:r>
              <a:rPr lang="ar-DZ" sz="3500" smtClean="0">
                <a:latin typeface="Traditional Arabic" panose="02020603050405020304" pitchFamily="18" charset="-78"/>
                <a:cs typeface="Traditional Arabic" panose="02020603050405020304" pitchFamily="18" charset="-78"/>
              </a:rPr>
              <a:t>هو:</a:t>
            </a:r>
          </a:p>
          <a:p>
            <a:pPr algn="just" rtl="1">
              <a:lnSpc>
                <a:spcPct val="150000"/>
              </a:lnSpc>
              <a:buFontTx/>
              <a:buChar char="-"/>
            </a:pPr>
            <a:r>
              <a:rPr lang="ar-DZ" sz="3500" b="1" smtClean="0">
                <a:solidFill>
                  <a:srgbClr val="0070C0"/>
                </a:solidFill>
                <a:latin typeface="Traditional Arabic" panose="02020603050405020304" pitchFamily="18" charset="-78"/>
                <a:cs typeface="Traditional Arabic" panose="02020603050405020304" pitchFamily="18" charset="-78"/>
              </a:rPr>
              <a:t>التطور التكنولوجي في </a:t>
            </a:r>
            <a:r>
              <a:rPr lang="ar-DZ" sz="3500" b="1">
                <a:solidFill>
                  <a:srgbClr val="0070C0"/>
                </a:solidFill>
                <a:latin typeface="Traditional Arabic" panose="02020603050405020304" pitchFamily="18" charset="-78"/>
                <a:cs typeface="Traditional Arabic" panose="02020603050405020304" pitchFamily="18" charset="-78"/>
              </a:rPr>
              <a:t>مجال الاتصالات ووسائل </a:t>
            </a:r>
            <a:r>
              <a:rPr lang="ar-DZ" sz="3500" b="1" smtClean="0">
                <a:solidFill>
                  <a:srgbClr val="0070C0"/>
                </a:solidFill>
                <a:latin typeface="Traditional Arabic" panose="02020603050405020304" pitchFamily="18" charset="-78"/>
                <a:cs typeface="Traditional Arabic" panose="02020603050405020304" pitchFamily="18" charset="-78"/>
              </a:rPr>
              <a:t>الإمداد؛</a:t>
            </a:r>
          </a:p>
          <a:p>
            <a:pPr algn="just" rtl="1">
              <a:lnSpc>
                <a:spcPct val="150000"/>
              </a:lnSpc>
              <a:buFontTx/>
              <a:buChar char="-"/>
            </a:pPr>
            <a:r>
              <a:rPr lang="ar-DZ" sz="3500" b="1" smtClean="0">
                <a:solidFill>
                  <a:srgbClr val="0070C0"/>
                </a:solidFill>
                <a:latin typeface="Traditional Arabic" panose="02020603050405020304" pitchFamily="18" charset="-78"/>
                <a:cs typeface="Traditional Arabic" panose="02020603050405020304" pitchFamily="18" charset="-78"/>
              </a:rPr>
              <a:t>الانخفاض المذهل في تكلفتهما؛</a:t>
            </a:r>
          </a:p>
          <a:p>
            <a:pPr algn="just" rtl="1">
              <a:lnSpc>
                <a:spcPct val="150000"/>
              </a:lnSpc>
              <a:buFontTx/>
              <a:buChar char="-"/>
            </a:pPr>
            <a:r>
              <a:rPr lang="ar-DZ" sz="3500" b="1" smtClean="0">
                <a:solidFill>
                  <a:srgbClr val="0070C0"/>
                </a:solidFill>
                <a:latin typeface="Traditional Arabic" panose="02020603050405020304" pitchFamily="18" charset="-78"/>
                <a:cs typeface="Traditional Arabic" panose="02020603050405020304" pitchFamily="18" charset="-78"/>
              </a:rPr>
              <a:t> بالإضافة إلى التخفيض </a:t>
            </a:r>
            <a:r>
              <a:rPr lang="ar-DZ" sz="3500" b="1">
                <a:solidFill>
                  <a:srgbClr val="0070C0"/>
                </a:solidFill>
                <a:latin typeface="Traditional Arabic" panose="02020603050405020304" pitchFamily="18" charset="-78"/>
                <a:cs typeface="Traditional Arabic" panose="02020603050405020304" pitchFamily="18" charset="-78"/>
              </a:rPr>
              <a:t>المستمر في القيود الجمركية </a:t>
            </a:r>
            <a:r>
              <a:rPr lang="ar-DZ" sz="3500" b="1" smtClean="0">
                <a:solidFill>
                  <a:srgbClr val="0070C0"/>
                </a:solidFill>
                <a:latin typeface="Traditional Arabic" panose="02020603050405020304" pitchFamily="18" charset="-78"/>
                <a:cs typeface="Traditional Arabic" panose="02020603050405020304" pitchFamily="18" charset="-78"/>
              </a:rPr>
              <a:t>غير </a:t>
            </a:r>
            <a:r>
              <a:rPr lang="ar-DZ" sz="3500" b="1">
                <a:solidFill>
                  <a:srgbClr val="0070C0"/>
                </a:solidFill>
                <a:latin typeface="Traditional Arabic" panose="02020603050405020304" pitchFamily="18" charset="-78"/>
                <a:cs typeface="Traditional Arabic" panose="02020603050405020304" pitchFamily="18" charset="-78"/>
              </a:rPr>
              <a:t>الجمركية </a:t>
            </a:r>
            <a:r>
              <a:rPr lang="ar-DZ" sz="3500" b="1" smtClean="0">
                <a:solidFill>
                  <a:srgbClr val="0070C0"/>
                </a:solidFill>
                <a:latin typeface="Traditional Arabic" panose="02020603050405020304" pitchFamily="18" charset="-78"/>
                <a:cs typeface="Traditional Arabic" panose="02020603050405020304" pitchFamily="18" charset="-78"/>
              </a:rPr>
              <a:t>خاصة. </a:t>
            </a:r>
          </a:p>
          <a:p>
            <a:pPr algn="just" rtl="1">
              <a:lnSpc>
                <a:spcPct val="150000"/>
              </a:lnSpc>
              <a:buNone/>
            </a:pPr>
            <a:r>
              <a:rPr lang="ar-DZ" sz="3500" smtClean="0">
                <a:latin typeface="Traditional Arabic" panose="02020603050405020304" pitchFamily="18" charset="-78"/>
                <a:cs typeface="Traditional Arabic" panose="02020603050405020304" pitchFamily="18" charset="-78"/>
              </a:rPr>
              <a:t>   حيث كانت أهم العوامل التي ساعدت على تنامي العولمة للمبادلات، كما هو الحال بالنسبة </a:t>
            </a:r>
            <a:r>
              <a:rPr lang="ar-DZ" sz="3500" b="1" smtClean="0">
                <a:latin typeface="Traditional Arabic" panose="02020603050405020304" pitchFamily="18" charset="-78"/>
                <a:cs typeface="Traditional Arabic" panose="02020603050405020304" pitchFamily="18" charset="-78"/>
              </a:rPr>
              <a:t>للمنتجات الرقمية </a:t>
            </a:r>
            <a:r>
              <a:rPr lang="ar-DZ" sz="3500" smtClean="0">
                <a:latin typeface="Traditional Arabic" panose="02020603050405020304" pitchFamily="18" charset="-78"/>
                <a:cs typeface="Traditional Arabic" panose="02020603050405020304" pitchFamily="18" charset="-78"/>
              </a:rPr>
              <a:t>على الخصوص، </a:t>
            </a:r>
            <a:r>
              <a:rPr lang="ar-DZ" sz="3500" b="1" smtClean="0">
                <a:latin typeface="Traditional Arabic" panose="02020603050405020304" pitchFamily="18" charset="-78"/>
                <a:cs typeface="Traditional Arabic" panose="02020603050405020304" pitchFamily="18" charset="-78"/>
              </a:rPr>
              <a:t>قطاع الالكترونيك</a:t>
            </a:r>
            <a:r>
              <a:rPr lang="ar-DZ" sz="3500" smtClean="0">
                <a:latin typeface="Traditional Arabic" panose="02020603050405020304" pitchFamily="18" charset="-78"/>
                <a:cs typeface="Traditional Arabic" panose="02020603050405020304" pitchFamily="18" charset="-78"/>
              </a:rPr>
              <a:t>، </a:t>
            </a:r>
            <a:r>
              <a:rPr lang="ar-DZ" sz="3500" b="1" smtClean="0">
                <a:latin typeface="Traditional Arabic" panose="02020603050405020304" pitchFamily="18" charset="-78"/>
                <a:cs typeface="Traditional Arabic" panose="02020603050405020304" pitchFamily="18" charset="-78"/>
              </a:rPr>
              <a:t>المعلوماتية،</a:t>
            </a:r>
            <a:r>
              <a:rPr lang="ar-DZ" sz="3500" smtClean="0">
                <a:latin typeface="Traditional Arabic" panose="02020603050405020304" pitchFamily="18" charset="-78"/>
                <a:cs typeface="Traditional Arabic" panose="02020603050405020304" pitchFamily="18" charset="-78"/>
              </a:rPr>
              <a:t> </a:t>
            </a:r>
            <a:r>
              <a:rPr lang="ar-DZ" sz="3500" b="1" smtClean="0">
                <a:latin typeface="Traditional Arabic" panose="02020603050405020304" pitchFamily="18" charset="-78"/>
                <a:cs typeface="Traditional Arabic" panose="02020603050405020304" pitchFamily="18" charset="-78"/>
              </a:rPr>
              <a:t>المعدات والتجهيزات الصناعية والطبية</a:t>
            </a:r>
            <a:r>
              <a:rPr lang="ar-DZ" sz="3500" smtClean="0">
                <a:latin typeface="Traditional Arabic" panose="02020603050405020304" pitchFamily="18" charset="-78"/>
                <a:cs typeface="Traditional Arabic" panose="02020603050405020304" pitchFamily="18" charset="-78"/>
              </a:rPr>
              <a:t>، </a:t>
            </a:r>
            <a:r>
              <a:rPr lang="ar-DZ" sz="3500" b="1" smtClean="0">
                <a:latin typeface="Traditional Arabic" panose="02020603050405020304" pitchFamily="18" charset="-78"/>
                <a:cs typeface="Traditional Arabic" panose="02020603050405020304" pitchFamily="18" charset="-78"/>
              </a:rPr>
              <a:t>السيارات</a:t>
            </a:r>
            <a:r>
              <a:rPr lang="ar-DZ" sz="3500" smtClean="0">
                <a:latin typeface="Traditional Arabic" panose="02020603050405020304" pitchFamily="18" charset="-78"/>
                <a:cs typeface="Traditional Arabic" panose="02020603050405020304" pitchFamily="18" charset="-78"/>
              </a:rPr>
              <a:t> وغيرها. حيث أن بعض المنتجات بطبيعتها يمكن أن تستهدف وتنتشر بسرعة في أسواق أو أجزاء سوقية عالمية </a:t>
            </a:r>
            <a:r>
              <a:rPr lang="ar-DZ" sz="3500" b="1" smtClean="0">
                <a:solidFill>
                  <a:srgbClr val="0070C0"/>
                </a:solidFill>
                <a:latin typeface="Traditional Arabic" panose="02020603050405020304" pitchFamily="18" charset="-78"/>
                <a:cs typeface="Traditional Arabic" panose="02020603050405020304" pitchFamily="18" charset="-78"/>
              </a:rPr>
              <a:t>كونها مقبولة في مختلف الثقافات</a:t>
            </a:r>
            <a:r>
              <a:rPr lang="ar-DZ" sz="3500" b="1" smtClean="0">
                <a:solidFill>
                  <a:srgbClr val="00B050"/>
                </a:solidFill>
                <a:latin typeface="Traditional Arabic" panose="02020603050405020304" pitchFamily="18" charset="-78"/>
                <a:cs typeface="Traditional Arabic" panose="02020603050405020304" pitchFamily="18" charset="-78"/>
              </a:rPr>
              <a:t> </a:t>
            </a:r>
            <a:r>
              <a:rPr lang="ar-DZ" sz="3500" smtClean="0">
                <a:latin typeface="Traditional Arabic" panose="02020603050405020304" pitchFamily="18" charset="-78"/>
                <a:cs typeface="Traditional Arabic" panose="02020603050405020304" pitchFamily="18" charset="-78"/>
              </a:rPr>
              <a:t>(بمعنى أن استهلاكها غير مرتبط بالثقافات المحلية) </a:t>
            </a:r>
            <a:r>
              <a:rPr lang="ar-DZ" sz="3500" b="1" smtClean="0">
                <a:solidFill>
                  <a:srgbClr val="0070C0"/>
                </a:solidFill>
                <a:latin typeface="Traditional Arabic" panose="02020603050405020304" pitchFamily="18" charset="-78"/>
                <a:cs typeface="Traditional Arabic" panose="02020603050405020304" pitchFamily="18" charset="-78"/>
              </a:rPr>
              <a:t>وسهلة الوصول </a:t>
            </a:r>
            <a:r>
              <a:rPr lang="ar-DZ" sz="3500" b="1">
                <a:solidFill>
                  <a:srgbClr val="0070C0"/>
                </a:solidFill>
                <a:latin typeface="Traditional Arabic" panose="02020603050405020304" pitchFamily="18" charset="-78"/>
                <a:cs typeface="Traditional Arabic" panose="02020603050405020304" pitchFamily="18" charset="-78"/>
              </a:rPr>
              <a:t>إلى الأسواق </a:t>
            </a:r>
            <a:r>
              <a:rPr lang="ar-DZ" sz="3500" b="1" smtClean="0">
                <a:solidFill>
                  <a:srgbClr val="0070C0"/>
                </a:solidFill>
                <a:latin typeface="Traditional Arabic" panose="02020603050405020304" pitchFamily="18" charset="-78"/>
                <a:cs typeface="Traditional Arabic" panose="02020603050405020304" pitchFamily="18" charset="-78"/>
              </a:rPr>
              <a:t>العالمية </a:t>
            </a:r>
            <a:r>
              <a:rPr lang="ar-DZ" sz="3500" smtClean="0">
                <a:latin typeface="Traditional Arabic" panose="02020603050405020304" pitchFamily="18" charset="-78"/>
                <a:cs typeface="Traditional Arabic" panose="02020603050405020304" pitchFamily="18" charset="-78"/>
              </a:rPr>
              <a:t>(عن طريق التسويق المباشر والتحميل). </a:t>
            </a:r>
            <a:endParaRPr lang="fr-FR" sz="3500" b="1" smtClean="0">
              <a:latin typeface="Traditional Arabic" panose="02020603050405020304" pitchFamily="18" charset="-78"/>
              <a:cs typeface="Traditional Arabic" panose="02020603050405020304" pitchFamily="18" charset="-78"/>
            </a:endParaRPr>
          </a:p>
        </p:txBody>
      </p:sp>
      <p:sp>
        <p:nvSpPr>
          <p:cNvPr id="4" name="ZoneTexte 3"/>
          <p:cNvSpPr txBox="1"/>
          <p:nvPr/>
        </p:nvSpPr>
        <p:spPr>
          <a:xfrm>
            <a:off x="6120680" y="251937"/>
            <a:ext cx="2843808" cy="584775"/>
          </a:xfrm>
          <a:prstGeom prst="rect">
            <a:avLst/>
          </a:prstGeom>
          <a:solidFill>
            <a:schemeClr val="accent2">
              <a:lumMod val="40000"/>
              <a:lumOff val="60000"/>
              <a:alpha val="39000"/>
            </a:schemeClr>
          </a:solidFill>
        </p:spPr>
        <p:txBody>
          <a:bodyPr wrap="square" rtlCol="0">
            <a:spAutoFit/>
          </a:bodyPr>
          <a:lstStyle/>
          <a:p>
            <a:pPr algn="r" rtl="1"/>
            <a:r>
              <a:rPr lang="ar-DZ" sz="3200" b="1" smtClean="0">
                <a:solidFill>
                  <a:srgbClr val="00B050"/>
                </a:solidFill>
                <a:latin typeface="Traditional Arabic" panose="02020603050405020304" pitchFamily="18" charset="-78"/>
                <a:cs typeface="Traditional Arabic" panose="02020603050405020304" pitchFamily="18" charset="-78"/>
              </a:rPr>
              <a:t>● التسـويـــق العالـــــمي:  </a:t>
            </a:r>
            <a:endParaRPr lang="fr-FR" sz="3200" b="1">
              <a:solidFill>
                <a:srgbClr val="00B050"/>
              </a:solidFill>
              <a:latin typeface="Traditional Arabic" panose="02020603050405020304" pitchFamily="18" charset="-78"/>
              <a:cs typeface="Traditional Arabic" panose="02020603050405020304" pitchFamily="18" charset="-78"/>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13719"/>
            <a:ext cx="8928992" cy="6370975"/>
          </a:xfrm>
          <a:prstGeom prst="rect">
            <a:avLst/>
          </a:prstGeom>
        </p:spPr>
        <p:txBody>
          <a:bodyPr wrap="square">
            <a:spAutoFit/>
          </a:bodyPr>
          <a:lstStyle>
            <a:defPPr>
              <a:defRPr lang="fr-FR"/>
            </a:defPPr>
          </a:lstStyle>
          <a:p>
            <a:pPr algn="just" rtl="1">
              <a:lnSpc>
                <a:spcPct val="150000"/>
              </a:lnSpc>
            </a:pPr>
            <a:r>
              <a:rPr lang="en-US" sz="2400" b="1" smtClean="0">
                <a:solidFill>
                  <a:srgbClr val="C00000"/>
                </a:solidFill>
              </a:rPr>
              <a:t>                 </a:t>
            </a:r>
            <a:r>
              <a:rPr lang="ar-DZ" sz="2400" b="1" smtClean="0">
                <a:solidFill>
                  <a:srgbClr val="C00000"/>
                </a:solidFill>
              </a:rPr>
              <a:t>                                                          </a:t>
            </a:r>
            <a:r>
              <a:rPr lang="ar-DZ" sz="2800" smtClean="0">
                <a:latin typeface="Traditional Arabic" panose="02020603050405020304" pitchFamily="18" charset="-78"/>
                <a:cs typeface="Traditional Arabic" panose="02020603050405020304" pitchFamily="18" charset="-78"/>
              </a:rPr>
              <a:t>يتم التعرّض في هذا العنصر للمبادئ الاقتصادية الأساسية التي تسمح باستقرار أو تطور نشاط التسويق الدولي في حالة توفّرها أو استقرارها، أما </a:t>
            </a:r>
            <a:r>
              <a:rPr lang="ar-DZ" sz="2800" smtClean="0">
                <a:solidFill>
                  <a:srgbClr val="0070C0"/>
                </a:solidFill>
                <a:latin typeface="Traditional Arabic" panose="02020603050405020304" pitchFamily="18" charset="-78"/>
                <a:cs typeface="Traditional Arabic" panose="02020603050405020304" pitchFamily="18" charset="-78"/>
              </a:rPr>
              <a:t>في حالة الاخلال بهذه المبادئ فيؤدي ذلك إلى التأثير السلبي وحتى الانسحاب في بعض الحالات من الأسواق الأجنبية التي تعاني هذه الاختلالات على المدى الطويل. </a:t>
            </a:r>
            <a:endParaRPr lang="en-US" sz="2800">
              <a:solidFill>
                <a:srgbClr val="0070C0"/>
              </a:solidFill>
              <a:latin typeface="Traditional Arabic" panose="02020603050405020304" pitchFamily="18" charset="-78"/>
              <a:cs typeface="Traditional Arabic" panose="02020603050405020304" pitchFamily="18" charset="-78"/>
            </a:endParaRPr>
          </a:p>
          <a:p>
            <a:pPr algn="just" rtl="1">
              <a:lnSpc>
                <a:spcPct val="150000"/>
              </a:lnSpc>
            </a:pPr>
            <a:r>
              <a:rPr lang="ar-DZ" sz="2800" smtClean="0">
                <a:latin typeface="Traditional Arabic" panose="02020603050405020304" pitchFamily="18" charset="-78"/>
                <a:cs typeface="Traditional Arabic" panose="02020603050405020304" pitchFamily="18" charset="-78"/>
              </a:rPr>
              <a:t>                                                                   يسمح هذا المبدأ </a:t>
            </a:r>
            <a:r>
              <a:rPr lang="ar-DZ" sz="2800" b="1" smtClean="0">
                <a:solidFill>
                  <a:srgbClr val="0070C0"/>
                </a:solidFill>
                <a:latin typeface="Traditional Arabic" panose="02020603050405020304" pitchFamily="18" charset="-78"/>
                <a:cs typeface="Traditional Arabic" panose="02020603050405020304" pitchFamily="18" charset="-78"/>
              </a:rPr>
              <a:t>بتحديد السلع والخدمات التي يمكن إنتاجها بوفرة في بلد أو منطقة معينة لتلبية الطلب المحلي والدولي </a:t>
            </a:r>
            <a:r>
              <a:rPr lang="ar-DZ" sz="2800" smtClean="0">
                <a:latin typeface="Traditional Arabic" panose="02020603050405020304" pitchFamily="18" charset="-78"/>
                <a:cs typeface="Traditional Arabic" panose="02020603050405020304" pitchFamily="18" charset="-78"/>
              </a:rPr>
              <a:t>مع </a:t>
            </a:r>
            <a:r>
              <a:rPr lang="ar-DZ" sz="2600" smtClean="0">
                <a:latin typeface="Traditional Arabic" panose="02020603050405020304" pitchFamily="18" charset="-78"/>
                <a:cs typeface="Traditional Arabic" panose="02020603050405020304" pitchFamily="18" charset="-78"/>
              </a:rPr>
              <a:t>مراعاة التنافسية في السعر والجودة، ذلك ما يجعل الفاعلين </a:t>
            </a:r>
            <a:r>
              <a:rPr lang="ar-DZ" sz="2600">
                <a:latin typeface="Traditional Arabic" panose="02020603050405020304" pitchFamily="18" charset="-78"/>
                <a:cs typeface="Traditional Arabic" panose="02020603050405020304" pitchFamily="18" charset="-78"/>
              </a:rPr>
              <a:t>الاقتصاديين </a:t>
            </a:r>
            <a:r>
              <a:rPr lang="ar-DZ" sz="2600" smtClean="0">
                <a:latin typeface="Traditional Arabic" panose="02020603050405020304" pitchFamily="18" charset="-78"/>
                <a:cs typeface="Traditional Arabic" panose="02020603050405020304" pitchFamily="18" charset="-78"/>
              </a:rPr>
              <a:t>في تلك الدول يتبنّون السياسات التي تسمح لهم باكتساب وتطوير أو الحفاظ على حصصهم السوقية دوليا. بمعنى </a:t>
            </a:r>
            <a:r>
              <a:rPr lang="ar-DZ" sz="2600">
                <a:latin typeface="Traditional Arabic" panose="02020603050405020304" pitchFamily="18" charset="-78"/>
                <a:cs typeface="Traditional Arabic" panose="02020603050405020304" pitchFamily="18" charset="-78"/>
              </a:rPr>
              <a:t>أن هذا المبدأ </a:t>
            </a:r>
            <a:r>
              <a:rPr lang="ar-DZ" sz="2600" smtClean="0">
                <a:latin typeface="Traditional Arabic" panose="02020603050405020304" pitchFamily="18" charset="-78"/>
                <a:cs typeface="Traditional Arabic" panose="02020603050405020304" pitchFamily="18" charset="-78"/>
              </a:rPr>
              <a:t>الذي يسمح </a:t>
            </a:r>
            <a:r>
              <a:rPr lang="ar-DZ" sz="2600">
                <a:latin typeface="Traditional Arabic" panose="02020603050405020304" pitchFamily="18" charset="-78"/>
                <a:cs typeface="Traditional Arabic" panose="02020603050405020304" pitchFamily="18" charset="-78"/>
              </a:rPr>
              <a:t>بتحديد السلع والخدمات موضوع التسويق </a:t>
            </a:r>
            <a:r>
              <a:rPr lang="ar-DZ" sz="2600" smtClean="0">
                <a:latin typeface="Traditional Arabic" panose="02020603050405020304" pitchFamily="18" charset="-78"/>
                <a:cs typeface="Traditional Arabic" panose="02020603050405020304" pitchFamily="18" charset="-78"/>
              </a:rPr>
              <a:t>الدولي، ناتج عن تخصيص </a:t>
            </a:r>
            <a:r>
              <a:rPr lang="ar-DZ" sz="2600">
                <a:latin typeface="Traditional Arabic" panose="02020603050405020304" pitchFamily="18" charset="-78"/>
                <a:cs typeface="Traditional Arabic" panose="02020603050405020304" pitchFamily="18" charset="-78"/>
              </a:rPr>
              <a:t>مختلف البلدان </a:t>
            </a:r>
            <a:r>
              <a:rPr lang="ar-DZ" sz="2600" smtClean="0">
                <a:latin typeface="Traditional Arabic" panose="02020603050405020304" pitchFamily="18" charset="-78"/>
                <a:cs typeface="Traditional Arabic" panose="02020603050405020304" pitchFamily="18" charset="-78"/>
              </a:rPr>
              <a:t> </a:t>
            </a:r>
            <a:r>
              <a:rPr lang="ar-DZ" sz="2600">
                <a:latin typeface="Traditional Arabic" panose="02020603050405020304" pitchFamily="18" charset="-78"/>
                <a:cs typeface="Traditional Arabic" panose="02020603050405020304" pitchFamily="18" charset="-78"/>
              </a:rPr>
              <a:t>موارد </a:t>
            </a:r>
            <a:r>
              <a:rPr lang="ar-DZ" sz="2600" smtClean="0">
                <a:latin typeface="Traditional Arabic" panose="02020603050405020304" pitchFamily="18" charset="-78"/>
                <a:cs typeface="Traditional Arabic" panose="02020603050405020304" pitchFamily="18" charset="-78"/>
              </a:rPr>
              <a:t>مادية/بشرية للفاعلين الاقتصاديين في مختلف القطاعات التي يمكن أن تستهدف السوق الدولي.</a:t>
            </a:r>
          </a:p>
        </p:txBody>
      </p:sp>
      <p:sp>
        <p:nvSpPr>
          <p:cNvPr id="3" name="ZoneTexte 2"/>
          <p:cNvSpPr txBox="1"/>
          <p:nvPr/>
        </p:nvSpPr>
        <p:spPr>
          <a:xfrm>
            <a:off x="2987824" y="97468"/>
            <a:ext cx="6048672" cy="584775"/>
          </a:xfrm>
          <a:prstGeom prst="rect">
            <a:avLst/>
          </a:prstGeom>
          <a:solidFill>
            <a:srgbClr val="00B050">
              <a:alpha val="37000"/>
            </a:srgbClr>
          </a:solidFill>
        </p:spPr>
        <p:txBody>
          <a:bodyPr wrap="square" rtlCol="0">
            <a:spAutoFit/>
          </a:bodyPr>
          <a:lstStyle>
            <a:defPPr>
              <a:defRPr lang="fr-FR"/>
            </a:defPPr>
          </a:lstStyle>
          <a:p>
            <a:pPr algn="r"/>
            <a:r>
              <a:rPr lang="ar-DZ" sz="3200" b="1" smtClean="0">
                <a:latin typeface="Traditional Arabic" panose="02020603050405020304" pitchFamily="18" charset="-78"/>
                <a:cs typeface="Traditional Arabic" panose="02020603050405020304" pitchFamily="18" charset="-78"/>
              </a:rPr>
              <a:t>المبادئ </a:t>
            </a:r>
            <a:r>
              <a:rPr lang="ar-DZ" sz="3200" b="1">
                <a:latin typeface="Traditional Arabic" panose="02020603050405020304" pitchFamily="18" charset="-78"/>
                <a:cs typeface="Traditional Arabic" panose="02020603050405020304" pitchFamily="18" charset="-78"/>
              </a:rPr>
              <a:t>الاقتصادية التي يرتكز عليها التسويق الدولي</a:t>
            </a:r>
            <a:r>
              <a:rPr lang="ar-DZ" sz="3200" b="1" smtClean="0">
                <a:latin typeface="Traditional Arabic" panose="02020603050405020304" pitchFamily="18" charset="-78"/>
                <a:cs typeface="Traditional Arabic" panose="02020603050405020304" pitchFamily="18" charset="-78"/>
              </a:rPr>
              <a:t>:</a:t>
            </a:r>
            <a:endParaRPr lang="fr-FR" sz="3200"/>
          </a:p>
        </p:txBody>
      </p:sp>
      <p:sp>
        <p:nvSpPr>
          <p:cNvPr id="7" name="ZoneTexte 6"/>
          <p:cNvSpPr txBox="1"/>
          <p:nvPr/>
        </p:nvSpPr>
        <p:spPr>
          <a:xfrm>
            <a:off x="3131840" y="2833772"/>
            <a:ext cx="5881218" cy="523220"/>
          </a:xfrm>
          <a:prstGeom prst="rect">
            <a:avLst/>
          </a:prstGeom>
          <a:solidFill>
            <a:schemeClr val="accent2">
              <a:lumMod val="40000"/>
              <a:lumOff val="60000"/>
              <a:alpha val="53000"/>
            </a:schemeClr>
          </a:solidFill>
        </p:spPr>
        <p:txBody>
          <a:bodyPr wrap="square" rtlCol="0">
            <a:spAutoFit/>
          </a:bodyPr>
          <a:lstStyle>
            <a:defPPr>
              <a:defRPr lang="fr-FR"/>
            </a:defPPr>
          </a:lstStyle>
          <a:p>
            <a:pPr algn="r"/>
            <a:r>
              <a:rPr lang="ar-DZ" sz="2800" b="1">
                <a:solidFill>
                  <a:srgbClr val="00B050"/>
                </a:solidFill>
              </a:rPr>
              <a:t>1- مبدأ التخصص الدولي (التقسيم الدولي للعمل): </a:t>
            </a:r>
            <a:endParaRPr lang="fr-FR" sz="2800">
              <a:solidFill>
                <a:srgbClr val="00B050"/>
              </a:solidFill>
            </a:endParaRP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231705307"/>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116632"/>
            <a:ext cx="9071992" cy="6555641"/>
          </a:xfrm>
          <a:prstGeom prst="rect">
            <a:avLst/>
          </a:prstGeom>
        </p:spPr>
        <p:txBody>
          <a:bodyPr wrap="square">
            <a:spAutoFit/>
          </a:bodyPr>
          <a:lstStyle>
            <a:defPPr>
              <a:defRPr lang="fr-FR"/>
            </a:defPPr>
          </a:lstStyle>
          <a:p>
            <a:pPr algn="just" rtl="1">
              <a:lnSpc>
                <a:spcPct val="150000"/>
              </a:lnSpc>
            </a:pPr>
            <a:r>
              <a:rPr lang="ar-DZ" sz="2800" b="1" smtClean="0">
                <a:solidFill>
                  <a:srgbClr val="002060"/>
                </a:solidFill>
                <a:latin typeface="Traditional Arabic" panose="02020603050405020304" pitchFamily="18" charset="-78"/>
                <a:cs typeface="Traditional Arabic" panose="02020603050405020304" pitchFamily="18" charset="-78"/>
              </a:rPr>
              <a:t>                                     </a:t>
            </a:r>
            <a:r>
              <a:rPr lang="ar-DZ" sz="2800" smtClean="0">
                <a:latin typeface="Traditional Arabic" panose="02020603050405020304" pitchFamily="18" charset="-78"/>
                <a:cs typeface="Traditional Arabic" panose="02020603050405020304" pitchFamily="18" charset="-78"/>
              </a:rPr>
              <a:t>يسمح هذا </a:t>
            </a:r>
            <a:r>
              <a:rPr lang="ar-DZ" sz="2800">
                <a:latin typeface="Traditional Arabic" panose="02020603050405020304" pitchFamily="18" charset="-78"/>
                <a:cs typeface="Traditional Arabic" panose="02020603050405020304" pitchFamily="18" charset="-78"/>
              </a:rPr>
              <a:t>المبدأ </a:t>
            </a:r>
            <a:r>
              <a:rPr lang="ar-DZ" sz="2800" b="1" smtClean="0">
                <a:solidFill>
                  <a:srgbClr val="0070C0"/>
                </a:solidFill>
                <a:latin typeface="Traditional Arabic" panose="02020603050405020304" pitchFamily="18" charset="-78"/>
                <a:cs typeface="Traditional Arabic" panose="02020603050405020304" pitchFamily="18" charset="-78"/>
              </a:rPr>
              <a:t>بتحديد </a:t>
            </a:r>
            <a:r>
              <a:rPr lang="ar-DZ" sz="2800" b="1">
                <a:solidFill>
                  <a:srgbClr val="0070C0"/>
                </a:solidFill>
                <a:latin typeface="Traditional Arabic" panose="02020603050405020304" pitchFamily="18" charset="-78"/>
                <a:cs typeface="Traditional Arabic" panose="02020603050405020304" pitchFamily="18" charset="-78"/>
              </a:rPr>
              <a:t>النقطة التي </a:t>
            </a:r>
            <a:r>
              <a:rPr lang="ar-DZ" sz="2800" b="1" smtClean="0">
                <a:solidFill>
                  <a:srgbClr val="0070C0"/>
                </a:solidFill>
                <a:latin typeface="Traditional Arabic" panose="02020603050405020304" pitchFamily="18" charset="-78"/>
                <a:cs typeface="Traditional Arabic" panose="02020603050405020304" pitchFamily="18" charset="-78"/>
              </a:rPr>
              <a:t>تبدأ فيها المؤسسات في </a:t>
            </a:r>
            <a:r>
              <a:rPr lang="ar-DZ" sz="2800" b="1">
                <a:solidFill>
                  <a:srgbClr val="0070C0"/>
                </a:solidFill>
                <a:latin typeface="Traditional Arabic" panose="02020603050405020304" pitchFamily="18" charset="-78"/>
                <a:cs typeface="Traditional Arabic" panose="02020603050405020304" pitchFamily="18" charset="-78"/>
              </a:rPr>
              <a:t>عملية التصدير</a:t>
            </a:r>
            <a:r>
              <a:rPr lang="ar-DZ" sz="2800" b="1">
                <a:latin typeface="Traditional Arabic" panose="02020603050405020304" pitchFamily="18" charset="-78"/>
                <a:cs typeface="Traditional Arabic" panose="02020603050405020304" pitchFamily="18" charset="-78"/>
              </a:rPr>
              <a:t>،</a:t>
            </a:r>
            <a:r>
              <a:rPr lang="ar-DZ" sz="2800">
                <a:latin typeface="Traditional Arabic" panose="02020603050405020304" pitchFamily="18" charset="-78"/>
                <a:cs typeface="Traditional Arabic" panose="02020603050405020304" pitchFamily="18" charset="-78"/>
              </a:rPr>
              <a:t> </a:t>
            </a:r>
            <a:r>
              <a:rPr lang="ar-DZ" sz="2800" smtClean="0">
                <a:latin typeface="Traditional Arabic" panose="02020603050405020304" pitchFamily="18" charset="-78"/>
                <a:cs typeface="Traditional Arabic" panose="02020603050405020304" pitchFamily="18" charset="-78"/>
              </a:rPr>
              <a:t>ويكون ذلك عندما </a:t>
            </a:r>
            <a:r>
              <a:rPr lang="ar-DZ" sz="2800">
                <a:latin typeface="Traditional Arabic" panose="02020603050405020304" pitchFamily="18" charset="-78"/>
                <a:cs typeface="Traditional Arabic" panose="02020603050405020304" pitchFamily="18" charset="-78"/>
              </a:rPr>
              <a:t>يتم اشباع السوق الوطنية إلا في حالات استثنائية</a:t>
            </a:r>
            <a:r>
              <a:rPr lang="ar-DZ" sz="2800" smtClean="0">
                <a:latin typeface="Traditional Arabic" panose="02020603050405020304" pitchFamily="18" charset="-78"/>
                <a:cs typeface="Traditional Arabic" panose="02020603050405020304" pitchFamily="18" charset="-78"/>
              </a:rPr>
              <a:t>؛ حيث يمكن لبعض المؤسسات أن تبدأ بالتصدير قبل الوصول لنقطة التشبع في السوق الوطنية في حالة التخطيط المسبق لعملية التصدير والرغبة في التمهيد للعملية مع وجود النية في زيادة الطاقة الانتاجية في المستقبل لإشباع الطلب المحلي وتلبية الطلب الدولي، كما يمكن التصدير بشكل استثنائي دون الوصول إلى اشباع السوق الوطني في حالة الحاجة الملحّة للعملة الصعبة كأولوية نتيجة ندرتها.</a:t>
            </a:r>
            <a:endParaRPr lang="ar-DZ" sz="2800">
              <a:latin typeface="Traditional Arabic" panose="02020603050405020304" pitchFamily="18" charset="-78"/>
              <a:cs typeface="Traditional Arabic" panose="02020603050405020304" pitchFamily="18" charset="-78"/>
            </a:endParaRPr>
          </a:p>
          <a:p>
            <a:pPr algn="just" rtl="1">
              <a:lnSpc>
                <a:spcPct val="150000"/>
              </a:lnSpc>
            </a:pPr>
            <a:r>
              <a:rPr lang="ar-DZ" sz="2800" b="1" smtClean="0">
                <a:solidFill>
                  <a:srgbClr val="002060"/>
                </a:solidFill>
                <a:latin typeface="Traditional Arabic" panose="02020603050405020304" pitchFamily="18" charset="-78"/>
                <a:cs typeface="Traditional Arabic" panose="02020603050405020304" pitchFamily="18" charset="-78"/>
              </a:rPr>
              <a:t>                                                       </a:t>
            </a:r>
            <a:r>
              <a:rPr lang="ar-DZ" sz="2800" smtClean="0">
                <a:latin typeface="Traditional Arabic" panose="02020603050405020304" pitchFamily="18" charset="-78"/>
                <a:cs typeface="Traditional Arabic" panose="02020603050405020304" pitchFamily="18" charset="-78"/>
              </a:rPr>
              <a:t>يعني التوازن </a:t>
            </a:r>
            <a:r>
              <a:rPr lang="ar-DZ" sz="2800">
                <a:latin typeface="Traditional Arabic" panose="02020603050405020304" pitchFamily="18" charset="-78"/>
                <a:cs typeface="Traditional Arabic" panose="02020603050405020304" pitchFamily="18" charset="-78"/>
              </a:rPr>
              <a:t>بين التدفقات العينية والنقدية </a:t>
            </a:r>
            <a:r>
              <a:rPr lang="ar-DZ" sz="2800" b="1" smtClean="0">
                <a:solidFill>
                  <a:srgbClr val="0070C0"/>
                </a:solidFill>
                <a:latin typeface="Traditional Arabic" panose="02020603050405020304" pitchFamily="18" charset="-78"/>
                <a:cs typeface="Traditional Arabic" panose="02020603050405020304" pitchFamily="18" charset="-78"/>
              </a:rPr>
              <a:t>القدرة بالنسبة للبلد على </a:t>
            </a:r>
            <a:r>
              <a:rPr lang="ar-DZ" sz="2800" b="1">
                <a:solidFill>
                  <a:srgbClr val="0070C0"/>
                </a:solidFill>
                <a:latin typeface="Traditional Arabic" panose="02020603050405020304" pitchFamily="18" charset="-78"/>
                <a:cs typeface="Traditional Arabic" panose="02020603050405020304" pitchFamily="18" charset="-78"/>
              </a:rPr>
              <a:t>دفع المستحقات الأجنبية بالعملة الصعبة</a:t>
            </a:r>
            <a:r>
              <a:rPr lang="ar-DZ" sz="2800">
                <a:latin typeface="Traditional Arabic" panose="02020603050405020304" pitchFamily="18" charset="-78"/>
                <a:cs typeface="Traditional Arabic" panose="02020603050405020304" pitchFamily="18" charset="-78"/>
              </a:rPr>
              <a:t>. </a:t>
            </a:r>
            <a:r>
              <a:rPr lang="ar-DZ" sz="2800" smtClean="0">
                <a:latin typeface="Traditional Arabic" panose="02020603050405020304" pitchFamily="18" charset="-78"/>
                <a:cs typeface="Traditional Arabic" panose="02020603050405020304" pitchFamily="18" charset="-78"/>
              </a:rPr>
              <a:t>في </a:t>
            </a:r>
            <a:r>
              <a:rPr lang="ar-DZ" sz="2800">
                <a:latin typeface="Traditional Arabic" panose="02020603050405020304" pitchFamily="18" charset="-78"/>
                <a:cs typeface="Traditional Arabic" panose="02020603050405020304" pitchFamily="18" charset="-78"/>
              </a:rPr>
              <a:t>حالة العجز، </a:t>
            </a:r>
            <a:r>
              <a:rPr lang="ar-DZ" sz="2800" smtClean="0">
                <a:latin typeface="Traditional Arabic" panose="02020603050405020304" pitchFamily="18" charset="-78"/>
                <a:cs typeface="Traditional Arabic" panose="02020603050405020304" pitchFamily="18" charset="-78"/>
              </a:rPr>
              <a:t>تتّخذ اجراءات مشددة </a:t>
            </a:r>
            <a:r>
              <a:rPr lang="ar-DZ" sz="2800">
                <a:latin typeface="Traditional Arabic" panose="02020603050405020304" pitchFamily="18" charset="-78"/>
                <a:cs typeface="Traditional Arabic" panose="02020603050405020304" pitchFamily="18" charset="-78"/>
              </a:rPr>
              <a:t>على الواردات لمعالجة المشكلة والانعكاس سيكون سلبي على نشاط المسوقين الدوليين </a:t>
            </a:r>
            <a:r>
              <a:rPr lang="ar-DZ" sz="2800" smtClean="0">
                <a:latin typeface="Traditional Arabic" panose="02020603050405020304" pitchFamily="18" charset="-78"/>
                <a:cs typeface="Traditional Arabic" panose="02020603050405020304" pitchFamily="18" charset="-78"/>
              </a:rPr>
              <a:t>الذين يستهدفون </a:t>
            </a:r>
            <a:r>
              <a:rPr lang="ar-DZ" sz="2800">
                <a:latin typeface="Traditional Arabic" panose="02020603050405020304" pitchFamily="18" charset="-78"/>
                <a:cs typeface="Traditional Arabic" panose="02020603050405020304" pitchFamily="18" charset="-78"/>
              </a:rPr>
              <a:t>هذا </a:t>
            </a:r>
            <a:r>
              <a:rPr lang="ar-DZ" sz="2800" smtClean="0">
                <a:latin typeface="Traditional Arabic" panose="02020603050405020304" pitchFamily="18" charset="-78"/>
                <a:cs typeface="Traditional Arabic" panose="02020603050405020304" pitchFamily="18" charset="-78"/>
              </a:rPr>
              <a:t>البلد، ويمكن أن يصل الأمر إلى منع استيراد إلا ما هو ضروري.</a:t>
            </a:r>
            <a:endParaRPr lang="ar-DZ" sz="3200" b="1">
              <a:solidFill>
                <a:srgbClr val="002060"/>
              </a:solidFill>
            </a:endParaRPr>
          </a:p>
        </p:txBody>
      </p:sp>
      <p:sp>
        <p:nvSpPr>
          <p:cNvPr id="3" name="ZoneTexte 2"/>
          <p:cNvSpPr txBox="1"/>
          <p:nvPr/>
        </p:nvSpPr>
        <p:spPr>
          <a:xfrm>
            <a:off x="4427984" y="4129916"/>
            <a:ext cx="4680520" cy="523220"/>
          </a:xfrm>
          <a:prstGeom prst="rect">
            <a:avLst/>
          </a:prstGeom>
          <a:solidFill>
            <a:schemeClr val="accent2">
              <a:lumMod val="40000"/>
              <a:lumOff val="60000"/>
              <a:alpha val="50000"/>
            </a:schemeClr>
          </a:solidFill>
        </p:spPr>
        <p:txBody>
          <a:bodyPr wrap="square" rtlCol="0">
            <a:spAutoFit/>
          </a:bodyPr>
          <a:lstStyle>
            <a:defPPr>
              <a:defRPr lang="fr-FR"/>
            </a:defPPr>
          </a:lstStyle>
          <a:p>
            <a:pPr algn="r" rtl="1"/>
            <a:r>
              <a:rPr lang="ar-DZ" sz="2800" b="1">
                <a:solidFill>
                  <a:srgbClr val="00B050"/>
                </a:solidFill>
                <a:latin typeface="Traditional Arabic" panose="02020603050405020304" pitchFamily="18" charset="-78"/>
                <a:cs typeface="Traditional Arabic" panose="02020603050405020304" pitchFamily="18" charset="-78"/>
              </a:rPr>
              <a:t> 3- مبدأ تحقيق توازن في ميزان </a:t>
            </a:r>
            <a:r>
              <a:rPr lang="ar-DZ" sz="2800" b="1" smtClean="0">
                <a:solidFill>
                  <a:srgbClr val="00B050"/>
                </a:solidFill>
                <a:latin typeface="Traditional Arabic" panose="02020603050405020304" pitchFamily="18" charset="-78"/>
                <a:cs typeface="Traditional Arabic" panose="02020603050405020304" pitchFamily="18" charset="-78"/>
              </a:rPr>
              <a:t>المدفوعات:</a:t>
            </a:r>
            <a:endParaRPr lang="fr-FR" sz="2800">
              <a:solidFill>
                <a:srgbClr val="00B050"/>
              </a:solidFill>
            </a:endParaRPr>
          </a:p>
        </p:txBody>
      </p:sp>
      <p:sp>
        <p:nvSpPr>
          <p:cNvPr id="6" name="ZoneTexte 5"/>
          <p:cNvSpPr txBox="1"/>
          <p:nvPr/>
        </p:nvSpPr>
        <p:spPr>
          <a:xfrm>
            <a:off x="5868144" y="241484"/>
            <a:ext cx="3167844" cy="523220"/>
          </a:xfrm>
          <a:prstGeom prst="rect">
            <a:avLst/>
          </a:prstGeom>
          <a:solidFill>
            <a:schemeClr val="accent2">
              <a:lumMod val="40000"/>
              <a:lumOff val="60000"/>
              <a:alpha val="40000"/>
            </a:schemeClr>
          </a:solidFill>
        </p:spPr>
        <p:txBody>
          <a:bodyPr wrap="square" rtlCol="0">
            <a:spAutoFit/>
          </a:bodyPr>
          <a:lstStyle>
            <a:defPPr>
              <a:defRPr lang="fr-FR"/>
            </a:defPPr>
          </a:lstStyle>
          <a:p>
            <a:pPr algn="r"/>
            <a:r>
              <a:rPr lang="ar-DZ" sz="2800" b="1" smtClean="0">
                <a:solidFill>
                  <a:srgbClr val="00B050"/>
                </a:solidFill>
                <a:latin typeface="Traditional Arabic" panose="02020603050405020304" pitchFamily="18" charset="-78"/>
                <a:cs typeface="Traditional Arabic" panose="02020603050405020304" pitchFamily="18" charset="-78"/>
              </a:rPr>
              <a:t>2-</a:t>
            </a:r>
            <a:r>
              <a:rPr lang="ar-DZ" sz="2800" smtClean="0">
                <a:solidFill>
                  <a:srgbClr val="00B050"/>
                </a:solidFill>
                <a:latin typeface="Traditional Arabic" panose="02020603050405020304" pitchFamily="18" charset="-78"/>
                <a:cs typeface="Traditional Arabic" panose="02020603050405020304" pitchFamily="18" charset="-78"/>
              </a:rPr>
              <a:t> </a:t>
            </a:r>
            <a:r>
              <a:rPr lang="ar-DZ" sz="2800" b="1" smtClean="0">
                <a:solidFill>
                  <a:srgbClr val="00B050"/>
                </a:solidFill>
                <a:latin typeface="Traditional Arabic" panose="02020603050405020304" pitchFamily="18" charset="-78"/>
                <a:cs typeface="Traditional Arabic" panose="02020603050405020304" pitchFamily="18" charset="-78"/>
              </a:rPr>
              <a:t>مبدأ </a:t>
            </a:r>
            <a:r>
              <a:rPr lang="ar-DZ" sz="2800" b="1">
                <a:solidFill>
                  <a:srgbClr val="00B050"/>
                </a:solidFill>
                <a:latin typeface="Traditional Arabic" panose="02020603050405020304" pitchFamily="18" charset="-78"/>
                <a:cs typeface="Traditional Arabic" panose="02020603050405020304" pitchFamily="18" charset="-78"/>
              </a:rPr>
              <a:t>تحقيق فائض الانتاج:</a:t>
            </a:r>
            <a:r>
              <a:rPr lang="ar-DZ" b="1">
                <a:solidFill>
                  <a:srgbClr val="002060"/>
                </a:solidFill>
                <a:latin typeface="Traditional Arabic" panose="02020603050405020304" pitchFamily="18" charset="-78"/>
                <a:cs typeface="Traditional Arabic" panose="02020603050405020304" pitchFamily="18" charset="-78"/>
              </a:rPr>
              <a:t> </a:t>
            </a:r>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8664333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p:cNvGrpSpPr/>
          <p:nvPr/>
        </p:nvGrpSpPr>
        <p:grpSpPr>
          <a:xfrm>
            <a:off x="36512" y="44624"/>
            <a:ext cx="9071992" cy="6924973"/>
            <a:chOff x="36512" y="37936"/>
            <a:chExt cx="9071992" cy="6924973"/>
          </a:xfrm>
        </p:grpSpPr>
        <p:sp>
          <p:nvSpPr>
            <p:cNvPr id="4" name="Rectangle 3"/>
            <p:cNvSpPr/>
            <p:nvPr/>
          </p:nvSpPr>
          <p:spPr>
            <a:xfrm>
              <a:off x="5551247" y="241484"/>
              <a:ext cx="3485249" cy="523220"/>
            </a:xfrm>
            <a:prstGeom prst="rect">
              <a:avLst/>
            </a:prstGeom>
            <a:solidFill>
              <a:schemeClr val="accent2">
                <a:lumMod val="40000"/>
                <a:lumOff val="60000"/>
                <a:alpha val="48000"/>
              </a:schemeClr>
            </a:solidFill>
          </p:spPr>
          <p:txBody>
            <a:bodyPr wrap="none">
              <a:spAutoFit/>
            </a:bodyPr>
            <a:lstStyle>
              <a:defPPr>
                <a:defRPr lang="fr-FR"/>
              </a:defPPr>
            </a:lstStyle>
            <a:p>
              <a:r>
                <a:rPr lang="ar-DZ" sz="2800" b="1" smtClean="0">
                  <a:solidFill>
                    <a:srgbClr val="00B050"/>
                  </a:solidFill>
                  <a:latin typeface="Traditional Arabic" panose="02020603050405020304" pitchFamily="18" charset="-78"/>
                  <a:cs typeface="Traditional Arabic" panose="02020603050405020304" pitchFamily="18" charset="-78"/>
                </a:rPr>
                <a:t>4- مبدأ </a:t>
              </a:r>
              <a:r>
                <a:rPr lang="ar-DZ" sz="2800" b="1">
                  <a:solidFill>
                    <a:srgbClr val="00B050"/>
                  </a:solidFill>
                  <a:latin typeface="Traditional Arabic" panose="02020603050405020304" pitchFamily="18" charset="-78"/>
                  <a:cs typeface="Traditional Arabic" panose="02020603050405020304" pitchFamily="18" charset="-78"/>
                </a:rPr>
                <a:t>القدرة الشرائية للمواطن</a:t>
              </a:r>
              <a:r>
                <a:rPr lang="ar-DZ" sz="2800" b="1" smtClean="0">
                  <a:solidFill>
                    <a:srgbClr val="00B050"/>
                  </a:solidFill>
                  <a:latin typeface="Traditional Arabic" panose="02020603050405020304" pitchFamily="18" charset="-78"/>
                  <a:cs typeface="Traditional Arabic" panose="02020603050405020304" pitchFamily="18" charset="-78"/>
                </a:rPr>
                <a:t>:</a:t>
              </a:r>
              <a:endParaRPr lang="ar-DZ" sz="2800" b="1">
                <a:solidFill>
                  <a:srgbClr val="00B050"/>
                </a:solidFill>
                <a:latin typeface="Traditional Arabic" panose="02020603050405020304" pitchFamily="18" charset="-78"/>
                <a:cs typeface="Traditional Arabic" panose="02020603050405020304" pitchFamily="18" charset="-78"/>
              </a:endParaRPr>
            </a:p>
          </p:txBody>
        </p:sp>
        <p:sp>
          <p:nvSpPr>
            <p:cNvPr id="5" name="Rectangle 4"/>
            <p:cNvSpPr/>
            <p:nvPr/>
          </p:nvSpPr>
          <p:spPr>
            <a:xfrm>
              <a:off x="6485731" y="4581128"/>
              <a:ext cx="2536017" cy="523220"/>
            </a:xfrm>
            <a:prstGeom prst="rect">
              <a:avLst/>
            </a:prstGeom>
            <a:solidFill>
              <a:schemeClr val="accent2">
                <a:lumMod val="40000"/>
                <a:lumOff val="60000"/>
                <a:alpha val="49000"/>
              </a:schemeClr>
            </a:solidFill>
          </p:spPr>
          <p:txBody>
            <a:bodyPr wrap="square">
              <a:spAutoFit/>
            </a:bodyPr>
            <a:lstStyle>
              <a:defPPr>
                <a:defRPr lang="fr-FR"/>
              </a:defPPr>
            </a:lstStyle>
            <a:p>
              <a:pPr algn="r"/>
              <a:r>
                <a:rPr lang="ar-DZ" sz="2800" b="1">
                  <a:solidFill>
                    <a:srgbClr val="00B050"/>
                  </a:solidFill>
                  <a:latin typeface="Traditional Arabic" panose="02020603050405020304" pitchFamily="18" charset="-78"/>
                  <a:cs typeface="Traditional Arabic" panose="02020603050405020304" pitchFamily="18" charset="-78"/>
                </a:rPr>
                <a:t>5- مبدأ حتمية الترويج:</a:t>
              </a:r>
            </a:p>
          </p:txBody>
        </p:sp>
        <p:sp>
          <p:nvSpPr>
            <p:cNvPr id="6" name="Rectangle 5"/>
            <p:cNvSpPr/>
            <p:nvPr/>
          </p:nvSpPr>
          <p:spPr>
            <a:xfrm>
              <a:off x="36512" y="37936"/>
              <a:ext cx="9071992" cy="6924973"/>
            </a:xfrm>
            <a:prstGeom prst="rect">
              <a:avLst/>
            </a:prstGeom>
          </p:spPr>
          <p:txBody>
            <a:bodyPr wrap="square">
              <a:spAutoFit/>
            </a:bodyPr>
            <a:lstStyle>
              <a:defPPr>
                <a:defRPr lang="fr-FR"/>
              </a:defPPr>
            </a:lstStyle>
            <a:p>
              <a:pPr algn="just" rtl="1">
                <a:lnSpc>
                  <a:spcPct val="150000"/>
                </a:lnSpc>
              </a:pPr>
              <a:r>
                <a:rPr lang="ar-DZ" sz="2800" smtClean="0">
                  <a:latin typeface="Traditional Arabic" panose="02020603050405020304" pitchFamily="18" charset="-78"/>
                  <a:cs typeface="Traditional Arabic" panose="02020603050405020304" pitchFamily="18" charset="-78"/>
                </a:rPr>
                <a:t>                                        </a:t>
              </a:r>
              <a:r>
                <a:rPr lang="ar-DZ" sz="2700" smtClean="0">
                  <a:latin typeface="Traditional Arabic" panose="02020603050405020304" pitchFamily="18" charset="-78"/>
                  <a:cs typeface="Traditional Arabic" panose="02020603050405020304" pitchFamily="18" charset="-78"/>
                </a:rPr>
                <a:t>تعني </a:t>
              </a:r>
              <a:r>
                <a:rPr lang="ar-DZ" sz="2700" b="1" smtClean="0">
                  <a:solidFill>
                    <a:srgbClr val="0070C0"/>
                  </a:solidFill>
                  <a:latin typeface="Traditional Arabic" panose="02020603050405020304" pitchFamily="18" charset="-78"/>
                  <a:cs typeface="Traditional Arabic" panose="02020603050405020304" pitchFamily="18" charset="-78"/>
                </a:rPr>
                <a:t>قدرة المواطن على </a:t>
              </a:r>
              <a:r>
                <a:rPr lang="ar-DZ" sz="2700" b="1">
                  <a:solidFill>
                    <a:srgbClr val="0070C0"/>
                  </a:solidFill>
                  <a:latin typeface="Traditional Arabic" panose="02020603050405020304" pitchFamily="18" charset="-78"/>
                  <a:cs typeface="Traditional Arabic" panose="02020603050405020304" pitchFamily="18" charset="-78"/>
                </a:rPr>
                <a:t>الدفع </a:t>
              </a:r>
              <a:r>
                <a:rPr lang="ar-DZ" sz="2700" b="1" smtClean="0">
                  <a:solidFill>
                    <a:srgbClr val="0070C0"/>
                  </a:solidFill>
                  <a:latin typeface="Traditional Arabic" panose="02020603050405020304" pitchFamily="18" charset="-78"/>
                  <a:cs typeface="Traditional Arabic" panose="02020603050405020304" pitchFamily="18" charset="-78"/>
                </a:rPr>
                <a:t>بالعملة المحلية </a:t>
              </a:r>
              <a:r>
                <a:rPr lang="ar-DZ" sz="2700" b="1">
                  <a:solidFill>
                    <a:srgbClr val="0070C0"/>
                  </a:solidFill>
                  <a:latin typeface="Traditional Arabic" panose="02020603050405020304" pitchFamily="18" charset="-78"/>
                  <a:cs typeface="Traditional Arabic" panose="02020603050405020304" pitchFamily="18" charset="-78"/>
                </a:rPr>
                <a:t>لاقتناء السلع والخدمات المحلية وكذلك </a:t>
              </a:r>
              <a:r>
                <a:rPr lang="ar-DZ" sz="2700" b="1" smtClean="0">
                  <a:solidFill>
                    <a:srgbClr val="0070C0"/>
                  </a:solidFill>
                  <a:latin typeface="Traditional Arabic" panose="02020603050405020304" pitchFamily="18" charset="-78"/>
                  <a:cs typeface="Traditional Arabic" panose="02020603050405020304" pitchFamily="18" charset="-78"/>
                </a:rPr>
                <a:t>المستوردات</a:t>
              </a:r>
              <a:r>
                <a:rPr lang="ar-DZ" sz="2700" smtClean="0">
                  <a:latin typeface="Traditional Arabic" panose="02020603050405020304" pitchFamily="18" charset="-78"/>
                  <a:cs typeface="Traditional Arabic" panose="02020603050405020304" pitchFamily="18" charset="-78"/>
                </a:rPr>
                <a:t>، وهو مبدأ مهم أيضا لاستمرار نشاط التسويق في مختلف الأسواق الأجنبية كون </a:t>
              </a:r>
              <a:r>
                <a:rPr lang="ar-DZ" sz="2700" b="1" smtClean="0">
                  <a:solidFill>
                    <a:srgbClr val="0070C0"/>
                  </a:solidFill>
                  <a:latin typeface="Traditional Arabic" panose="02020603050405020304" pitchFamily="18" charset="-78"/>
                  <a:cs typeface="Traditional Arabic" panose="02020603050405020304" pitchFamily="18" charset="-78"/>
                </a:rPr>
                <a:t>حلقة الاستهلاك جدّ مهمة لاستمرار العجلة الاقتصادية</a:t>
              </a:r>
              <a:r>
                <a:rPr lang="ar-DZ" sz="2700" smtClean="0">
                  <a:latin typeface="Traditional Arabic" panose="02020603050405020304" pitchFamily="18" charset="-78"/>
                  <a:cs typeface="Traditional Arabic" panose="02020603050405020304" pitchFamily="18" charset="-78"/>
                </a:rPr>
                <a:t>، حيث أن تدهور القدرة الشرائية للمواطن ستؤدي إلى تراجع الطلب الفعال (الرغبة +القدرة في الشراء) لمختلف المشتريات وبالتالي نصيب المؤسسات وخاصة المسوّقة للمنتجات الكمالية مثل الخدمات الصحية والسياحية والترفيهية وغيرها. لذلك نجد خطط دعم القدرة الشرائية تتبناها كل الدول التي تعاني الركود الاقتصادي وحتى على المستوى الدولي بهدف تحفيز الطلب كخطط لإنقاذ الشركات. </a:t>
              </a:r>
            </a:p>
            <a:p>
              <a:pPr algn="just" rtl="1">
                <a:lnSpc>
                  <a:spcPct val="150000"/>
                </a:lnSpc>
              </a:pPr>
              <a:r>
                <a:rPr lang="ar-DZ" sz="2800" smtClean="0">
                  <a:latin typeface="Traditional Arabic" panose="02020603050405020304" pitchFamily="18" charset="-78"/>
                  <a:cs typeface="Traditional Arabic" panose="02020603050405020304" pitchFamily="18" charset="-78"/>
                </a:rPr>
                <a:t>                             </a:t>
              </a:r>
              <a:r>
                <a:rPr lang="ar-DZ" sz="2600" b="1" smtClean="0">
                  <a:latin typeface="Traditional Arabic" panose="02020603050405020304" pitchFamily="18" charset="-78"/>
                  <a:cs typeface="Traditional Arabic" panose="02020603050405020304" pitchFamily="18" charset="-78"/>
                </a:rPr>
                <a:t>الترويج مفهوم تسويقي مقارنة بالمبادئ الاقتصادية السابقة</a:t>
              </a:r>
              <a:r>
                <a:rPr lang="ar-DZ" sz="2600" smtClean="0">
                  <a:latin typeface="Traditional Arabic" panose="02020603050405020304" pitchFamily="18" charset="-78"/>
                  <a:cs typeface="Traditional Arabic" panose="02020603050405020304" pitchFamily="18" charset="-78"/>
                </a:rPr>
                <a:t>، ولكن نعتبره حتمية في حالة التسويق الدولي على الخصوص، لأن المسافة بعيدة بين المنتج والمستهلك الدولي، كما أن التعريف بالمنتج وتمييزه ضروري في المحيط الدولي الذي تتزاحم فيه العديد من الماركات من  مختلف الدول،  والتقلص المستمر في دورة حياة المنتجات الجديدة نتيجة الصراع التنافسي حول الحصص والريادة في السوق.    </a:t>
              </a:r>
              <a:endParaRPr lang="ar-DZ" sz="2600">
                <a:latin typeface="Traditional Arabic" panose="02020603050405020304" pitchFamily="18" charset="-78"/>
                <a:cs typeface="Traditional Arabic" panose="02020603050405020304" pitchFamily="18" charset="-78"/>
              </a:endParaRPr>
            </a:p>
          </p:txBody>
        </p:sp>
      </p:gr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405465365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128013"/>
            <a:ext cx="9067528" cy="6729987"/>
          </a:xfrm>
        </p:spPr>
        <p:txBody>
          <a:bodyPr>
            <a:normAutofit fontScale="92500" lnSpcReduction="10000"/>
          </a:bodyPr>
          <a:lstStyle/>
          <a:p>
            <a:pPr algn="r" rtl="1">
              <a:lnSpc>
                <a:spcPct val="160000"/>
              </a:lnSpc>
              <a:spcBef>
                <a:spcPct val="0"/>
              </a:spcBef>
              <a:spcAft>
                <a:spcPts val="1200"/>
              </a:spcAft>
            </a:pPr>
            <a:endParaRPr lang="en-US" smtClean="0">
              <a:solidFill>
                <a:schemeClr val="tx1"/>
              </a:solidFill>
            </a:endParaRPr>
          </a:p>
          <a:p>
            <a:pPr algn="just" rtl="1">
              <a:lnSpc>
                <a:spcPct val="160000"/>
              </a:lnSpc>
              <a:spcBef>
                <a:spcPct val="0"/>
              </a:spcBef>
              <a:spcAft>
                <a:spcPts val="1200"/>
              </a:spcAft>
            </a:pPr>
            <a:r>
              <a:rPr lang="ar-DZ" smtClean="0">
                <a:solidFill>
                  <a:schemeClr val="tx1"/>
                </a:solidFill>
                <a:latin typeface="Traditional Arabic" panose="02020603050405020304" pitchFamily="18" charset="-78"/>
                <a:cs typeface="Traditional Arabic" panose="02020603050405020304" pitchFamily="18" charset="-78"/>
              </a:rPr>
              <a:t>الكثير من المؤلفين يرجعون </a:t>
            </a:r>
            <a:r>
              <a:rPr lang="ar-DZ" b="1" smtClean="0">
                <a:solidFill>
                  <a:srgbClr val="0070C0"/>
                </a:solidFill>
                <a:latin typeface="Traditional Arabic" panose="02020603050405020304" pitchFamily="18" charset="-78"/>
                <a:cs typeface="Traditional Arabic" panose="02020603050405020304" pitchFamily="18" charset="-78"/>
              </a:rPr>
              <a:t>ظهور التسويق كمصطلح  </a:t>
            </a:r>
            <a:r>
              <a:rPr lang="ar-DZ" smtClean="0">
                <a:solidFill>
                  <a:schemeClr val="tx1"/>
                </a:solidFill>
                <a:latin typeface="Traditional Arabic" panose="02020603050405020304" pitchFamily="18" charset="-78"/>
                <a:cs typeface="Traditional Arabic" panose="02020603050405020304" pitchFamily="18" charset="-78"/>
              </a:rPr>
              <a:t>ما بين </a:t>
            </a:r>
            <a:r>
              <a:rPr lang="ar-DZ" smtClean="0">
                <a:solidFill>
                  <a:srgbClr val="0070C0"/>
                </a:solidFill>
                <a:latin typeface="Traditional Arabic" panose="02020603050405020304" pitchFamily="18" charset="-78"/>
                <a:cs typeface="Traditional Arabic" panose="02020603050405020304" pitchFamily="18" charset="-78"/>
              </a:rPr>
              <a:t>1906-1911</a:t>
            </a:r>
            <a:r>
              <a:rPr lang="ar-DZ" smtClean="0">
                <a:solidFill>
                  <a:schemeClr val="tx1"/>
                </a:solidFill>
                <a:latin typeface="Traditional Arabic" panose="02020603050405020304" pitchFamily="18" charset="-78"/>
                <a:cs typeface="Traditional Arabic" panose="02020603050405020304" pitchFamily="18" charset="-78"/>
              </a:rPr>
              <a:t>(في بداية القرن 20) في الو.م.أ، ترجمت التطورات التي حدثت في الثقافات التسييرية آنذاك بفضل الانتشار التدريجي لاقتصاد السوق وكان محدودا في السوق المحلية للـو.م.أ.</a:t>
            </a:r>
          </a:p>
          <a:p>
            <a:pPr algn="just" rtl="1">
              <a:lnSpc>
                <a:spcPct val="160000"/>
              </a:lnSpc>
            </a:pPr>
            <a:r>
              <a:rPr lang="ar-DZ" smtClean="0">
                <a:solidFill>
                  <a:schemeClr val="tx1"/>
                </a:solidFill>
                <a:latin typeface="Traditional Arabic" panose="02020603050405020304" pitchFamily="18" charset="-78"/>
                <a:cs typeface="Traditional Arabic" panose="02020603050405020304" pitchFamily="18" charset="-78"/>
              </a:rPr>
              <a:t>لكن بالنسبة لبوادر</a:t>
            </a:r>
            <a:r>
              <a:rPr lang="ar-DZ" smtClean="0">
                <a:latin typeface="Traditional Arabic" panose="02020603050405020304" pitchFamily="18" charset="-78"/>
                <a:cs typeface="Traditional Arabic" panose="02020603050405020304" pitchFamily="18" charset="-78"/>
              </a:rPr>
              <a:t> </a:t>
            </a:r>
            <a:r>
              <a:rPr lang="ar-DZ" smtClean="0">
                <a:solidFill>
                  <a:schemeClr val="tx1"/>
                </a:solidFill>
                <a:latin typeface="Traditional Arabic" panose="02020603050405020304" pitchFamily="18" charset="-78"/>
                <a:cs typeface="Traditional Arabic" panose="02020603050405020304" pitchFamily="18" charset="-78"/>
              </a:rPr>
              <a:t>ظهور التسويق الدولي، </a:t>
            </a:r>
            <a:r>
              <a:rPr lang="ar-DZ" b="1" smtClean="0">
                <a:solidFill>
                  <a:srgbClr val="C00000"/>
                </a:solidFill>
                <a:latin typeface="Traditional Arabic" panose="02020603050405020304" pitchFamily="18" charset="-78"/>
                <a:cs typeface="Traditional Arabic" panose="02020603050405020304" pitchFamily="18" charset="-78"/>
              </a:rPr>
              <a:t>فترجع إلى نهاية القرن</a:t>
            </a:r>
            <a:r>
              <a:rPr lang="fr-FR" b="1" smtClean="0">
                <a:solidFill>
                  <a:srgbClr val="C00000"/>
                </a:solidFill>
                <a:latin typeface="Traditional Arabic" panose="02020603050405020304" pitchFamily="18" charset="-78"/>
                <a:cs typeface="Traditional Arabic" panose="02020603050405020304" pitchFamily="18" charset="-78"/>
              </a:rPr>
              <a:t> </a:t>
            </a:r>
            <a:r>
              <a:rPr lang="ar-DZ" b="1" smtClean="0">
                <a:solidFill>
                  <a:srgbClr val="C00000"/>
                </a:solidFill>
                <a:latin typeface="Traditional Arabic" panose="02020603050405020304" pitchFamily="18" charset="-78"/>
                <a:cs typeface="Traditional Arabic" panose="02020603050405020304" pitchFamily="18" charset="-78"/>
              </a:rPr>
              <a:t>17 </a:t>
            </a:r>
            <a:r>
              <a:rPr lang="ar-DZ" b="1">
                <a:solidFill>
                  <a:srgbClr val="C00000"/>
                </a:solidFill>
                <a:latin typeface="Traditional Arabic" panose="02020603050405020304" pitchFamily="18" charset="-78"/>
                <a:cs typeface="Traditional Arabic" panose="02020603050405020304" pitchFamily="18" charset="-78"/>
              </a:rPr>
              <a:t>في </a:t>
            </a:r>
            <a:r>
              <a:rPr lang="ar-DZ" b="1" smtClean="0">
                <a:solidFill>
                  <a:srgbClr val="C00000"/>
                </a:solidFill>
                <a:latin typeface="Traditional Arabic" panose="02020603050405020304" pitchFamily="18" charset="-78"/>
                <a:cs typeface="Traditional Arabic" panose="02020603050405020304" pitchFamily="18" charset="-78"/>
              </a:rPr>
              <a:t>الواقع </a:t>
            </a:r>
            <a:r>
              <a:rPr lang="ar-DZ" smtClean="0">
                <a:solidFill>
                  <a:schemeClr val="tx1"/>
                </a:solidFill>
                <a:latin typeface="Traditional Arabic" panose="02020603050405020304" pitchFamily="18" charset="-78"/>
                <a:cs typeface="Traditional Arabic" panose="02020603050405020304" pitchFamily="18" charset="-78"/>
              </a:rPr>
              <a:t>حسب «</a:t>
            </a:r>
            <a:r>
              <a:rPr lang="fr-FR" smtClean="0">
                <a:solidFill>
                  <a:schemeClr val="tx1"/>
                </a:solidFill>
                <a:latin typeface="Traditional Arabic" panose="02020603050405020304" pitchFamily="18" charset="-78"/>
                <a:cs typeface="Traditional Arabic" panose="02020603050405020304" pitchFamily="18" charset="-78"/>
              </a:rPr>
              <a:t>Charles Crou</a:t>
            </a:r>
            <a:r>
              <a:rPr lang="ar-DZ" smtClean="0">
                <a:solidFill>
                  <a:schemeClr val="tx1"/>
                </a:solidFill>
                <a:latin typeface="Traditional Arabic" panose="02020603050405020304" pitchFamily="18" charset="-78"/>
                <a:cs typeface="Traditional Arabic" panose="02020603050405020304" pitchFamily="18" charset="-78"/>
              </a:rPr>
              <a:t>é»،  بفضل ما جاء به المؤلف</a:t>
            </a:r>
            <a:r>
              <a:rPr lang="fr-FR" smtClean="0">
                <a:solidFill>
                  <a:schemeClr val="tx1"/>
                </a:solidFill>
                <a:latin typeface="Traditional Arabic" panose="02020603050405020304" pitchFamily="18" charset="-78"/>
                <a:cs typeface="Traditional Arabic" panose="02020603050405020304" pitchFamily="18" charset="-78"/>
              </a:rPr>
              <a:t> </a:t>
            </a:r>
            <a:r>
              <a:rPr lang="ar-DZ" smtClean="0">
                <a:solidFill>
                  <a:srgbClr val="0070C0"/>
                </a:solidFill>
                <a:latin typeface="Traditional Arabic" panose="02020603050405020304" pitchFamily="18" charset="-78"/>
                <a:cs typeface="Traditional Arabic" panose="02020603050405020304" pitchFamily="18" charset="-78"/>
              </a:rPr>
              <a:t>”</a:t>
            </a:r>
            <a:r>
              <a:rPr lang="fr-FR" smtClean="0">
                <a:solidFill>
                  <a:srgbClr val="0070C0"/>
                </a:solidFill>
                <a:latin typeface="Traditional Arabic" panose="02020603050405020304" pitchFamily="18" charset="-78"/>
                <a:cs typeface="Traditional Arabic" panose="02020603050405020304" pitchFamily="18" charset="-78"/>
              </a:rPr>
              <a:t>Jacques </a:t>
            </a:r>
            <a:r>
              <a:rPr lang="fr-FR">
                <a:solidFill>
                  <a:srgbClr val="0070C0"/>
                </a:solidFill>
                <a:latin typeface="Traditional Arabic" panose="02020603050405020304" pitchFamily="18" charset="-78"/>
                <a:cs typeface="Traditional Arabic" panose="02020603050405020304" pitchFamily="18" charset="-78"/>
              </a:rPr>
              <a:t>Savary</a:t>
            </a:r>
            <a:r>
              <a:rPr lang="ar-DZ" smtClean="0">
                <a:solidFill>
                  <a:srgbClr val="0070C0"/>
                </a:solidFill>
                <a:latin typeface="Traditional Arabic" panose="02020603050405020304" pitchFamily="18" charset="-78"/>
                <a:cs typeface="Traditional Arabic" panose="02020603050405020304" pitchFamily="18" charset="-78"/>
              </a:rPr>
              <a:t>”</a:t>
            </a:r>
            <a:r>
              <a:rPr lang="fr-FR" smtClean="0">
                <a:solidFill>
                  <a:srgbClr val="0070C0"/>
                </a:solidFill>
                <a:latin typeface="Traditional Arabic" panose="02020603050405020304" pitchFamily="18" charset="-78"/>
                <a:cs typeface="Traditional Arabic" panose="02020603050405020304" pitchFamily="18" charset="-78"/>
              </a:rPr>
              <a:t> </a:t>
            </a:r>
            <a:r>
              <a:rPr lang="ar-DZ" smtClean="0">
                <a:solidFill>
                  <a:schemeClr val="tx1"/>
                </a:solidFill>
                <a:latin typeface="Traditional Arabic" panose="02020603050405020304" pitchFamily="18" charset="-78"/>
                <a:cs typeface="Traditional Arabic" panose="02020603050405020304" pitchFamily="18" charset="-78"/>
              </a:rPr>
              <a:t>الذي كان يقدّره طلبة التجارة آنذاك مثل كوتلر في يومنا، حيث ألّف كتابا بعنوان </a:t>
            </a:r>
            <a:r>
              <a:rPr lang="ar-DZ" smtClean="0">
                <a:solidFill>
                  <a:srgbClr val="0070C0"/>
                </a:solidFill>
                <a:latin typeface="Traditional Arabic" panose="02020603050405020304" pitchFamily="18" charset="-78"/>
                <a:cs typeface="Traditional Arabic" panose="02020603050405020304" pitchFamily="18" charset="-78"/>
              </a:rPr>
              <a:t>«</a:t>
            </a:r>
            <a:r>
              <a:rPr lang="ar-DZ" smtClean="0">
                <a:solidFill>
                  <a:schemeClr val="tx1"/>
                </a:solidFill>
                <a:latin typeface="Traditional Arabic" panose="02020603050405020304" pitchFamily="18" charset="-78"/>
                <a:cs typeface="Traditional Arabic" panose="02020603050405020304" pitchFamily="18" charset="-78"/>
              </a:rPr>
              <a:t> </a:t>
            </a:r>
            <a:r>
              <a:rPr lang="fr-FR">
                <a:solidFill>
                  <a:srgbClr val="0070C0"/>
                </a:solidFill>
                <a:latin typeface="Traditional Arabic" panose="02020603050405020304" pitchFamily="18" charset="-78"/>
                <a:cs typeface="Traditional Arabic" panose="02020603050405020304" pitchFamily="18" charset="-78"/>
              </a:rPr>
              <a:t>Le parfait </a:t>
            </a:r>
            <a:r>
              <a:rPr lang="fr-FR" smtClean="0">
                <a:solidFill>
                  <a:srgbClr val="0070C0"/>
                </a:solidFill>
                <a:latin typeface="Traditional Arabic" panose="02020603050405020304" pitchFamily="18" charset="-78"/>
                <a:cs typeface="Traditional Arabic" panose="02020603050405020304" pitchFamily="18" charset="-78"/>
              </a:rPr>
              <a:t>négociant</a:t>
            </a:r>
            <a:r>
              <a:rPr lang="ar-DZ" smtClean="0">
                <a:solidFill>
                  <a:srgbClr val="0070C0"/>
                </a:solidFill>
                <a:latin typeface="Traditional Arabic" panose="02020603050405020304" pitchFamily="18" charset="-78"/>
                <a:cs typeface="Traditional Arabic" panose="02020603050405020304" pitchFamily="18" charset="-78"/>
              </a:rPr>
              <a:t>»</a:t>
            </a:r>
            <a:r>
              <a:rPr lang="ar-DZ" smtClean="0">
                <a:solidFill>
                  <a:schemeClr val="tx1"/>
                </a:solidFill>
                <a:latin typeface="Traditional Arabic" panose="02020603050405020304" pitchFamily="18" charset="-78"/>
                <a:cs typeface="Traditional Arabic" panose="02020603050405020304" pitchFamily="18" charset="-78"/>
              </a:rPr>
              <a:t> ، الذي تم نشره بعدة لغات وإعادة نشره عدة مرات وكان يعتبر الكتاب الحديث لتلاميذ التجارة ( في نهاية القرن 17 ومنتصف القرن 18).</a:t>
            </a:r>
          </a:p>
        </p:txBody>
      </p:sp>
      <p:sp>
        <p:nvSpPr>
          <p:cNvPr id="2" name="ZoneTexte 1"/>
          <p:cNvSpPr txBox="1"/>
          <p:nvPr/>
        </p:nvSpPr>
        <p:spPr>
          <a:xfrm>
            <a:off x="3707904" y="128013"/>
            <a:ext cx="5207392" cy="861774"/>
          </a:xfrm>
          <a:prstGeom prst="rect">
            <a:avLst/>
          </a:prstGeom>
          <a:solidFill>
            <a:srgbClr val="00B050">
              <a:alpha val="34000"/>
            </a:srgbClr>
          </a:solidFill>
        </p:spPr>
        <p:txBody>
          <a:bodyPr wrap="square" rtlCol="0">
            <a:spAutoFit/>
          </a:bodyPr>
          <a:lstStyle/>
          <a:p>
            <a:pPr algn="r"/>
            <a:r>
              <a:rPr lang="ar-DZ" sz="3200" b="1"/>
              <a:t>إلى متى يعود ظهور التسويق الدولي؟</a:t>
            </a:r>
          </a:p>
          <a:p>
            <a:endParaRPr lang="fr-F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496" y="0"/>
            <a:ext cx="9036496" cy="6858000"/>
          </a:xfrm>
        </p:spPr>
        <p:txBody>
          <a:bodyPr>
            <a:noAutofit/>
          </a:bodyPr>
          <a:lstStyle/>
          <a:p>
            <a:pPr marL="0" indent="0" algn="just" rtl="1">
              <a:lnSpc>
                <a:spcPct val="160000"/>
              </a:lnSpc>
              <a:buNone/>
            </a:pPr>
            <a:r>
              <a:rPr lang="ar-DZ" sz="2800" smtClean="0">
                <a:latin typeface="Traditional Arabic" panose="02020603050405020304" pitchFamily="18" charset="-78"/>
                <a:cs typeface="Traditional Arabic" panose="02020603050405020304" pitchFamily="18" charset="-78"/>
              </a:rPr>
              <a:t>تناول هذا المرجع بشكل واف موضوع</a:t>
            </a:r>
            <a:r>
              <a:rPr lang="ar-DZ" sz="2800" b="1" smtClean="0">
                <a:latin typeface="Traditional Arabic" panose="02020603050405020304" pitchFamily="18" charset="-78"/>
                <a:cs typeface="Traditional Arabic" panose="02020603050405020304" pitchFamily="18" charset="-78"/>
              </a:rPr>
              <a:t> التجارة</a:t>
            </a:r>
            <a:r>
              <a:rPr lang="ar-DZ" sz="2800" b="1" smtClean="0">
                <a:solidFill>
                  <a:srgbClr val="0070C0"/>
                </a:solidFill>
                <a:latin typeface="Traditional Arabic" panose="02020603050405020304" pitchFamily="18" charset="-78"/>
                <a:cs typeface="Traditional Arabic" panose="02020603050405020304" pitchFamily="18" charset="-78"/>
              </a:rPr>
              <a:t> </a:t>
            </a:r>
            <a:r>
              <a:rPr lang="ar-DZ" sz="2800" b="1" smtClean="0">
                <a:latin typeface="Traditional Arabic" panose="02020603050405020304" pitchFamily="18" charset="-78"/>
                <a:cs typeface="Traditional Arabic" panose="02020603050405020304" pitchFamily="18" charset="-78"/>
              </a:rPr>
              <a:t>والتفاوض</a:t>
            </a:r>
            <a:r>
              <a:rPr lang="ar-DZ" sz="2800" b="1" smtClean="0">
                <a:solidFill>
                  <a:srgbClr val="0070C0"/>
                </a:solidFill>
                <a:latin typeface="Traditional Arabic" panose="02020603050405020304" pitchFamily="18" charset="-78"/>
                <a:cs typeface="Traditional Arabic" panose="02020603050405020304" pitchFamily="18" charset="-78"/>
              </a:rPr>
              <a:t> </a:t>
            </a:r>
            <a:r>
              <a:rPr lang="ar-DZ" sz="2800" smtClean="0">
                <a:latin typeface="Traditional Arabic" panose="02020603050405020304" pitchFamily="18" charset="-78"/>
                <a:cs typeface="Traditional Arabic" panose="02020603050405020304" pitchFamily="18" charset="-78"/>
              </a:rPr>
              <a:t>مع التطرق أيضا إلى </a:t>
            </a:r>
            <a:r>
              <a:rPr lang="ar-DZ" sz="2800" b="1" smtClean="0">
                <a:solidFill>
                  <a:srgbClr val="0070C0"/>
                </a:solidFill>
                <a:latin typeface="Traditional Arabic" panose="02020603050405020304" pitchFamily="18" charset="-78"/>
                <a:cs typeface="Traditional Arabic" panose="02020603050405020304" pitchFamily="18" charset="-78"/>
              </a:rPr>
              <a:t>أدوار الوسطاء التجاريين حسب تموطنهم </a:t>
            </a:r>
            <a:r>
              <a:rPr lang="ar-DZ" sz="2800" smtClean="0">
                <a:latin typeface="Traditional Arabic" panose="02020603050405020304" pitchFamily="18" charset="-78"/>
                <a:cs typeface="Traditional Arabic" panose="02020603050405020304" pitchFamily="18" charset="-78"/>
              </a:rPr>
              <a:t>( فرنسا وأروبا وباقي العالم).</a:t>
            </a:r>
            <a:r>
              <a:rPr lang="en-US" sz="2800" smtClean="0">
                <a:latin typeface="Traditional Arabic" panose="02020603050405020304" pitchFamily="18" charset="-78"/>
                <a:cs typeface="Traditional Arabic" panose="02020603050405020304" pitchFamily="18" charset="-78"/>
              </a:rPr>
              <a:t>  </a:t>
            </a:r>
            <a:r>
              <a:rPr lang="ar-DZ" sz="2800" smtClean="0">
                <a:latin typeface="Traditional Arabic" panose="02020603050405020304" pitchFamily="18" charset="-78"/>
                <a:cs typeface="Traditional Arabic" panose="02020603050405020304" pitchFamily="18" charset="-78"/>
              </a:rPr>
              <a:t>وكان له دور في </a:t>
            </a:r>
            <a:r>
              <a:rPr lang="ar-DZ" sz="2800" b="1" smtClean="0">
                <a:solidFill>
                  <a:srgbClr val="0070C0"/>
                </a:solidFill>
                <a:latin typeface="Traditional Arabic" panose="02020603050405020304" pitchFamily="18" charset="-78"/>
                <a:cs typeface="Traditional Arabic" panose="02020603050405020304" pitchFamily="18" charset="-78"/>
              </a:rPr>
              <a:t>تطوير التفاوض الدولي </a:t>
            </a:r>
            <a:r>
              <a:rPr lang="ar-DZ" sz="2800" smtClean="0">
                <a:latin typeface="Traditional Arabic" panose="02020603050405020304" pitchFamily="18" charset="-78"/>
                <a:cs typeface="Traditional Arabic" panose="02020603050405020304" pitchFamily="18" charset="-78"/>
              </a:rPr>
              <a:t>كجزء مندمج في التجارة العالمية، حيث ربط قرار شراء تجار التجزئة للسلع بالمكاسب من خلال تعامله مع تجار الجملة أو مباشرة مع الحرفيين أو عن طريق الوكلاء في البلدان الأجنبية أو في مصانع المملكة.</a:t>
            </a:r>
            <a:r>
              <a:rPr lang="en-US" sz="2800" smtClean="0">
                <a:latin typeface="Traditional Arabic" panose="02020603050405020304" pitchFamily="18" charset="-78"/>
                <a:cs typeface="Traditional Arabic" panose="02020603050405020304" pitchFamily="18" charset="-78"/>
              </a:rPr>
              <a:t> </a:t>
            </a:r>
            <a:r>
              <a:rPr lang="ar-DZ" sz="2800" b="1" smtClean="0">
                <a:solidFill>
                  <a:srgbClr val="0070C0"/>
                </a:solidFill>
                <a:latin typeface="Traditional Arabic" panose="02020603050405020304" pitchFamily="18" charset="-78"/>
                <a:cs typeface="Traditional Arabic" panose="02020603050405020304" pitchFamily="18" charset="-78"/>
              </a:rPr>
              <a:t>طرح أيضا مشكلة </a:t>
            </a:r>
            <a:r>
              <a:rPr lang="ar-DZ" sz="2800" b="1" u="sng" smtClean="0">
                <a:solidFill>
                  <a:srgbClr val="0070C0"/>
                </a:solidFill>
                <a:latin typeface="Traditional Arabic" panose="02020603050405020304" pitchFamily="18" charset="-78"/>
                <a:cs typeface="Traditional Arabic" panose="02020603050405020304" pitchFamily="18" charset="-78"/>
              </a:rPr>
              <a:t>تنميط المنتجات</a:t>
            </a:r>
            <a:r>
              <a:rPr lang="ar-DZ" sz="2800" b="1">
                <a:solidFill>
                  <a:srgbClr val="0070C0"/>
                </a:solidFill>
                <a:latin typeface="Traditional Arabic" panose="02020603050405020304" pitchFamily="18" charset="-78"/>
                <a:cs typeface="Traditional Arabic" panose="02020603050405020304" pitchFamily="18" charset="-78"/>
              </a:rPr>
              <a:t>،</a:t>
            </a:r>
            <a:r>
              <a:rPr lang="ar-DZ" sz="2800" b="1" smtClean="0">
                <a:solidFill>
                  <a:srgbClr val="0070C0"/>
                </a:solidFill>
                <a:latin typeface="Traditional Arabic" panose="02020603050405020304" pitchFamily="18" charset="-78"/>
                <a:cs typeface="Traditional Arabic" panose="02020603050405020304" pitchFamily="18" charset="-78"/>
              </a:rPr>
              <a:t> وألحّ على </a:t>
            </a:r>
            <a:r>
              <a:rPr lang="ar-DZ" sz="2800" b="1" u="sng" smtClean="0">
                <a:solidFill>
                  <a:srgbClr val="0070C0"/>
                </a:solidFill>
                <a:latin typeface="Traditional Arabic" panose="02020603050405020304" pitchFamily="18" charset="-78"/>
                <a:cs typeface="Traditional Arabic" panose="02020603050405020304" pitchFamily="18" charset="-78"/>
              </a:rPr>
              <a:t>تكييف المنتجات </a:t>
            </a:r>
            <a:r>
              <a:rPr lang="ar-DZ" sz="2800" b="1" smtClean="0">
                <a:solidFill>
                  <a:srgbClr val="0070C0"/>
                </a:solidFill>
                <a:latin typeface="Traditional Arabic" panose="02020603050405020304" pitchFamily="18" charset="-78"/>
                <a:cs typeface="Traditional Arabic" panose="02020603050405020304" pitchFamily="18" charset="-78"/>
              </a:rPr>
              <a:t>لحاجات المستهلكين في مختلف المناطق</a:t>
            </a:r>
            <a:r>
              <a:rPr lang="ar-DZ" sz="2800" smtClean="0">
                <a:solidFill>
                  <a:srgbClr val="C00000"/>
                </a:solidFill>
                <a:latin typeface="Traditional Arabic" panose="02020603050405020304" pitchFamily="18" charset="-78"/>
                <a:cs typeface="Traditional Arabic" panose="02020603050405020304" pitchFamily="18" charset="-78"/>
              </a:rPr>
              <a:t> </a:t>
            </a:r>
            <a:r>
              <a:rPr lang="ar-DZ" sz="2800" smtClean="0">
                <a:latin typeface="Traditional Arabic" panose="02020603050405020304" pitchFamily="18" charset="-78"/>
                <a:cs typeface="Traditional Arabic" panose="02020603050405020304" pitchFamily="18" charset="-78"/>
              </a:rPr>
              <a:t>التي تتم فيها الصفقات.</a:t>
            </a:r>
            <a:r>
              <a:rPr lang="en-US" sz="2800" smtClean="0">
                <a:latin typeface="Traditional Arabic" panose="02020603050405020304" pitchFamily="18" charset="-78"/>
                <a:cs typeface="Traditional Arabic" panose="02020603050405020304" pitchFamily="18" charset="-78"/>
              </a:rPr>
              <a:t>  </a:t>
            </a:r>
            <a:r>
              <a:rPr lang="ar-DZ" sz="2800" smtClean="0">
                <a:latin typeface="Traditional Arabic" panose="02020603050405020304" pitchFamily="18" charset="-78"/>
                <a:cs typeface="Traditional Arabic" panose="02020603050405020304" pitchFamily="18" charset="-78"/>
              </a:rPr>
              <a:t>وتابع هذا المرجع قاموس عالمي للتجارة سنة </a:t>
            </a:r>
            <a:r>
              <a:rPr lang="ar-DZ" sz="2800" b="1" smtClean="0">
                <a:latin typeface="Traditional Arabic" panose="02020603050405020304" pitchFamily="18" charset="-78"/>
                <a:cs typeface="Traditional Arabic" panose="02020603050405020304" pitchFamily="18" charset="-78"/>
              </a:rPr>
              <a:t>1748، </a:t>
            </a:r>
            <a:r>
              <a:rPr lang="ar-DZ" sz="2800" smtClean="0">
                <a:latin typeface="Traditional Arabic" panose="02020603050405020304" pitchFamily="18" charset="-78"/>
                <a:cs typeface="Traditional Arabic" panose="02020603050405020304" pitchFamily="18" charset="-78"/>
              </a:rPr>
              <a:t> يعالج فيه بنفس الطريقة مفهوم الحاجة وأيضا مفهوم </a:t>
            </a:r>
            <a:r>
              <a:rPr lang="ar-DZ" sz="2800" b="1" u="sng" smtClean="0">
                <a:solidFill>
                  <a:srgbClr val="0070C0"/>
                </a:solidFill>
                <a:latin typeface="Traditional Arabic" panose="02020603050405020304" pitchFamily="18" charset="-78"/>
                <a:cs typeface="Traditional Arabic" panose="02020603050405020304" pitchFamily="18" charset="-78"/>
              </a:rPr>
              <a:t>الملائمة</a:t>
            </a:r>
            <a:r>
              <a:rPr lang="ar-DZ" sz="2800" b="1" smtClean="0">
                <a:solidFill>
                  <a:srgbClr val="0070C0"/>
                </a:solidFill>
                <a:latin typeface="Traditional Arabic" panose="02020603050405020304" pitchFamily="18" charset="-78"/>
                <a:cs typeface="Traditional Arabic" panose="02020603050405020304" pitchFamily="18" charset="-78"/>
              </a:rPr>
              <a:t> للحاجات التي تتوسع إلى الدول الأجنبية</a:t>
            </a:r>
            <a:r>
              <a:rPr lang="fr-FR" sz="2800" smtClean="0">
                <a:latin typeface="Traditional Arabic" panose="02020603050405020304" pitchFamily="18" charset="-78"/>
                <a:cs typeface="Traditional Arabic" panose="02020603050405020304" pitchFamily="18" charset="-78"/>
              </a:rPr>
              <a:t>aux besoins)   </a:t>
            </a:r>
            <a:r>
              <a:rPr lang="ar-DZ" sz="2800" smtClean="0">
                <a:solidFill>
                  <a:srgbClr val="C00000"/>
                </a:solidFill>
                <a:latin typeface="Traditional Arabic" panose="02020603050405020304" pitchFamily="18" charset="-78"/>
                <a:cs typeface="Traditional Arabic" panose="02020603050405020304" pitchFamily="18" charset="-78"/>
              </a:rPr>
              <a:t> </a:t>
            </a:r>
            <a:r>
              <a:rPr lang="fr-FR" sz="2800" smtClean="0">
                <a:latin typeface="Traditional Arabic" panose="02020603050405020304" pitchFamily="18" charset="-78"/>
                <a:cs typeface="Traditional Arabic" panose="02020603050405020304" pitchFamily="18" charset="-78"/>
              </a:rPr>
              <a:t>(la notion d’adéquation </a:t>
            </a:r>
            <a:endParaRPr lang="ar-DZ" sz="2800" smtClean="0">
              <a:latin typeface="Traditional Arabic" panose="02020603050405020304" pitchFamily="18" charset="-78"/>
              <a:cs typeface="Traditional Arabic" panose="02020603050405020304" pitchFamily="18" charset="-78"/>
            </a:endParaRPr>
          </a:p>
          <a:p>
            <a:pPr marL="0" indent="0" algn="just" rtl="1">
              <a:lnSpc>
                <a:spcPct val="160000"/>
              </a:lnSpc>
              <a:spcBef>
                <a:spcPct val="0"/>
              </a:spcBef>
              <a:buNone/>
            </a:pPr>
            <a:r>
              <a:rPr lang="en-US" sz="2800" smtClean="0">
                <a:latin typeface="Traditional Arabic" panose="02020603050405020304" pitchFamily="18" charset="-78"/>
                <a:cs typeface="Traditional Arabic" panose="02020603050405020304" pitchFamily="18" charset="-78"/>
              </a:rPr>
              <a:t>           </a:t>
            </a:r>
            <a:r>
              <a:rPr lang="ar-DZ" sz="2800" smtClean="0">
                <a:latin typeface="Traditional Arabic" panose="02020603050405020304" pitchFamily="18" charset="-78"/>
                <a:cs typeface="Traditional Arabic" panose="02020603050405020304" pitchFamily="18" charset="-78"/>
              </a:rPr>
              <a:t>منذ تلك الفترة التي تمّ فيها تناول هذه المواضيع (المتعلقة بالتسويق الدولي) </a:t>
            </a:r>
            <a:r>
              <a:rPr lang="ar-DZ" sz="2800" b="1" smtClean="0">
                <a:solidFill>
                  <a:srgbClr val="FF0000"/>
                </a:solidFill>
                <a:latin typeface="Traditional Arabic" panose="02020603050405020304" pitchFamily="18" charset="-78"/>
                <a:cs typeface="Traditional Arabic" panose="02020603050405020304" pitchFamily="18" charset="-78"/>
              </a:rPr>
              <a:t>بدأ يلتقط التسويق الدولي أحرفه الأولى</a:t>
            </a:r>
            <a:r>
              <a:rPr lang="en-US" sz="2800" b="1" smtClean="0">
                <a:solidFill>
                  <a:srgbClr val="FF0000"/>
                </a:solidFill>
                <a:latin typeface="Traditional Arabic" panose="02020603050405020304" pitchFamily="18" charset="-78"/>
                <a:cs typeface="Traditional Arabic" panose="02020603050405020304" pitchFamily="18" charset="-78"/>
              </a:rPr>
              <a:t>.</a:t>
            </a:r>
            <a:endParaRPr lang="fr-FR" sz="2800" b="1">
              <a:solidFill>
                <a:srgbClr val="FF0000"/>
              </a:solidFill>
            </a:endParaRPr>
          </a:p>
        </p:txBody>
      </p:sp>
      <p:sp>
        <p:nvSpPr>
          <p:cNvPr id="8" name="Flèche gauche 7"/>
          <p:cNvSpPr/>
          <p:nvPr/>
        </p:nvSpPr>
        <p:spPr>
          <a:xfrm>
            <a:off x="8242532" y="5877272"/>
            <a:ext cx="792088" cy="1440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496" y="44624"/>
            <a:ext cx="9071992" cy="6670524"/>
          </a:xfrm>
        </p:spPr>
        <p:txBody>
          <a:bodyPr>
            <a:normAutofit fontScale="92500" lnSpcReduction="10000"/>
          </a:bodyPr>
          <a:lstStyle/>
          <a:p>
            <a:pPr marL="92075" indent="-92075" algn="r" rtl="1">
              <a:lnSpc>
                <a:spcPct val="150000"/>
              </a:lnSpc>
              <a:spcBef>
                <a:spcPct val="0"/>
              </a:spcBef>
              <a:buNone/>
            </a:pPr>
            <a:endParaRPr lang="en-US" b="1">
              <a:solidFill>
                <a:srgbClr val="0070C0"/>
              </a:solidFill>
              <a:latin typeface="Traditional Arabic" panose="02020603050405020304" pitchFamily="18" charset="-78"/>
              <a:cs typeface="Traditional Arabic" panose="02020603050405020304" pitchFamily="18" charset="-78"/>
            </a:endParaRPr>
          </a:p>
          <a:p>
            <a:pPr marL="0" indent="0" algn="r" rtl="1">
              <a:lnSpc>
                <a:spcPct val="160000"/>
              </a:lnSpc>
              <a:buNone/>
            </a:pPr>
            <a:endParaRPr lang="ar-DZ" smtClean="0">
              <a:latin typeface="Traditional Arabic" panose="02020603050405020304" pitchFamily="18" charset="-78"/>
              <a:cs typeface="Traditional Arabic" panose="02020603050405020304" pitchFamily="18" charset="-78"/>
            </a:endParaRPr>
          </a:p>
          <a:p>
            <a:pPr marL="0" indent="0" algn="r" rtl="1">
              <a:lnSpc>
                <a:spcPct val="160000"/>
              </a:lnSpc>
              <a:spcBef>
                <a:spcPct val="0"/>
              </a:spcBef>
              <a:buNone/>
            </a:pPr>
            <a:r>
              <a:rPr lang="ar-DZ" smtClean="0">
                <a:latin typeface="Traditional Arabic" panose="02020603050405020304" pitchFamily="18" charset="-78"/>
                <a:cs typeface="Traditional Arabic" panose="02020603050405020304" pitchFamily="18" charset="-78"/>
              </a:rPr>
              <a:t>التسويق كموضوع مرتبط بشكل كبير بالمواضيع الأخرى ويصب في إدارة الأعمال، وإذا </a:t>
            </a:r>
            <a:r>
              <a:rPr lang="ar-DZ">
                <a:latin typeface="Traditional Arabic" panose="02020603050405020304" pitchFamily="18" charset="-78"/>
                <a:cs typeface="Traditional Arabic" panose="02020603050405020304" pitchFamily="18" charset="-78"/>
              </a:rPr>
              <a:t>كان التسويق بصفة عامة قد عرّف بأشكال ومفاهيم متعددة ومختلفة فإن التسويق الدولي هو الآخر قد تناوله الكثير من المؤلفين والمتخصصين من عدة جوانب،  نذكر منها ما يلي</a:t>
            </a:r>
            <a:r>
              <a:rPr lang="ar-DZ" smtClean="0">
                <a:latin typeface="Traditional Arabic" panose="02020603050405020304" pitchFamily="18" charset="-78"/>
                <a:cs typeface="Traditional Arabic" panose="02020603050405020304" pitchFamily="18" charset="-78"/>
              </a:rPr>
              <a:t>:</a:t>
            </a:r>
          </a:p>
          <a:p>
            <a:pPr marL="0" indent="0" algn="r" rtl="1">
              <a:lnSpc>
                <a:spcPct val="160000"/>
              </a:lnSpc>
              <a:spcBef>
                <a:spcPts val="600"/>
              </a:spcBef>
              <a:spcAft>
                <a:spcPts val="600"/>
              </a:spcAft>
              <a:buNone/>
            </a:pPr>
            <a:r>
              <a:rPr lang="ar-DZ" b="1" smtClean="0">
                <a:latin typeface="Traditional Arabic" panose="02020603050405020304" pitchFamily="18" charset="-78"/>
                <a:cs typeface="Traditional Arabic" panose="02020603050405020304" pitchFamily="18" charset="-78"/>
              </a:rPr>
              <a:t>- «</a:t>
            </a:r>
            <a:r>
              <a:rPr lang="ar-DZ" sz="3000" b="1" smtClean="0">
                <a:latin typeface="Traditional Arabic" panose="02020603050405020304" pitchFamily="18" charset="-78"/>
                <a:cs typeface="Traditional Arabic" panose="02020603050405020304" pitchFamily="18" charset="-78"/>
              </a:rPr>
              <a:t>التسويق الدولي عبارة عن المراحل الهادفة إلى توجيه الموارد وتحديد أهداف المنظمة </a:t>
            </a:r>
            <a:r>
              <a:rPr lang="ar-DZ" sz="3000" b="1" smtClean="0">
                <a:solidFill>
                  <a:srgbClr val="0070C0"/>
                </a:solidFill>
                <a:latin typeface="Traditional Arabic" panose="02020603050405020304" pitchFamily="18" charset="-78"/>
                <a:cs typeface="Traditional Arabic" panose="02020603050405020304" pitchFamily="18" charset="-78"/>
              </a:rPr>
              <a:t>على أساس الفرصة في السوق الدولية</a:t>
            </a:r>
            <a:r>
              <a:rPr lang="ar-DZ" sz="3000" b="1" smtClean="0">
                <a:latin typeface="Traditional Arabic" panose="02020603050405020304" pitchFamily="18" charset="-78"/>
                <a:cs typeface="Traditional Arabic" panose="02020603050405020304" pitchFamily="18" charset="-78"/>
              </a:rPr>
              <a:t>»؛</a:t>
            </a:r>
          </a:p>
          <a:p>
            <a:pPr marL="0" indent="0" algn="r" rtl="1">
              <a:lnSpc>
                <a:spcPct val="160000"/>
              </a:lnSpc>
              <a:buNone/>
            </a:pPr>
            <a:r>
              <a:rPr lang="ar-DZ" b="1" smtClean="0">
                <a:latin typeface="Traditional Arabic" panose="02020603050405020304" pitchFamily="18" charset="-78"/>
                <a:cs typeface="Traditional Arabic" panose="02020603050405020304" pitchFamily="18" charset="-78"/>
              </a:rPr>
              <a:t>- </a:t>
            </a:r>
            <a:r>
              <a:rPr lang="ar-DZ" b="1">
                <a:latin typeface="Traditional Arabic" panose="02020603050405020304" pitchFamily="18" charset="-78"/>
                <a:cs typeface="Traditional Arabic" panose="02020603050405020304" pitchFamily="18" charset="-78"/>
              </a:rPr>
              <a:t>يعرفه كوتلر أنه </a:t>
            </a:r>
            <a:r>
              <a:rPr lang="ar-DZ" b="1" smtClean="0">
                <a:latin typeface="Traditional Arabic" panose="02020603050405020304" pitchFamily="18" charset="-78"/>
                <a:cs typeface="Traditional Arabic" panose="02020603050405020304" pitchFamily="18" charset="-78"/>
              </a:rPr>
              <a:t>« عبارة </a:t>
            </a:r>
            <a:r>
              <a:rPr lang="ar-DZ" b="1">
                <a:latin typeface="Traditional Arabic" panose="02020603050405020304" pitchFamily="18" charset="-78"/>
                <a:cs typeface="Traditional Arabic" panose="02020603050405020304" pitchFamily="18" charset="-78"/>
              </a:rPr>
              <a:t>عن نشاط ديناميكي مبتكر للبحث عن المستهلك </a:t>
            </a:r>
            <a:r>
              <a:rPr lang="ar-DZ" b="1">
                <a:solidFill>
                  <a:srgbClr val="0070C0"/>
                </a:solidFill>
                <a:latin typeface="Traditional Arabic" panose="02020603050405020304" pitchFamily="18" charset="-78"/>
                <a:cs typeface="Traditional Arabic" panose="02020603050405020304" pitchFamily="18" charset="-78"/>
              </a:rPr>
              <a:t>في سوق </a:t>
            </a:r>
            <a:r>
              <a:rPr lang="ar-DZ" b="1" smtClean="0">
                <a:solidFill>
                  <a:srgbClr val="0070C0"/>
                </a:solidFill>
                <a:latin typeface="Traditional Arabic" panose="02020603050405020304" pitchFamily="18" charset="-78"/>
                <a:cs typeface="Traditional Arabic" panose="02020603050405020304" pitchFamily="18" charset="-78"/>
              </a:rPr>
              <a:t>تتميّز </a:t>
            </a:r>
            <a:r>
              <a:rPr lang="ar-DZ" b="1">
                <a:solidFill>
                  <a:srgbClr val="0070C0"/>
                </a:solidFill>
                <a:latin typeface="Traditional Arabic" panose="02020603050405020304" pitchFamily="18" charset="-78"/>
                <a:cs typeface="Traditional Arabic" panose="02020603050405020304" pitchFamily="18" charset="-78"/>
              </a:rPr>
              <a:t>بالتفاوت والتعقيد </a:t>
            </a:r>
            <a:r>
              <a:rPr lang="ar-DZ" b="1">
                <a:latin typeface="Traditional Arabic" panose="02020603050405020304" pitchFamily="18" charset="-78"/>
                <a:cs typeface="Traditional Arabic" panose="02020603050405020304" pitchFamily="18" charset="-78"/>
              </a:rPr>
              <a:t>والوصول إلى هذا المستهلك لإشباع  </a:t>
            </a:r>
            <a:r>
              <a:rPr lang="ar-DZ" b="1" smtClean="0">
                <a:latin typeface="Traditional Arabic" panose="02020603050405020304" pitchFamily="18" charset="-78"/>
                <a:cs typeface="Traditional Arabic" panose="02020603050405020304" pitchFamily="18" charset="-78"/>
              </a:rPr>
              <a:t>رغباته»؛ </a:t>
            </a:r>
          </a:p>
          <a:p>
            <a:pPr marL="0" indent="0" algn="r" rtl="1">
              <a:lnSpc>
                <a:spcPct val="110000"/>
              </a:lnSpc>
              <a:buFontTx/>
              <a:buChar char="-"/>
            </a:pPr>
            <a:endParaRPr lang="fr-FR" b="1">
              <a:latin typeface="Traditional Arabic" panose="02020603050405020304" pitchFamily="18" charset="-78"/>
              <a:cs typeface="Traditional Arabic" panose="02020603050405020304" pitchFamily="18" charset="-78"/>
            </a:endParaRPr>
          </a:p>
        </p:txBody>
      </p:sp>
      <p:sp>
        <p:nvSpPr>
          <p:cNvPr id="2" name="ZoneTexte 1"/>
          <p:cNvSpPr txBox="1"/>
          <p:nvPr/>
        </p:nvSpPr>
        <p:spPr>
          <a:xfrm>
            <a:off x="4355976" y="44624"/>
            <a:ext cx="4752528" cy="646331"/>
          </a:xfrm>
          <a:prstGeom prst="rect">
            <a:avLst/>
          </a:prstGeom>
          <a:solidFill>
            <a:srgbClr val="00B050">
              <a:alpha val="22000"/>
            </a:srgbClr>
          </a:solidFill>
        </p:spPr>
        <p:txBody>
          <a:bodyPr wrap="square" rtlCol="0">
            <a:spAutoFit/>
          </a:bodyPr>
          <a:lstStyle/>
          <a:p>
            <a:pPr algn="r"/>
            <a:r>
              <a:rPr lang="ar-DZ" sz="3600" b="1">
                <a:latin typeface="Traditional Arabic" panose="02020603050405020304" pitchFamily="18" charset="-78"/>
                <a:cs typeface="Traditional Arabic" panose="02020603050405020304" pitchFamily="18" charset="-78"/>
              </a:rPr>
              <a:t>تعريف التسويق الدولي </a:t>
            </a:r>
            <a:r>
              <a:rPr lang="ar-DZ" sz="3600" b="1" smtClean="0">
                <a:latin typeface="Traditional Arabic" panose="02020603050405020304" pitchFamily="18" charset="-78"/>
                <a:cs typeface="Traditional Arabic" panose="02020603050405020304" pitchFamily="18" charset="-78"/>
              </a:rPr>
              <a:t>وخصوصياته</a:t>
            </a:r>
            <a:r>
              <a:rPr lang="ar-DZ" sz="3200" b="1" smtClean="0">
                <a:solidFill>
                  <a:schemeClr val="accent5"/>
                </a:solidFill>
                <a:latin typeface="Traditional Arabic" panose="02020603050405020304" pitchFamily="18" charset="-78"/>
                <a:cs typeface="Traditional Arabic" panose="02020603050405020304" pitchFamily="18" charset="-78"/>
              </a:rPr>
              <a:t>:</a:t>
            </a:r>
            <a:endParaRPr lang="fr-FR"/>
          </a:p>
        </p:txBody>
      </p:sp>
      <p:sp>
        <p:nvSpPr>
          <p:cNvPr id="5" name="ZoneTexte 4"/>
          <p:cNvSpPr txBox="1"/>
          <p:nvPr/>
        </p:nvSpPr>
        <p:spPr>
          <a:xfrm>
            <a:off x="5868144" y="772523"/>
            <a:ext cx="3166080" cy="584775"/>
          </a:xfrm>
          <a:prstGeom prst="rect">
            <a:avLst/>
          </a:prstGeom>
          <a:solidFill>
            <a:schemeClr val="accent2">
              <a:lumMod val="40000"/>
              <a:lumOff val="60000"/>
              <a:alpha val="40000"/>
            </a:schemeClr>
          </a:solidFill>
        </p:spPr>
        <p:txBody>
          <a:bodyPr wrap="square" rtlCol="0">
            <a:spAutoFit/>
          </a:bodyPr>
          <a:lstStyle/>
          <a:p>
            <a:pPr algn="r" rtl="1"/>
            <a:r>
              <a:rPr lang="en-US" sz="3200" b="1">
                <a:solidFill>
                  <a:srgbClr val="00B050"/>
                </a:solidFill>
                <a:latin typeface="Traditional Arabic" panose="02020603050405020304" pitchFamily="18" charset="-78"/>
                <a:cs typeface="Traditional Arabic" panose="02020603050405020304" pitchFamily="18" charset="-78"/>
              </a:rPr>
              <a:t>1</a:t>
            </a:r>
            <a:r>
              <a:rPr lang="ar-DZ" sz="3200" b="1">
                <a:solidFill>
                  <a:srgbClr val="00B050"/>
                </a:solidFill>
                <a:latin typeface="Traditional Arabic" panose="02020603050405020304" pitchFamily="18" charset="-78"/>
                <a:cs typeface="Traditional Arabic" panose="02020603050405020304" pitchFamily="18" charset="-78"/>
              </a:rPr>
              <a:t>.تعريف التسويق </a:t>
            </a:r>
            <a:r>
              <a:rPr lang="ar-DZ" sz="3200" b="1" smtClean="0">
                <a:solidFill>
                  <a:srgbClr val="00B050"/>
                </a:solidFill>
                <a:latin typeface="Traditional Arabic" panose="02020603050405020304" pitchFamily="18" charset="-78"/>
                <a:cs typeface="Traditional Arabic" panose="02020603050405020304" pitchFamily="18" charset="-78"/>
              </a:rPr>
              <a:t>الدولي:</a:t>
            </a:r>
            <a:endParaRPr lang="fr-F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496" y="144016"/>
            <a:ext cx="9045824" cy="6597352"/>
          </a:xfrm>
        </p:spPr>
        <p:txBody>
          <a:bodyPr>
            <a:normAutofit fontScale="25000" lnSpcReduction="20000"/>
          </a:bodyPr>
          <a:lstStyle/>
          <a:p>
            <a:pPr marL="182563" indent="92075" algn="r" rtl="1">
              <a:lnSpc>
                <a:spcPct val="170000"/>
              </a:lnSpc>
              <a:spcBef>
                <a:spcPct val="0"/>
              </a:spcBef>
              <a:spcAft>
                <a:spcPts val="1200"/>
              </a:spcAft>
              <a:buNone/>
            </a:pPr>
            <a:r>
              <a:rPr lang="ar-DZ" sz="12000" b="1" smtClean="0">
                <a:latin typeface="Traditional Arabic" panose="02020603050405020304" pitchFamily="18" charset="-78"/>
                <a:cs typeface="Traditional Arabic" panose="02020603050405020304" pitchFamily="18" charset="-78"/>
              </a:rPr>
              <a:t>-  </a:t>
            </a:r>
            <a:r>
              <a:rPr lang="ar-DZ" sz="12000" smtClean="0">
                <a:latin typeface="Traditional Arabic" panose="02020603050405020304" pitchFamily="18" charset="-78"/>
                <a:cs typeface="Traditional Arabic" panose="02020603050405020304" pitchFamily="18" charset="-78"/>
              </a:rPr>
              <a:t>ويمكن تعريفه أيضا أنه يشمل </a:t>
            </a:r>
            <a:r>
              <a:rPr lang="ar-DZ" sz="12000" b="1" smtClean="0">
                <a:latin typeface="Traditional Arabic" panose="02020603050405020304" pitchFamily="18" charset="-78"/>
                <a:cs typeface="Traditional Arabic" panose="02020603050405020304" pitchFamily="18" charset="-78"/>
              </a:rPr>
              <a:t>« الأنشطة الخاصة بتحديد احتياجات المستهلكين  </a:t>
            </a:r>
            <a:r>
              <a:rPr lang="ar-DZ" sz="12000" b="1" smtClean="0">
                <a:solidFill>
                  <a:srgbClr val="0070C0"/>
                </a:solidFill>
                <a:latin typeface="Traditional Arabic" panose="02020603050405020304" pitchFamily="18" charset="-78"/>
                <a:cs typeface="Traditional Arabic" panose="02020603050405020304" pitchFamily="18" charset="-78"/>
              </a:rPr>
              <a:t>في أكثر من سوق وطنية واحدة</a:t>
            </a:r>
            <a:r>
              <a:rPr lang="ar-DZ" sz="12000" b="1" smtClean="0">
                <a:latin typeface="Traditional Arabic" panose="02020603050405020304" pitchFamily="18" charset="-78"/>
                <a:cs typeface="Traditional Arabic" panose="02020603050405020304" pitchFamily="18" charset="-78"/>
              </a:rPr>
              <a:t>، ثم العمل على اشباع تلك الحاجات بترشيد الانتاج  وتوزيع السلع و/أو الخدمات التي تتلائم معها».</a:t>
            </a:r>
          </a:p>
          <a:p>
            <a:pPr marL="0" indent="0" algn="r" rtl="1">
              <a:lnSpc>
                <a:spcPct val="170000"/>
              </a:lnSpc>
              <a:spcBef>
                <a:spcPct val="0"/>
              </a:spcBef>
              <a:buNone/>
            </a:pPr>
            <a:r>
              <a:rPr lang="ar-DZ" sz="11200" smtClean="0">
                <a:latin typeface="Traditional Arabic" panose="02020603050405020304" pitchFamily="18" charset="-78"/>
                <a:cs typeface="Traditional Arabic" panose="02020603050405020304" pitchFamily="18" charset="-78"/>
              </a:rPr>
              <a:t> </a:t>
            </a:r>
            <a:r>
              <a:rPr lang="ar-DZ" sz="11200" b="1" smtClean="0">
                <a:latin typeface="Traditional Arabic" panose="02020603050405020304" pitchFamily="18" charset="-78"/>
                <a:cs typeface="Traditional Arabic" panose="02020603050405020304" pitchFamily="18" charset="-78"/>
              </a:rPr>
              <a:t>-</a:t>
            </a:r>
            <a:r>
              <a:rPr lang="ar-DZ" sz="11200" smtClean="0">
                <a:latin typeface="Traditional Arabic" panose="02020603050405020304" pitchFamily="18" charset="-78"/>
                <a:cs typeface="Traditional Arabic" panose="02020603050405020304" pitchFamily="18" charset="-78"/>
              </a:rPr>
              <a:t> كما يمكن اعطاء مفهوم ضيق والمتمثل في </a:t>
            </a:r>
            <a:r>
              <a:rPr lang="ar-DZ" sz="11200" b="1" smtClean="0">
                <a:solidFill>
                  <a:srgbClr val="0070C0"/>
                </a:solidFill>
                <a:latin typeface="Traditional Arabic" panose="02020603050405020304" pitchFamily="18" charset="-78"/>
                <a:cs typeface="Traditional Arabic" panose="02020603050405020304" pitchFamily="18" charset="-78"/>
              </a:rPr>
              <a:t>تنفيذ على الأقل لمهمة من المهام التسويقية </a:t>
            </a:r>
          </a:p>
          <a:p>
            <a:pPr marL="0" indent="0" algn="r" rtl="1">
              <a:lnSpc>
                <a:spcPct val="170000"/>
              </a:lnSpc>
              <a:spcBef>
                <a:spcPct val="0"/>
              </a:spcBef>
              <a:buNone/>
            </a:pPr>
            <a:r>
              <a:rPr lang="ar-DZ" sz="11200" b="1" smtClean="0">
                <a:solidFill>
                  <a:srgbClr val="0070C0"/>
                </a:solidFill>
                <a:latin typeface="Traditional Arabic" panose="02020603050405020304" pitchFamily="18" charset="-78"/>
                <a:cs typeface="Traditional Arabic" panose="02020603050405020304" pitchFamily="18" charset="-78"/>
              </a:rPr>
              <a:t>   خارج الحدود الوطنية.</a:t>
            </a:r>
          </a:p>
          <a:p>
            <a:pPr marL="0" indent="0" algn="just" rtl="1">
              <a:lnSpc>
                <a:spcPct val="170000"/>
              </a:lnSpc>
              <a:spcBef>
                <a:spcPts val="1200"/>
              </a:spcBef>
              <a:buNone/>
            </a:pPr>
            <a:r>
              <a:rPr lang="ar-DZ" sz="12000" smtClean="0">
                <a:latin typeface="Traditional Arabic" panose="02020603050405020304" pitchFamily="18" charset="-78"/>
                <a:cs typeface="Traditional Arabic" panose="02020603050405020304" pitchFamily="18" charset="-78"/>
              </a:rPr>
              <a:t>  يتضح من التعاريف السابقة أن التسويق الدولي يشبه التسويق المحلي مع الفارق الوحيد  وهو </a:t>
            </a:r>
            <a:r>
              <a:rPr lang="ar-DZ" sz="12000" b="1" smtClean="0">
                <a:latin typeface="Traditional Arabic" panose="02020603050405020304" pitchFamily="18" charset="-78"/>
                <a:cs typeface="Traditional Arabic" panose="02020603050405020304" pitchFamily="18" charset="-78"/>
              </a:rPr>
              <a:t>أن الأنشطة تمارس في أكثر من سوق وطنية</a:t>
            </a:r>
            <a:r>
              <a:rPr lang="ar-DZ" sz="12000" smtClean="0">
                <a:latin typeface="Traditional Arabic" panose="02020603050405020304" pitchFamily="18" charset="-78"/>
                <a:cs typeface="Traditional Arabic" panose="02020603050405020304" pitchFamily="18" charset="-78"/>
              </a:rPr>
              <a:t>. رغم أن هذا الفارق يبدو بسيطا لدى النظرة السطحية إلا أنه </a:t>
            </a:r>
            <a:r>
              <a:rPr lang="ar-DZ" sz="12000" b="1" smtClean="0">
                <a:solidFill>
                  <a:srgbClr val="002060"/>
                </a:solidFill>
                <a:latin typeface="Traditional Arabic" panose="02020603050405020304" pitchFamily="18" charset="-78"/>
                <a:cs typeface="Traditional Arabic" panose="02020603050405020304" pitchFamily="18" charset="-78"/>
              </a:rPr>
              <a:t>وراء كل التعقيدات والصعوبات التي تواجه الشركة عند التسويق الدولي</a:t>
            </a:r>
            <a:r>
              <a:rPr lang="ar-DZ" sz="12000" smtClean="0">
                <a:latin typeface="Traditional Arabic" panose="02020603050405020304" pitchFamily="18" charset="-78"/>
                <a:cs typeface="Traditional Arabic" panose="02020603050405020304" pitchFamily="18" charset="-78"/>
              </a:rPr>
              <a:t>. </a:t>
            </a:r>
          </a:p>
          <a:p>
            <a:pPr marL="92075" indent="-92075" algn="r" rtl="1">
              <a:lnSpc>
                <a:spcPct val="150000"/>
              </a:lnSpc>
              <a:buNone/>
              <a:tabLst>
                <a:tab pos="92075" algn="l"/>
              </a:tabLst>
            </a:pPr>
            <a:r>
              <a:rPr lang="ar-DZ" sz="7000" smtClean="0">
                <a:latin typeface="Traditional Arabic" panose="02020603050405020304" pitchFamily="18" charset="-78"/>
                <a:cs typeface="Traditional Arabic" panose="02020603050405020304" pitchFamily="18" charset="-78"/>
              </a:rPr>
              <a:t> </a:t>
            </a:r>
            <a:endParaRPr lang="ar-DZ" sz="7000">
              <a:latin typeface="Traditional Arabic" panose="02020603050405020304" pitchFamily="18" charset="-78"/>
              <a:cs typeface="Traditional Arabic" panose="02020603050405020304" pitchFamily="18" charset="-78"/>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282996"/>
            <a:ext cx="8928992" cy="6386364"/>
          </a:xfrm>
          <a:prstGeom prst="rect">
            <a:avLst/>
          </a:prstGeom>
        </p:spPr>
        <p:txBody>
          <a:bodyPr wrap="square">
            <a:spAutoFit/>
          </a:bodyPr>
          <a:lstStyle/>
          <a:p>
            <a:pPr algn="r" rtl="1">
              <a:lnSpc>
                <a:spcPct val="150000"/>
              </a:lnSpc>
              <a:spcAft>
                <a:spcPts val="600"/>
              </a:spcAft>
            </a:pPr>
            <a:r>
              <a:rPr lang="ar-DZ" sz="3200" smtClean="0">
                <a:latin typeface="Traditional Arabic" panose="02020603050405020304" pitchFamily="18" charset="-78"/>
                <a:cs typeface="Traditional Arabic" panose="02020603050405020304" pitchFamily="18" charset="-78"/>
              </a:rPr>
              <a:t>    بمعنى </a:t>
            </a:r>
            <a:r>
              <a:rPr lang="ar-DZ" sz="3200">
                <a:latin typeface="Traditional Arabic" panose="02020603050405020304" pitchFamily="18" charset="-78"/>
                <a:cs typeface="Traditional Arabic" panose="02020603050405020304" pitchFamily="18" charset="-78"/>
              </a:rPr>
              <a:t>أن </a:t>
            </a:r>
            <a:r>
              <a:rPr lang="ar-DZ" sz="3200" b="1" smtClean="0">
                <a:solidFill>
                  <a:schemeClr val="accent6">
                    <a:lumMod val="75000"/>
                  </a:schemeClr>
                </a:solidFill>
                <a:latin typeface="Traditional Arabic" panose="02020603050405020304" pitchFamily="18" charset="-78"/>
                <a:cs typeface="Traditional Arabic" panose="02020603050405020304" pitchFamily="18" charset="-78"/>
              </a:rPr>
              <a:t>للتسويق </a:t>
            </a:r>
            <a:r>
              <a:rPr lang="ar-DZ" sz="3200" b="1">
                <a:solidFill>
                  <a:schemeClr val="accent6">
                    <a:lumMod val="75000"/>
                  </a:schemeClr>
                </a:solidFill>
                <a:latin typeface="Traditional Arabic" panose="02020603050405020304" pitchFamily="18" charset="-78"/>
                <a:cs typeface="Traditional Arabic" panose="02020603050405020304" pitchFamily="18" charset="-78"/>
              </a:rPr>
              <a:t>نفس </a:t>
            </a:r>
            <a:r>
              <a:rPr lang="ar-DZ" sz="3200" b="1" smtClean="0">
                <a:solidFill>
                  <a:schemeClr val="accent6">
                    <a:lumMod val="75000"/>
                  </a:schemeClr>
                </a:solidFill>
                <a:latin typeface="Traditional Arabic" panose="02020603050405020304" pitchFamily="18" charset="-78"/>
                <a:cs typeface="Traditional Arabic" panose="02020603050405020304" pitchFamily="18" charset="-78"/>
              </a:rPr>
              <a:t>المبادئ والأسس مهما </a:t>
            </a:r>
            <a:r>
              <a:rPr lang="ar-DZ" sz="3200" b="1">
                <a:solidFill>
                  <a:schemeClr val="accent6">
                    <a:lumMod val="75000"/>
                  </a:schemeClr>
                </a:solidFill>
                <a:latin typeface="Traditional Arabic" panose="02020603050405020304" pitchFamily="18" charset="-78"/>
                <a:cs typeface="Traditional Arabic" panose="02020603050405020304" pitchFamily="18" charset="-78"/>
              </a:rPr>
              <a:t>اختلف البعد الجغرافي الذي تأخذ به </a:t>
            </a:r>
            <a:r>
              <a:rPr lang="ar-DZ" sz="3200" b="1" smtClean="0">
                <a:solidFill>
                  <a:schemeClr val="accent6">
                    <a:lumMod val="75000"/>
                  </a:schemeClr>
                </a:solidFill>
                <a:latin typeface="Traditional Arabic" panose="02020603050405020304" pitchFamily="18" charset="-78"/>
                <a:cs typeface="Traditional Arabic" panose="02020603050405020304" pitchFamily="18" charset="-78"/>
              </a:rPr>
              <a:t>المنظمة (محلي أو دولي)</a:t>
            </a:r>
            <a:r>
              <a:rPr lang="ar-DZ" sz="3200" smtClean="0">
                <a:latin typeface="Traditional Arabic" panose="02020603050405020304" pitchFamily="18" charset="-78"/>
                <a:cs typeface="Traditional Arabic" panose="02020603050405020304" pitchFamily="18" charset="-78"/>
              </a:rPr>
              <a:t> (</a:t>
            </a:r>
            <a:r>
              <a:rPr lang="fr-FR" sz="3200">
                <a:latin typeface="Traditional Arabic" panose="02020603050405020304" pitchFamily="18" charset="-78"/>
                <a:cs typeface="Traditional Arabic" panose="02020603050405020304" pitchFamily="18" charset="-78"/>
              </a:rPr>
              <a:t>les mêmes fondements</a:t>
            </a:r>
            <a:r>
              <a:rPr lang="ar-DZ" sz="3200" smtClean="0">
                <a:latin typeface="Traditional Arabic" panose="02020603050405020304" pitchFamily="18" charset="-78"/>
                <a:cs typeface="Traditional Arabic" panose="02020603050405020304" pitchFamily="18" charset="-78"/>
              </a:rPr>
              <a:t>)</a:t>
            </a:r>
            <a:r>
              <a:rPr lang="fr-FR" sz="3200" smtClean="0">
                <a:solidFill>
                  <a:schemeClr val="accent6">
                    <a:lumMod val="75000"/>
                  </a:schemeClr>
                </a:solidFill>
                <a:latin typeface="Traditional Arabic" panose="02020603050405020304" pitchFamily="18" charset="-78"/>
                <a:cs typeface="Traditional Arabic" panose="02020603050405020304" pitchFamily="18" charset="-78"/>
              </a:rPr>
              <a:t>، </a:t>
            </a:r>
            <a:r>
              <a:rPr lang="ar-DZ" sz="3200" b="1">
                <a:solidFill>
                  <a:schemeClr val="accent6">
                    <a:lumMod val="75000"/>
                  </a:schemeClr>
                </a:solidFill>
                <a:latin typeface="Traditional Arabic" panose="02020603050405020304" pitchFamily="18" charset="-78"/>
                <a:cs typeface="Traditional Arabic" panose="02020603050405020304" pitchFamily="18" charset="-78"/>
              </a:rPr>
              <a:t>لكن نجد أن اختلاف </a:t>
            </a:r>
            <a:r>
              <a:rPr lang="ar-DZ" sz="3200" b="1" smtClean="0">
                <a:solidFill>
                  <a:schemeClr val="accent6">
                    <a:lumMod val="75000"/>
                  </a:schemeClr>
                </a:solidFill>
                <a:latin typeface="Traditional Arabic" panose="02020603050405020304" pitchFamily="18" charset="-78"/>
                <a:cs typeface="Traditional Arabic" panose="02020603050405020304" pitchFamily="18" charset="-78"/>
              </a:rPr>
              <a:t>المحيط الذي تنشط فيه المؤسسة يؤدي </a:t>
            </a:r>
            <a:r>
              <a:rPr lang="ar-DZ" sz="3200" b="1">
                <a:solidFill>
                  <a:schemeClr val="accent6">
                    <a:lumMod val="75000"/>
                  </a:schemeClr>
                </a:solidFill>
                <a:latin typeface="Traditional Arabic" panose="02020603050405020304" pitchFamily="18" charset="-78"/>
                <a:cs typeface="Traditional Arabic" panose="02020603050405020304" pitchFamily="18" charset="-78"/>
              </a:rPr>
              <a:t>إلى الاختلاف في</a:t>
            </a:r>
            <a:r>
              <a:rPr lang="ar-DZ" sz="3200" b="1" smtClean="0">
                <a:solidFill>
                  <a:schemeClr val="accent6">
                    <a:lumMod val="75000"/>
                  </a:schemeClr>
                </a:solidFill>
                <a:latin typeface="Traditional Arabic" panose="02020603050405020304" pitchFamily="18" charset="-78"/>
                <a:cs typeface="Traditional Arabic" panose="02020603050405020304" pitchFamily="18" charset="-78"/>
              </a:rPr>
              <a:t>:</a:t>
            </a:r>
          </a:p>
          <a:p>
            <a:pPr algn="r" rtl="1">
              <a:lnSpc>
                <a:spcPct val="150000"/>
              </a:lnSpc>
              <a:spcBef>
                <a:spcPts val="600"/>
              </a:spcBef>
            </a:pPr>
            <a:r>
              <a:rPr lang="ar-DZ" sz="3200" b="1" smtClean="0">
                <a:solidFill>
                  <a:srgbClr val="002060"/>
                </a:solidFill>
                <a:latin typeface="Traditional Arabic" panose="02020603050405020304" pitchFamily="18" charset="-78"/>
                <a:cs typeface="Traditional Arabic" panose="02020603050405020304" pitchFamily="18" charset="-78"/>
              </a:rPr>
              <a:t> </a:t>
            </a:r>
            <a:r>
              <a:rPr lang="ar-DZ" sz="3200" b="1">
                <a:solidFill>
                  <a:srgbClr val="002060"/>
                </a:solidFill>
                <a:latin typeface="Traditional Arabic" panose="02020603050405020304" pitchFamily="18" charset="-78"/>
                <a:cs typeface="Traditional Arabic" panose="02020603050405020304" pitchFamily="18" charset="-78"/>
              </a:rPr>
              <a:t>- الفرص والتهديدات المعروضة في مختلف الأسواق الأجنبية؛ </a:t>
            </a:r>
          </a:p>
          <a:p>
            <a:pPr algn="r" rtl="1">
              <a:lnSpc>
                <a:spcPct val="150000"/>
              </a:lnSpc>
              <a:spcBef>
                <a:spcPts val="600"/>
              </a:spcBef>
            </a:pPr>
            <a:r>
              <a:rPr lang="ar-DZ" sz="3200" b="1">
                <a:solidFill>
                  <a:srgbClr val="002060"/>
                </a:solidFill>
                <a:latin typeface="Traditional Arabic" panose="02020603050405020304" pitchFamily="18" charset="-78"/>
                <a:cs typeface="Traditional Arabic" panose="02020603050405020304" pitchFamily="18" charset="-78"/>
              </a:rPr>
              <a:t>- أسلوب الدخول المناسب إلى هذه الأسواق؛</a:t>
            </a:r>
          </a:p>
          <a:p>
            <a:pPr algn="r" rtl="1">
              <a:lnSpc>
                <a:spcPct val="150000"/>
              </a:lnSpc>
              <a:spcBef>
                <a:spcPts val="600"/>
              </a:spcBef>
            </a:pPr>
            <a:r>
              <a:rPr lang="ar-DZ" sz="3200" b="1">
                <a:solidFill>
                  <a:srgbClr val="002060"/>
                </a:solidFill>
                <a:latin typeface="Traditional Arabic" panose="02020603050405020304" pitchFamily="18" charset="-78"/>
                <a:cs typeface="Traditional Arabic" panose="02020603050405020304" pitchFamily="18" charset="-78"/>
              </a:rPr>
              <a:t>- أولويات اهتمام المنظمات فيما يخص البعد الجغرافي للنشاط التسويقي (محلي، إقليمي أو عالمي)؛</a:t>
            </a:r>
          </a:p>
          <a:p>
            <a:pPr algn="r" rtl="1">
              <a:lnSpc>
                <a:spcPct val="150000"/>
              </a:lnSpc>
              <a:spcBef>
                <a:spcPts val="600"/>
              </a:spcBef>
            </a:pPr>
            <a:r>
              <a:rPr lang="ar-DZ" sz="3200" b="1">
                <a:solidFill>
                  <a:srgbClr val="002060"/>
                </a:solidFill>
                <a:latin typeface="Traditional Arabic" panose="02020603050405020304" pitchFamily="18" charset="-78"/>
                <a:cs typeface="Traditional Arabic" panose="02020603050405020304" pitchFamily="18" charset="-78"/>
              </a:rPr>
              <a:t>- كيفية توظيف الأدوات والتقنيات المعتمدة للتدخل أو التأثير من سوق لآخر. </a:t>
            </a: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234480028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2008" y="116632"/>
            <a:ext cx="8964488" cy="6525344"/>
          </a:xfrm>
        </p:spPr>
        <p:txBody>
          <a:bodyPr>
            <a:normAutofit fontScale="92500"/>
          </a:bodyPr>
          <a:lstStyle/>
          <a:p>
            <a:pPr marL="0" indent="0" algn="r" rtl="1">
              <a:lnSpc>
                <a:spcPct val="150000"/>
              </a:lnSpc>
              <a:buNone/>
            </a:pPr>
            <a:endParaRPr lang="ar-DZ" smtClean="0">
              <a:latin typeface="Traditional Arabic" panose="02020603050405020304" pitchFamily="18" charset="-78"/>
              <a:cs typeface="Traditional Arabic" panose="02020603050405020304" pitchFamily="18" charset="-78"/>
            </a:endParaRPr>
          </a:p>
          <a:p>
            <a:pPr marL="0" indent="0" algn="r" rtl="1">
              <a:lnSpc>
                <a:spcPct val="150000"/>
              </a:lnSpc>
              <a:buNone/>
            </a:pPr>
            <a:r>
              <a:rPr lang="ar-DZ">
                <a:latin typeface="Traditional Arabic" panose="02020603050405020304" pitchFamily="18" charset="-78"/>
                <a:cs typeface="Traditional Arabic" panose="02020603050405020304" pitchFamily="18" charset="-78"/>
              </a:rPr>
              <a:t>كما رأينا سابقا فإن التسويق لديه نفس الفلسفة والأسس مهما يكن البعد الجغرافي لهذا النشاط محلي أو دولي، </a:t>
            </a:r>
            <a:r>
              <a:rPr lang="ar-DZ" b="1">
                <a:solidFill>
                  <a:schemeClr val="accent6">
                    <a:lumMod val="75000"/>
                  </a:schemeClr>
                </a:solidFill>
                <a:latin typeface="Traditional Arabic" panose="02020603050405020304" pitchFamily="18" charset="-78"/>
                <a:cs typeface="Traditional Arabic" panose="02020603050405020304" pitchFamily="18" charset="-78"/>
              </a:rPr>
              <a:t>إلا أن الاختلافات الموجودة بين الأسواق يجعل تطبيق مختلف المفاهيم التسويقية </a:t>
            </a:r>
            <a:r>
              <a:rPr lang="ar-DZ" b="1" smtClean="0">
                <a:solidFill>
                  <a:schemeClr val="accent6">
                    <a:lumMod val="75000"/>
                  </a:schemeClr>
                </a:solidFill>
                <a:latin typeface="Traditional Arabic" panose="02020603050405020304" pitchFamily="18" charset="-78"/>
                <a:cs typeface="Traditional Arabic" panose="02020603050405020304" pitchFamily="18" charset="-78"/>
              </a:rPr>
              <a:t>مختلف</a:t>
            </a:r>
            <a:r>
              <a:rPr lang="ar-DZ" smtClean="0">
                <a:latin typeface="Traditional Arabic" panose="02020603050405020304" pitchFamily="18" charset="-78"/>
                <a:cs typeface="Traditional Arabic" panose="02020603050405020304" pitchFamily="18" charset="-78"/>
              </a:rPr>
              <a:t>. </a:t>
            </a:r>
          </a:p>
          <a:p>
            <a:pPr marL="0" indent="0" algn="r" rtl="1">
              <a:lnSpc>
                <a:spcPct val="150000"/>
              </a:lnSpc>
              <a:buNone/>
            </a:pPr>
            <a:r>
              <a:rPr lang="ar-DZ" smtClean="0">
                <a:latin typeface="Traditional Arabic" panose="02020603050405020304" pitchFamily="18" charset="-78"/>
                <a:cs typeface="Traditional Arabic" panose="02020603050405020304" pitchFamily="18" charset="-78"/>
              </a:rPr>
              <a:t>فمثلا </a:t>
            </a:r>
            <a:r>
              <a:rPr lang="ar-DZ">
                <a:latin typeface="Traditional Arabic" panose="02020603050405020304" pitchFamily="18" charset="-78"/>
                <a:cs typeface="Traditional Arabic" panose="02020603050405020304" pitchFamily="18" charset="-78"/>
              </a:rPr>
              <a:t>مدة حياة المنتج تختلف من حيث قصر أو طول كل مرحلة من مراحله أو التفاوت بين هذه  المراحل من سوق لآخر وهو ما يستدعي قرارات مختلفة من سوق لآخر، نفس الشيء بالنسبة لتقنيات بحوث التسويق المناسبة للاستعمال في مختلف الأسواق وكذلك إعداد سياسات المزيج التسويقي في أكثر من دولة والتي تستدعي المرونة في اتخاذ القرارات بتكييفها مع مختلف الخصوصيات المحلية للمستهلكين، الجهاز التجاري وكذا الإطار التشريعي. </a:t>
            </a:r>
            <a:endParaRPr lang="ar-DZ" smtClean="0">
              <a:latin typeface="Traditional Arabic" panose="02020603050405020304" pitchFamily="18" charset="-78"/>
              <a:cs typeface="Traditional Arabic" panose="02020603050405020304" pitchFamily="18" charset="-78"/>
            </a:endParaRPr>
          </a:p>
        </p:txBody>
      </p:sp>
      <p:sp>
        <p:nvSpPr>
          <p:cNvPr id="2" name="ZoneTexte 1"/>
          <p:cNvSpPr txBox="1"/>
          <p:nvPr/>
        </p:nvSpPr>
        <p:spPr>
          <a:xfrm>
            <a:off x="1384200" y="188640"/>
            <a:ext cx="7580288" cy="584775"/>
          </a:xfrm>
          <a:prstGeom prst="rect">
            <a:avLst/>
          </a:prstGeom>
          <a:solidFill>
            <a:schemeClr val="accent2">
              <a:lumMod val="40000"/>
              <a:lumOff val="60000"/>
              <a:alpha val="39000"/>
            </a:schemeClr>
          </a:solidFill>
        </p:spPr>
        <p:txBody>
          <a:bodyPr wrap="square" rtlCol="0">
            <a:spAutoFit/>
          </a:bodyPr>
          <a:lstStyle/>
          <a:p>
            <a:pPr algn="r" rtl="1"/>
            <a:r>
              <a:rPr lang="ar-DZ" sz="3200" b="1" smtClean="0">
                <a:solidFill>
                  <a:srgbClr val="00B050"/>
                </a:solidFill>
                <a:latin typeface="Traditional Arabic" panose="02020603050405020304" pitchFamily="18" charset="-78"/>
                <a:cs typeface="Traditional Arabic" panose="02020603050405020304" pitchFamily="18" charset="-78"/>
              </a:rPr>
              <a:t>2. </a:t>
            </a:r>
            <a:r>
              <a:rPr lang="ar-DZ" sz="3200" b="1">
                <a:solidFill>
                  <a:srgbClr val="00B050"/>
                </a:solidFill>
                <a:latin typeface="Traditional Arabic" panose="02020603050405020304" pitchFamily="18" charset="-78"/>
                <a:cs typeface="Traditional Arabic" panose="02020603050405020304" pitchFamily="18" charset="-78"/>
              </a:rPr>
              <a:t>أوجه الشبه والاختلاف بين التسويق المحلي والتسويق الدولي</a:t>
            </a:r>
            <a:r>
              <a:rPr lang="ar-DZ" sz="3200" b="1" smtClean="0">
                <a:solidFill>
                  <a:srgbClr val="00B050"/>
                </a:solidFill>
                <a:latin typeface="Traditional Arabic" panose="02020603050405020304" pitchFamily="18" charset="-78"/>
                <a:cs typeface="Traditional Arabic" panose="02020603050405020304" pitchFamily="18" charset="-78"/>
              </a:rPr>
              <a:t>:</a:t>
            </a:r>
            <a:endParaRPr lang="fr-F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28761"/>
            <a:ext cx="8964488" cy="6324808"/>
          </a:xfrm>
          <a:prstGeom prst="rect">
            <a:avLst/>
          </a:prstGeom>
        </p:spPr>
        <p:txBody>
          <a:bodyPr wrap="square">
            <a:spAutoFit/>
          </a:bodyPr>
          <a:lstStyle/>
          <a:p>
            <a:pPr algn="r" rtl="1">
              <a:lnSpc>
                <a:spcPct val="150000"/>
              </a:lnSpc>
            </a:pPr>
            <a:r>
              <a:rPr lang="ar-DZ" sz="3000">
                <a:latin typeface="Traditional Arabic" panose="02020603050405020304" pitchFamily="18" charset="-78"/>
                <a:cs typeface="Traditional Arabic" panose="02020603050405020304" pitchFamily="18" charset="-78"/>
              </a:rPr>
              <a:t>وقد </a:t>
            </a:r>
            <a:r>
              <a:rPr lang="ar-DZ" sz="3000" b="1">
                <a:solidFill>
                  <a:schemeClr val="accent6">
                    <a:lumMod val="75000"/>
                  </a:schemeClr>
                </a:solidFill>
                <a:latin typeface="Traditional Arabic" panose="02020603050405020304" pitchFamily="18" charset="-78"/>
                <a:cs typeface="Traditional Arabic" panose="02020603050405020304" pitchFamily="18" charset="-78"/>
              </a:rPr>
              <a:t>لخّص المؤلف </a:t>
            </a:r>
            <a:r>
              <a:rPr lang="ar-DZ" sz="3000" b="1" smtClean="0">
                <a:solidFill>
                  <a:schemeClr val="accent6">
                    <a:lumMod val="75000"/>
                  </a:schemeClr>
                </a:solidFill>
                <a:latin typeface="Traditional Arabic" panose="02020603050405020304" pitchFamily="18" charset="-78"/>
                <a:cs typeface="Traditional Arabic" panose="02020603050405020304" pitchFamily="18" charset="-78"/>
              </a:rPr>
              <a:t>"</a:t>
            </a:r>
            <a:r>
              <a:rPr lang="fr-FR" sz="3000" b="1" smtClean="0">
                <a:solidFill>
                  <a:schemeClr val="accent6">
                    <a:lumMod val="75000"/>
                  </a:schemeClr>
                </a:solidFill>
                <a:latin typeface="Traditional Arabic" panose="02020603050405020304" pitchFamily="18" charset="-78"/>
                <a:cs typeface="Traditional Arabic" panose="02020603050405020304" pitchFamily="18" charset="-78"/>
              </a:rPr>
              <a:t>" </a:t>
            </a:r>
            <a:r>
              <a:rPr lang="fr-FR" sz="3000" b="1" err="1">
                <a:solidFill>
                  <a:schemeClr val="accent6">
                    <a:lumMod val="75000"/>
                  </a:schemeClr>
                </a:solidFill>
                <a:latin typeface="Traditional Arabic" panose="02020603050405020304" pitchFamily="18" charset="-78"/>
                <a:cs typeface="Traditional Arabic" panose="02020603050405020304" pitchFamily="18" charset="-78"/>
              </a:rPr>
              <a:t>Charlers Croué</a:t>
            </a:r>
            <a:r>
              <a:rPr lang="ar-DZ" sz="3000" b="1" smtClean="0">
                <a:solidFill>
                  <a:schemeClr val="accent6">
                    <a:lumMod val="75000"/>
                  </a:schemeClr>
                </a:solidFill>
                <a:latin typeface="Traditional Arabic" panose="02020603050405020304" pitchFamily="18" charset="-78"/>
                <a:cs typeface="Traditional Arabic" panose="02020603050405020304" pitchFamily="18" charset="-78"/>
              </a:rPr>
              <a:t> ما </a:t>
            </a:r>
            <a:r>
              <a:rPr lang="ar-DZ" sz="3000" b="1">
                <a:solidFill>
                  <a:schemeClr val="accent6">
                    <a:lumMod val="75000"/>
                  </a:schemeClr>
                </a:solidFill>
                <a:latin typeface="Traditional Arabic" panose="02020603050405020304" pitchFamily="18" charset="-78"/>
                <a:cs typeface="Traditional Arabic" panose="02020603050405020304" pitchFamily="18" charset="-78"/>
              </a:rPr>
              <a:t>يميّز التسويق الدولي عن التسويق المحلي في أربع نقاط وهي:  </a:t>
            </a:r>
            <a:endParaRPr lang="ar-DZ" sz="3000" b="1" smtClean="0">
              <a:solidFill>
                <a:schemeClr val="accent6">
                  <a:lumMod val="75000"/>
                </a:schemeClr>
              </a:solidFill>
              <a:latin typeface="Traditional Arabic" panose="02020603050405020304" pitchFamily="18" charset="-78"/>
              <a:cs typeface="Traditional Arabic" panose="02020603050405020304" pitchFamily="18" charset="-78"/>
            </a:endParaRPr>
          </a:p>
          <a:p>
            <a:pPr algn="r" rtl="1">
              <a:lnSpc>
                <a:spcPct val="150000"/>
              </a:lnSpc>
            </a:pPr>
            <a:r>
              <a:rPr lang="ar-DZ" sz="3000" smtClean="0">
                <a:latin typeface="Traditional Arabic" panose="02020603050405020304" pitchFamily="18" charset="-78"/>
                <a:cs typeface="Traditional Arabic" panose="02020603050405020304" pitchFamily="18" charset="-78"/>
              </a:rPr>
              <a:t>-  </a:t>
            </a:r>
            <a:r>
              <a:rPr lang="ar-DZ" sz="3000" b="1" smtClean="0">
                <a:solidFill>
                  <a:schemeClr val="accent5">
                    <a:lumMod val="50000"/>
                  </a:schemeClr>
                </a:solidFill>
                <a:latin typeface="Traditional Arabic" panose="02020603050405020304" pitchFamily="18" charset="-78"/>
                <a:cs typeface="Traditional Arabic" panose="02020603050405020304" pitchFamily="18" charset="-78"/>
              </a:rPr>
              <a:t>المحيط </a:t>
            </a:r>
            <a:r>
              <a:rPr lang="ar-DZ" sz="3000" b="1">
                <a:solidFill>
                  <a:schemeClr val="accent5">
                    <a:lumMod val="50000"/>
                  </a:schemeClr>
                </a:solidFill>
                <a:latin typeface="Traditional Arabic" panose="02020603050405020304" pitchFamily="18" charset="-78"/>
                <a:cs typeface="Traditional Arabic" panose="02020603050405020304" pitchFamily="18" charset="-78"/>
              </a:rPr>
              <a:t>القانوني للبلدان مختلف</a:t>
            </a:r>
            <a:r>
              <a:rPr lang="ar-DZ" sz="3000">
                <a:latin typeface="Traditional Arabic" panose="02020603050405020304" pitchFamily="18" charset="-78"/>
                <a:cs typeface="Traditional Arabic" panose="02020603050405020304" pitchFamily="18" charset="-78"/>
              </a:rPr>
              <a:t>، بما في ذلك تلك التي تنتمي إلى نفس منطقة سوق؛ </a:t>
            </a:r>
          </a:p>
          <a:p>
            <a:pPr algn="r" rtl="1">
              <a:lnSpc>
                <a:spcPct val="150000"/>
              </a:lnSpc>
            </a:pPr>
            <a:r>
              <a:rPr lang="ar-DZ" sz="3000">
                <a:latin typeface="Traditional Arabic" panose="02020603050405020304" pitchFamily="18" charset="-78"/>
                <a:cs typeface="Traditional Arabic" panose="02020603050405020304" pitchFamily="18" charset="-78"/>
              </a:rPr>
              <a:t>- </a:t>
            </a:r>
            <a:r>
              <a:rPr lang="ar-DZ" sz="3000" smtClean="0">
                <a:latin typeface="Traditional Arabic" panose="02020603050405020304" pitchFamily="18" charset="-78"/>
                <a:cs typeface="Traditional Arabic" panose="02020603050405020304" pitchFamily="18" charset="-78"/>
              </a:rPr>
              <a:t> </a:t>
            </a:r>
            <a:r>
              <a:rPr lang="ar-DZ" sz="3000" b="1" smtClean="0">
                <a:solidFill>
                  <a:schemeClr val="accent5">
                    <a:lumMod val="50000"/>
                  </a:schemeClr>
                </a:solidFill>
                <a:latin typeface="Traditional Arabic" panose="02020603050405020304" pitchFamily="18" charset="-78"/>
                <a:cs typeface="Traditional Arabic" panose="02020603050405020304" pitchFamily="18" charset="-78"/>
              </a:rPr>
              <a:t>الموقع </a:t>
            </a:r>
            <a:r>
              <a:rPr lang="ar-DZ" sz="3000" b="1">
                <a:solidFill>
                  <a:schemeClr val="accent5">
                    <a:lumMod val="50000"/>
                  </a:schemeClr>
                </a:solidFill>
                <a:latin typeface="Traditional Arabic" panose="02020603050405020304" pitchFamily="18" charset="-78"/>
                <a:cs typeface="Traditional Arabic" panose="02020603050405020304" pitchFamily="18" charset="-78"/>
              </a:rPr>
              <a:t>الجغرافي</a:t>
            </a:r>
            <a:r>
              <a:rPr lang="ar-DZ" sz="3000">
                <a:latin typeface="Traditional Arabic" panose="02020603050405020304" pitchFamily="18" charset="-78"/>
                <a:cs typeface="Traditional Arabic" panose="02020603050405020304" pitchFamily="18" charset="-78"/>
              </a:rPr>
              <a:t> له تأثير على طبيعة الحاجات، فالمناخ يؤثر على الاستهلاك؛</a:t>
            </a:r>
          </a:p>
          <a:p>
            <a:pPr algn="r" rtl="1">
              <a:lnSpc>
                <a:spcPct val="150000"/>
              </a:lnSpc>
            </a:pPr>
            <a:r>
              <a:rPr lang="ar-DZ" sz="3000">
                <a:latin typeface="Traditional Arabic" panose="02020603050405020304" pitchFamily="18" charset="-78"/>
                <a:cs typeface="Traditional Arabic" panose="02020603050405020304" pitchFamily="18" charset="-78"/>
              </a:rPr>
              <a:t>- </a:t>
            </a:r>
            <a:r>
              <a:rPr lang="ar-DZ" sz="3000" smtClean="0">
                <a:latin typeface="Traditional Arabic" panose="02020603050405020304" pitchFamily="18" charset="-78"/>
                <a:cs typeface="Traditional Arabic" panose="02020603050405020304" pitchFamily="18" charset="-78"/>
              </a:rPr>
              <a:t> </a:t>
            </a:r>
            <a:r>
              <a:rPr lang="ar-DZ" sz="3000" b="1" smtClean="0">
                <a:solidFill>
                  <a:schemeClr val="accent5">
                    <a:lumMod val="50000"/>
                  </a:schemeClr>
                </a:solidFill>
                <a:latin typeface="Traditional Arabic" panose="02020603050405020304" pitchFamily="18" charset="-78"/>
                <a:cs typeface="Traditional Arabic" panose="02020603050405020304" pitchFamily="18" charset="-78"/>
              </a:rPr>
              <a:t>تاريخ </a:t>
            </a:r>
            <a:r>
              <a:rPr lang="ar-DZ" sz="3000" b="1">
                <a:solidFill>
                  <a:schemeClr val="accent5">
                    <a:lumMod val="50000"/>
                  </a:schemeClr>
                </a:solidFill>
                <a:latin typeface="Traditional Arabic" panose="02020603050405020304" pitchFamily="18" charset="-78"/>
                <a:cs typeface="Traditional Arabic" panose="02020603050405020304" pitchFamily="18" charset="-78"/>
              </a:rPr>
              <a:t>البلد </a:t>
            </a:r>
            <a:r>
              <a:rPr lang="ar-DZ" sz="3000">
                <a:latin typeface="Traditional Arabic" panose="02020603050405020304" pitchFamily="18" charset="-78"/>
                <a:cs typeface="Traditional Arabic" panose="02020603050405020304" pitchFamily="18" charset="-78"/>
              </a:rPr>
              <a:t>يحدّد بشكل جزئي مستوى تقدّمه؛</a:t>
            </a:r>
          </a:p>
          <a:p>
            <a:pPr marL="274638" indent="-274638" algn="r" rtl="1">
              <a:lnSpc>
                <a:spcPct val="150000"/>
              </a:lnSpc>
              <a:buFontTx/>
              <a:buChar char="-"/>
            </a:pPr>
            <a:r>
              <a:rPr lang="ar-DZ" sz="3000" b="1" smtClean="0">
                <a:solidFill>
                  <a:schemeClr val="accent5">
                    <a:lumMod val="50000"/>
                  </a:schemeClr>
                </a:solidFill>
                <a:latin typeface="Traditional Arabic" panose="02020603050405020304" pitchFamily="18" charset="-78"/>
                <a:cs typeface="Traditional Arabic" panose="02020603050405020304" pitchFamily="18" charset="-78"/>
              </a:rPr>
              <a:t> تأثير </a:t>
            </a:r>
            <a:r>
              <a:rPr lang="ar-DZ" sz="3000" b="1">
                <a:solidFill>
                  <a:schemeClr val="accent5">
                    <a:lumMod val="50000"/>
                  </a:schemeClr>
                </a:solidFill>
                <a:latin typeface="Traditional Arabic" panose="02020603050405020304" pitchFamily="18" charset="-78"/>
                <a:cs typeface="Traditional Arabic" panose="02020603050405020304" pitchFamily="18" charset="-78"/>
              </a:rPr>
              <a:t>المعتقدات</a:t>
            </a:r>
            <a:r>
              <a:rPr lang="ar-DZ" sz="3000">
                <a:latin typeface="Traditional Arabic" panose="02020603050405020304" pitchFamily="18" charset="-78"/>
                <a:cs typeface="Traditional Arabic" panose="02020603050405020304" pitchFamily="18" charset="-78"/>
              </a:rPr>
              <a:t> من خلال مدارس الفكر الفلسفي و/أو الديني تحدّد مستوى الاستهلاك واختيار المنتجات</a:t>
            </a:r>
            <a:r>
              <a:rPr lang="ar-DZ" sz="3000" smtClean="0">
                <a:latin typeface="Traditional Arabic" panose="02020603050405020304" pitchFamily="18" charset="-78"/>
                <a:cs typeface="Traditional Arabic" panose="02020603050405020304" pitchFamily="18" charset="-78"/>
              </a:rPr>
              <a:t>.</a:t>
            </a:r>
          </a:p>
          <a:p>
            <a:pPr algn="r" rtl="1">
              <a:lnSpc>
                <a:spcPct val="150000"/>
              </a:lnSpc>
            </a:pPr>
            <a:r>
              <a:rPr lang="ar-DZ" sz="3000" smtClean="0">
                <a:latin typeface="Traditional Arabic" panose="02020603050405020304" pitchFamily="18" charset="-78"/>
                <a:cs typeface="Traditional Arabic" panose="02020603050405020304" pitchFamily="18" charset="-78"/>
              </a:rPr>
              <a:t>        ومن </a:t>
            </a:r>
            <a:r>
              <a:rPr lang="ar-DZ" sz="3000">
                <a:latin typeface="Traditional Arabic" panose="02020603050405020304" pitchFamily="18" charset="-78"/>
                <a:cs typeface="Traditional Arabic" panose="02020603050405020304" pitchFamily="18" charset="-78"/>
              </a:rPr>
              <a:t>وجهة نظر أخرى </a:t>
            </a:r>
            <a:r>
              <a:rPr lang="ar-DZ" sz="3000" b="1">
                <a:solidFill>
                  <a:schemeClr val="accent6">
                    <a:lumMod val="75000"/>
                  </a:schemeClr>
                </a:solidFill>
                <a:latin typeface="Traditional Arabic" panose="02020603050405020304" pitchFamily="18" charset="-78"/>
                <a:cs typeface="Traditional Arabic" panose="02020603050405020304" pitchFamily="18" charset="-78"/>
              </a:rPr>
              <a:t>للمؤلف " رضوان المحمود العمر"، تم تجميع وتلخيص خصوصيات التسويق الدولي في نقطتين أساسيتين وهما </a:t>
            </a:r>
            <a:r>
              <a:rPr lang="ar-DZ" sz="3000" smtClean="0">
                <a:latin typeface="Traditional Arabic" panose="02020603050405020304" pitchFamily="18" charset="-78"/>
                <a:cs typeface="Traditional Arabic" panose="02020603050405020304" pitchFamily="18" charset="-78"/>
              </a:rPr>
              <a:t>:</a:t>
            </a:r>
            <a:endParaRPr lang="ar-DZ" sz="3000"/>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45488949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44624"/>
            <a:ext cx="8784976" cy="6740307"/>
          </a:xfrm>
          <a:prstGeom prst="rect">
            <a:avLst/>
          </a:prstGeom>
        </p:spPr>
        <p:txBody>
          <a:bodyPr wrap="square">
            <a:spAutoFit/>
          </a:bodyPr>
          <a:lstStyle/>
          <a:p>
            <a:pPr algn="r" rtl="1">
              <a:lnSpc>
                <a:spcPct val="150000"/>
              </a:lnSpc>
            </a:pPr>
            <a:endParaRPr lang="ar-DZ" sz="3200" smtClean="0">
              <a:latin typeface="Traditional Arabic" panose="02020603050405020304" pitchFamily="18" charset="-78"/>
              <a:cs typeface="Traditional Arabic" panose="02020603050405020304" pitchFamily="18" charset="-78"/>
            </a:endParaRPr>
          </a:p>
          <a:p>
            <a:pPr algn="r" rtl="1">
              <a:lnSpc>
                <a:spcPct val="150000"/>
              </a:lnSpc>
            </a:pPr>
            <a:endParaRPr lang="ar-DZ" sz="3200">
              <a:latin typeface="Traditional Arabic" panose="02020603050405020304" pitchFamily="18" charset="-78"/>
              <a:cs typeface="Traditional Arabic" panose="02020603050405020304" pitchFamily="18" charset="-78"/>
            </a:endParaRPr>
          </a:p>
          <a:p>
            <a:pPr algn="just" rtl="1">
              <a:lnSpc>
                <a:spcPct val="150000"/>
              </a:lnSpc>
            </a:pPr>
            <a:r>
              <a:rPr lang="ar-DZ" sz="3200" smtClean="0">
                <a:solidFill>
                  <a:srgbClr val="0070C0"/>
                </a:solidFill>
                <a:latin typeface="Traditional Arabic" panose="02020603050405020304" pitchFamily="18" charset="-78"/>
                <a:cs typeface="Traditional Arabic" panose="02020603050405020304" pitchFamily="18" charset="-78"/>
              </a:rPr>
              <a:t>لا </a:t>
            </a:r>
            <a:r>
              <a:rPr lang="ar-DZ" sz="3200">
                <a:solidFill>
                  <a:srgbClr val="0070C0"/>
                </a:solidFill>
                <a:latin typeface="Traditional Arabic" panose="02020603050405020304" pitchFamily="18" charset="-78"/>
                <a:cs typeface="Traditional Arabic" panose="02020603050405020304" pitchFamily="18" charset="-78"/>
              </a:rPr>
              <a:t>يمكن تجاهل الدور الذي تلعبه في تهيئة بيئة مشجعة أو غير مشجعة من مجال لآخر ومن فترة لأخرى من خلال الأنظمة السارية </a:t>
            </a:r>
            <a:r>
              <a:rPr lang="ar-DZ" sz="3200" smtClean="0">
                <a:solidFill>
                  <a:srgbClr val="0070C0"/>
                </a:solidFill>
                <a:latin typeface="Traditional Arabic" panose="02020603050405020304" pitchFamily="18" charset="-78"/>
                <a:cs typeface="Traditional Arabic" panose="02020603050405020304" pitchFamily="18" charset="-78"/>
              </a:rPr>
              <a:t>فيه </a:t>
            </a:r>
            <a:r>
              <a:rPr lang="ar-DZ" sz="3200" smtClean="0">
                <a:latin typeface="Traditional Arabic" panose="02020603050405020304" pitchFamily="18" charset="-78"/>
                <a:cs typeface="Traditional Arabic" panose="02020603050405020304" pitchFamily="18" charset="-78"/>
              </a:rPr>
              <a:t>والمؤثرة على النشاط الاقتصادي بمختلف أبعاده النقدية والمالية والتجارية. </a:t>
            </a:r>
            <a:endParaRPr lang="ar-DZ" sz="3200">
              <a:latin typeface="Traditional Arabic" panose="02020603050405020304" pitchFamily="18" charset="-78"/>
              <a:cs typeface="Traditional Arabic" panose="02020603050405020304" pitchFamily="18" charset="-78"/>
            </a:endParaRPr>
          </a:p>
          <a:p>
            <a:pPr algn="r" rtl="1">
              <a:lnSpc>
                <a:spcPct val="150000"/>
              </a:lnSpc>
            </a:pPr>
            <a:r>
              <a:rPr lang="ar-DZ" sz="3200" smtClean="0">
                <a:latin typeface="Traditional Arabic" panose="02020603050405020304" pitchFamily="18" charset="-78"/>
                <a:cs typeface="Traditional Arabic" panose="02020603050405020304" pitchFamily="18" charset="-78"/>
              </a:rPr>
              <a:t>إذن </a:t>
            </a:r>
            <a:r>
              <a:rPr lang="ar-DZ" sz="3200">
                <a:latin typeface="Traditional Arabic" panose="02020603050405020304" pitchFamily="18" charset="-78"/>
                <a:cs typeface="Traditional Arabic" panose="02020603050405020304" pitchFamily="18" charset="-78"/>
              </a:rPr>
              <a:t>يجب على المستثمر الأجنبي أن يكون حذرا ويقظا من ردود فعل الحكومات سواء </a:t>
            </a:r>
            <a:r>
              <a:rPr lang="ar-DZ" sz="3200">
                <a:solidFill>
                  <a:srgbClr val="0070C0"/>
                </a:solidFill>
                <a:latin typeface="Traditional Arabic" panose="02020603050405020304" pitchFamily="18" charset="-78"/>
                <a:cs typeface="Traditional Arabic" panose="02020603050405020304" pitchFamily="18" charset="-78"/>
              </a:rPr>
              <a:t>بتعديل أنظمتها المتعلقة بالمعايير الفنية والصحية والرقابة على </a:t>
            </a:r>
            <a:r>
              <a:rPr lang="ar-DZ" sz="3200" smtClean="0">
                <a:solidFill>
                  <a:srgbClr val="0070C0"/>
                </a:solidFill>
                <a:latin typeface="Traditional Arabic" panose="02020603050405020304" pitchFamily="18" charset="-78"/>
                <a:cs typeface="Traditional Arabic" panose="02020603050405020304" pitchFamily="18" charset="-78"/>
              </a:rPr>
              <a:t>الجودة والضرائب... أو </a:t>
            </a:r>
            <a:r>
              <a:rPr lang="ar-DZ" sz="3200">
                <a:solidFill>
                  <a:srgbClr val="0070C0"/>
                </a:solidFill>
                <a:latin typeface="Traditional Arabic" panose="02020603050405020304" pitchFamily="18" charset="-78"/>
                <a:cs typeface="Traditional Arabic" panose="02020603050405020304" pitchFamily="18" charset="-78"/>
              </a:rPr>
              <a:t>المخاطر الناجمة </a:t>
            </a:r>
            <a:r>
              <a:rPr lang="ar-DZ" sz="2800">
                <a:solidFill>
                  <a:srgbClr val="0070C0"/>
                </a:solidFill>
                <a:latin typeface="Traditional Arabic" panose="02020603050405020304" pitchFamily="18" charset="-78"/>
                <a:cs typeface="Traditional Arabic" panose="02020603050405020304" pitchFamily="18" charset="-78"/>
              </a:rPr>
              <a:t>عن التوترات </a:t>
            </a:r>
            <a:r>
              <a:rPr lang="ar-DZ" sz="2800" smtClean="0">
                <a:solidFill>
                  <a:srgbClr val="0070C0"/>
                </a:solidFill>
                <a:latin typeface="Traditional Arabic" panose="02020603050405020304" pitchFamily="18" charset="-78"/>
                <a:cs typeface="Traditional Arabic" panose="02020603050405020304" pitchFamily="18" charset="-78"/>
              </a:rPr>
              <a:t>السياسية</a:t>
            </a:r>
            <a:r>
              <a:rPr lang="ar-DZ" sz="2800">
                <a:solidFill>
                  <a:srgbClr val="0070C0"/>
                </a:solidFill>
              </a:rPr>
              <a:t> </a:t>
            </a:r>
            <a:r>
              <a:rPr lang="ar-DZ" sz="3200" smtClean="0">
                <a:solidFill>
                  <a:srgbClr val="0070C0"/>
                </a:solidFill>
                <a:latin typeface="Traditional Arabic" panose="02020603050405020304" pitchFamily="18" charset="-78"/>
                <a:cs typeface="Traditional Arabic" panose="02020603050405020304" pitchFamily="18" charset="-78"/>
              </a:rPr>
              <a:t>أو الاجتماعية أو المشاكل الاقتصادية.</a:t>
            </a:r>
            <a:endParaRPr lang="fr-FR" sz="3200">
              <a:solidFill>
                <a:srgbClr val="0070C0"/>
              </a:solidFill>
            </a:endParaRPr>
          </a:p>
        </p:txBody>
      </p:sp>
      <p:sp>
        <p:nvSpPr>
          <p:cNvPr id="5" name="ZoneTexte 4"/>
          <p:cNvSpPr txBox="1"/>
          <p:nvPr/>
        </p:nvSpPr>
        <p:spPr>
          <a:xfrm>
            <a:off x="1138475" y="44624"/>
            <a:ext cx="7681997" cy="1508105"/>
          </a:xfrm>
          <a:prstGeom prst="rect">
            <a:avLst/>
          </a:prstGeom>
          <a:solidFill>
            <a:schemeClr val="accent6">
              <a:lumMod val="40000"/>
              <a:lumOff val="60000"/>
              <a:alpha val="33000"/>
            </a:schemeClr>
          </a:solidFill>
        </p:spPr>
        <p:txBody>
          <a:bodyPr wrap="square" rtlCol="0">
            <a:spAutoFit/>
          </a:bodyPr>
          <a:lstStyle/>
          <a:p>
            <a:pPr marL="514350" indent="-514350" algn="ctr" rtl="1">
              <a:lnSpc>
                <a:spcPct val="150000"/>
              </a:lnSpc>
              <a:buAutoNum type="arabicPeriod"/>
            </a:pPr>
            <a:r>
              <a:rPr lang="ar-DZ" sz="3200" b="1" smtClean="0">
                <a:solidFill>
                  <a:schemeClr val="accent6">
                    <a:lumMod val="50000"/>
                  </a:schemeClr>
                </a:solidFill>
                <a:latin typeface="Traditional Arabic" panose="02020603050405020304" pitchFamily="18" charset="-78"/>
                <a:cs typeface="Traditional Arabic" panose="02020603050405020304" pitchFamily="18" charset="-78"/>
              </a:rPr>
              <a:t>اختلاف </a:t>
            </a:r>
            <a:r>
              <a:rPr lang="ar-DZ" sz="3200" b="1">
                <a:solidFill>
                  <a:schemeClr val="accent6">
                    <a:lumMod val="50000"/>
                  </a:schemeClr>
                </a:solidFill>
                <a:latin typeface="Traditional Arabic" panose="02020603050405020304" pitchFamily="18" charset="-78"/>
                <a:cs typeface="Traditional Arabic" panose="02020603050405020304" pitchFamily="18" charset="-78"/>
              </a:rPr>
              <a:t>البيئة السياسية والقانونية</a:t>
            </a:r>
          </a:p>
          <a:p>
            <a:pPr algn="ctr" rtl="1">
              <a:lnSpc>
                <a:spcPct val="150000"/>
              </a:lnSpc>
            </a:pPr>
            <a:r>
              <a:rPr lang="ar-DZ" sz="3200" b="1">
                <a:solidFill>
                  <a:schemeClr val="accent6">
                    <a:lumMod val="50000"/>
                  </a:schemeClr>
                </a:solidFill>
                <a:latin typeface="Traditional Arabic" panose="02020603050405020304" pitchFamily="18" charset="-78"/>
                <a:cs typeface="Traditional Arabic" panose="02020603050405020304" pitchFamily="18" charset="-78"/>
              </a:rPr>
              <a:t> (بمعنى دور الدول أو الحكومات في التبادل التجاري الدولي</a:t>
            </a:r>
            <a:r>
              <a:rPr lang="ar-DZ" sz="3200" b="1" smtClean="0">
                <a:solidFill>
                  <a:schemeClr val="accent6">
                    <a:lumMod val="50000"/>
                  </a:schemeClr>
                </a:solidFill>
                <a:latin typeface="Traditional Arabic" panose="02020603050405020304" pitchFamily="18" charset="-78"/>
                <a:cs typeface="Traditional Arabic" panose="02020603050405020304" pitchFamily="18" charset="-78"/>
              </a:rPr>
              <a:t>):</a:t>
            </a:r>
            <a:endParaRPr lang="fr-FR"/>
          </a:p>
        </p:txBody>
      </p:sp>
    </p:spTree>
    <p:extLst>
      <p:ext uri="{BB962C8B-B14F-4D97-AF65-F5344CB8AC3E}">
        <p14:creationId xmlns="" xmlns:p14="http://schemas.microsoft.com/office/powerpoint/2010/main" xmlns:p159="http://schemas.microsoft.com/office/powerpoint/2015/09/main" xmlns:p15="http://schemas.microsoft.com/office/powerpoint/2012/main" xmlns:a14="http://schemas.microsoft.com/office/drawing/2010/main" val="331321941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4393.0"/>
  <p:tag name="AS_RELEASE_DATE" val="2019.12.14"/>
  <p:tag name="AS_TITLE" val="Aspose.Slides for .NET 4.0 Client Profile"/>
  <p:tag name="AS_VERSION" val="19.12"/>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2063</TotalTime>
  <Words>2025</Words>
  <Application>Aspose.Slides for .NET</Application>
  <PresentationFormat>Affichage à l'écran (4:3)</PresentationFormat>
  <Paragraphs>116</Paragraphs>
  <Slides>19</Slides>
  <Notes>3</Notes>
  <HiddenSlides>0</HiddenSlides>
  <MMClips>0</MMClips>
  <ScaleCrop>false</ScaleCrop>
  <HeadingPairs>
    <vt:vector size="4" baseType="variant">
      <vt:variant>
        <vt:lpstr>Thème</vt:lpstr>
      </vt:variant>
      <vt:variant>
        <vt:i4>2</vt:i4>
      </vt:variant>
      <vt:variant>
        <vt:lpstr>Titres des diapositives</vt:lpstr>
      </vt:variant>
      <vt:variant>
        <vt:i4>19</vt:i4>
      </vt:variant>
    </vt:vector>
  </HeadingPairs>
  <TitlesOfParts>
    <vt:vector size="21" baseType="lpstr">
      <vt:lpstr>Thème Office</vt: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Aris</dc:creator>
  <cp:lastModifiedBy>Aris-Tasnim</cp:lastModifiedBy>
  <cp:revision>177</cp:revision>
  <dcterms:created xsi:type="dcterms:W3CDTF">2014-03-10T20:50:42Z</dcterms:created>
  <dcterms:modified xsi:type="dcterms:W3CDTF">2023-03-19T07:54:01Z</dcterms:modified>
</cp:coreProperties>
</file>