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3" r:id="rId2"/>
    <p:sldId id="256" r:id="rId3"/>
    <p:sldId id="257" r:id="rId4"/>
    <p:sldId id="259" r:id="rId5"/>
    <p:sldId id="258" r:id="rId6"/>
    <p:sldId id="260" r:id="rId7"/>
    <p:sldId id="261" r:id="rId8"/>
    <p:sldId id="262" r:id="rId9"/>
    <p:sldId id="274" r:id="rId10"/>
    <p:sldId id="263" r:id="rId11"/>
    <p:sldId id="266" r:id="rId12"/>
    <p:sldId id="264" r:id="rId13"/>
    <p:sldId id="275" r:id="rId14"/>
    <p:sldId id="265" r:id="rId15"/>
    <p:sldId id="267" r:id="rId16"/>
    <p:sldId id="269" r:id="rId17"/>
    <p:sldId id="268" r:id="rId18"/>
    <p:sldId id="270" r:id="rId19"/>
    <p:sldId id="271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7E183-55F0-49D2-9A10-3E0BF454BA23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B64CE-DB16-44BB-AE80-25982BEB0E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9782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B64CE-DB16-44BB-AE80-25982BEB0EDB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B64CE-DB16-44BB-AE80-25982BEB0EDB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B64CE-DB16-44BB-AE80-25982BEB0EDB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762A7-CDD2-4AF2-B3FA-1A8F77BC3AA6}" type="datetimeFigureOut">
              <a:rPr lang="fr-FR" smtClean="0"/>
              <a:pPr/>
              <a:t>09/04/2023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5DA0E-D4C9-4BCC-A674-A42727865B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229600" cy="1143000"/>
          </a:xfrm>
          <a:solidFill>
            <a:srgbClr val="FF0000">
              <a:alpha val="64000"/>
            </a:srgbClr>
          </a:solidFill>
        </p:spPr>
        <p:txBody>
          <a:bodyPr>
            <a:normAutofit/>
          </a:bodyPr>
          <a:lstStyle/>
          <a:p>
            <a:pPr rtl="1"/>
            <a:r>
              <a:rPr lang="ar-DZ" b="1" dirty="0" smtClean="0">
                <a:cs typeface="+mn-cs"/>
              </a:rPr>
              <a:t>المحور الرابع: استراتيجيات التسويق الدولي</a:t>
            </a:r>
            <a:endParaRPr lang="fr-FR" b="1" dirty="0"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268760"/>
            <a:ext cx="8684283" cy="5016758"/>
          </a:xfrm>
          <a:prstGeom prst="rect">
            <a:avLst/>
          </a:prstGeom>
          <a:solidFill>
            <a:srgbClr val="92D050">
              <a:alpha val="19000"/>
            </a:srgb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تم </a:t>
            </a:r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هذا المحور تناول العناصر التالية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en-US" sz="32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200000"/>
              </a:lnSpc>
            </a:pPr>
            <a:r>
              <a:rPr lang="fr-FR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الخيارات الاستراتيجية الأساسية </a:t>
            </a:r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للتسويق 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الدولي؛</a:t>
            </a:r>
          </a:p>
          <a:p>
            <a:pPr algn="r" rtl="1">
              <a:lnSpc>
                <a:spcPct val="200000"/>
              </a:lnSpc>
            </a:pP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</a:t>
            </a:r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تنظيم نشاط التسويق الدولي؛</a:t>
            </a:r>
          </a:p>
          <a:p>
            <a:pPr algn="r" rtl="1">
              <a:lnSpc>
                <a:spcPct val="200000"/>
              </a:lnSpc>
            </a:pP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استراتيجيات التطوير الدولي (نموذج «</a:t>
            </a:r>
            <a:r>
              <a:rPr lang="fr-FR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EPRG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»)؛</a:t>
            </a:r>
          </a:p>
          <a:p>
            <a:pPr algn="r" rtl="1">
              <a:lnSpc>
                <a:spcPct val="200000"/>
              </a:lnSpc>
            </a:pP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سياسات المزيج التسويقي الدولي (تطبيق).</a:t>
            </a:r>
            <a:endParaRPr lang="fr-FR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390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63977724"/>
              </p:ext>
            </p:extLst>
          </p:nvPr>
        </p:nvGraphicFramePr>
        <p:xfrm>
          <a:off x="107504" y="44624"/>
          <a:ext cx="8964488" cy="6696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6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08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267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عيـــوب التنميـــط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مـــزايــــا التنميـــط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70017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800" b="1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 </a:t>
                      </a:r>
                      <a:r>
                        <a:rPr lang="ar-DZ" sz="2600" b="1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لا يأخذ بعين الاعتبار خصوصيات الجهاز التجاري </a:t>
                      </a:r>
                      <a:r>
                        <a:rPr lang="ar-DZ" sz="2800" b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في كل </a:t>
                      </a:r>
                      <a:r>
                        <a:rPr lang="ar-DZ" sz="2800" b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بلد (</a:t>
                      </a:r>
                      <a:r>
                        <a:rPr lang="ar-DZ" sz="2800" b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كالعادات</a:t>
                      </a:r>
                      <a:r>
                        <a:rPr lang="ar-DZ" sz="2800" b="0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الخاصة بأصحاب المهنة</a:t>
                      </a:r>
                      <a:r>
                        <a:rPr lang="ar-DZ" sz="2800" b="1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)؛</a:t>
                      </a:r>
                      <a:endParaRPr lang="ar-DZ" sz="2800" b="1" baseline="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800" b="1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 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تجــاهل التبــاين فــي </a:t>
                      </a:r>
                      <a:r>
                        <a:rPr lang="ar-DZ" sz="2600" b="1" baseline="0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الأذواق 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أو الخصوصيــات </a:t>
                      </a:r>
                      <a:r>
                        <a:rPr lang="ar-DZ" sz="2600" b="1" baseline="0" dirty="0" err="1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السوسيوثقافيــة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r>
                        <a:rPr lang="ar-DZ" sz="2800" b="0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لكل </a:t>
                      </a:r>
                      <a:r>
                        <a:rPr lang="ar-DZ" sz="2800" b="0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سوق؛</a:t>
                      </a:r>
                      <a:endParaRPr lang="ar-DZ" sz="2800" b="0" baseline="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ar-DZ" sz="2800" b="1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ar-DZ" sz="26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الاستفادة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r>
                        <a:rPr lang="ar-DZ" sz="2600" b="1" baseline="0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من اقتصاديات الحجم</a:t>
                      </a:r>
                      <a:r>
                        <a:rPr lang="ar-DZ" sz="2800" b="1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r>
                        <a:rPr lang="ar-DZ" sz="2800" b="0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على</a:t>
                      </a:r>
                    </a:p>
                    <a:p>
                      <a:pPr marL="0" indent="0" algn="r" rtl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ar-DZ" sz="2800" b="0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المستوى الانتاجي (</a:t>
                      </a:r>
                      <a:r>
                        <a:rPr lang="ar-DZ" sz="2600" b="1" baseline="0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منتج مادي موحد</a:t>
                      </a:r>
                      <a:r>
                        <a:rPr lang="ar-DZ" sz="2800" b="0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) </a:t>
                      </a:r>
                      <a:r>
                        <a:rPr lang="ar-DZ" sz="2800" b="0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والتسويقي (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ماركة بصورة موحدة عالميًا</a:t>
                      </a:r>
                      <a:r>
                        <a:rPr lang="ar-DZ" sz="2800" b="0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)، وهو </a:t>
                      </a:r>
                      <a:r>
                        <a:rPr lang="ar-DZ" sz="2800" b="0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ما </a:t>
                      </a:r>
                      <a:r>
                        <a:rPr lang="ar-DZ" sz="2800" b="0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يسمح </a:t>
                      </a:r>
                      <a:r>
                        <a:rPr lang="ar-DZ" sz="2600" b="1" baseline="0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بالعرض الأمثل 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للعلاقة جودة/سعر.</a:t>
                      </a:r>
                    </a:p>
                    <a:p>
                      <a:pPr marL="0" indent="0" algn="r" rtl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 بساطة </a:t>
                      </a:r>
                      <a:r>
                        <a:rPr lang="ar-DZ" sz="2600" b="1" baseline="0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القرارات 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التسويقية </a:t>
                      </a:r>
                      <a:r>
                        <a:rPr lang="ar-DZ" sz="2600" b="1" baseline="0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وسهولة </a:t>
                      </a: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تنفيذها؛ </a:t>
                      </a:r>
                    </a:p>
                    <a:p>
                      <a:pPr marL="0" indent="0" algn="r" rtl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 تجنب الغموض والبلبلة (التشويش) بالنسبة للموظفين والموزعين والمستهلكين؛</a:t>
                      </a:r>
                    </a:p>
                    <a:p>
                      <a:pPr marL="0" indent="0" algn="r" rtl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ar-DZ" sz="26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 سهولة الرقابة على الجودة والأداء الإنتاجي والتسويقي.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46657490"/>
              </p:ext>
            </p:extLst>
          </p:nvPr>
        </p:nvGraphicFramePr>
        <p:xfrm>
          <a:off x="251517" y="188640"/>
          <a:ext cx="8712971" cy="5268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7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862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عيـــوب التنميـــط </a:t>
                      </a:r>
                      <a:r>
                        <a:rPr lang="ar-DZ" sz="2800" b="1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(تــابـــع)</a:t>
                      </a:r>
                      <a:endParaRPr lang="fr-FR" sz="2800" b="0" dirty="0">
                        <a:solidFill>
                          <a:srgbClr val="0070C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DZ" sz="280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مـــزايــــا التنميـــط </a:t>
                      </a:r>
                      <a:r>
                        <a:rPr lang="ar-DZ" sz="2800" b="1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(</a:t>
                      </a:r>
                      <a:r>
                        <a:rPr lang="ar-DZ" sz="2800" b="1" baseline="0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r>
                        <a:rPr lang="ar-DZ" sz="2800" b="1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تــابـــع)</a:t>
                      </a:r>
                      <a:endParaRPr lang="fr-FR" sz="2800" b="1" dirty="0">
                        <a:solidFill>
                          <a:srgbClr val="0070C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36504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800" b="1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 </a:t>
                      </a:r>
                      <a:r>
                        <a:rPr lang="ar-DZ" sz="2600" b="1" baseline="0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لا يحفز مبادرات مديري الأعمال المكلفون بتنفيذ برامج التسويق في مختلف الفروع والمحددة مركزيا </a:t>
                      </a:r>
                      <a:r>
                        <a:rPr lang="ar-DZ" sz="2600" b="1" dirty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فيما يخص تقييم الأخطاء أو  الملاحظات حول تطورات السوق</a:t>
                      </a:r>
                      <a:r>
                        <a:rPr lang="ar-DZ" sz="26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، </a:t>
                      </a:r>
                      <a:r>
                        <a:rPr lang="ar-DZ" sz="2600" b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حيث </a:t>
                      </a:r>
                      <a:r>
                        <a:rPr lang="ar-DZ" sz="2800" b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لا تقبل تعديلات على البرنامج التسويقي على المدى </a:t>
                      </a:r>
                      <a:r>
                        <a:rPr lang="ar-DZ" sz="2800" b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القصير (</a:t>
                      </a:r>
                      <a:r>
                        <a:rPr lang="ar-DZ" sz="2800" b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محدودية تدخل المديرين </a:t>
                      </a:r>
                      <a:r>
                        <a:rPr lang="ar-DZ" sz="2800" b="0" dirty="0" err="1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التفيذيين</a:t>
                      </a:r>
                      <a:r>
                        <a:rPr lang="ar-DZ" sz="2800" b="0" baseline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تنحصر فقط في التعبئة والتغليف).</a:t>
                      </a:r>
                      <a:r>
                        <a:rPr lang="ar-DZ" sz="2800" b="0" dirty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endParaRPr lang="fr-FR" sz="2800" b="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الاستفادة من التعاضد الصناعي والتجاري</a:t>
                      </a: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، </a:t>
                      </a:r>
                      <a:r>
                        <a:rPr lang="ar-DZ" sz="2800" b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حيث أن الانتاج والتركيب بشكل </a:t>
                      </a:r>
                      <a:r>
                        <a:rPr lang="ar-DZ" sz="2800" b="0" dirty="0" err="1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منمط</a:t>
                      </a:r>
                      <a:r>
                        <a:rPr lang="ar-DZ" sz="2800" b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يسمح بالاستفادة من منحنيات الخبرة ونقل المعارف بين الموظفين (داخل أو بين الفروع).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44624"/>
            <a:ext cx="9071992" cy="6813376"/>
          </a:xfrm>
        </p:spPr>
        <p:txBody>
          <a:bodyPr>
            <a:normAutofit fontScale="25000" lnSpcReduction="20000"/>
          </a:bodyPr>
          <a:lstStyle/>
          <a:p>
            <a:pPr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                                                                                                                                      </a:t>
            </a: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هو عبارة عن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وضعية وسطية بين التكييف والتنميط الكليين</a:t>
            </a: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</a:p>
          <a:p>
            <a:pPr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بإدخال التعديلات الضرورية في بعض الجوانب المتعلقة بالإنتاج أو التسويق لكي تسمح بإرضاء</a:t>
            </a:r>
          </a:p>
          <a:p>
            <a:pPr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المتطلبات المحلية للمستهلكين مع الأخذ بعين الاعتبار المردودية التجارية والمالية للمؤسسة.</a:t>
            </a:r>
          </a:p>
          <a:p>
            <a:pPr marL="0" indent="0"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بمعنى أنه يسمح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بتنميط </a:t>
            </a:r>
            <a:r>
              <a:rPr lang="ar-DZ" sz="10400" b="1" dirty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الجوانب التي تلقى قبول من طرف المستهدفين دوليا </a:t>
            </a:r>
            <a:r>
              <a:rPr lang="ar-DZ" sz="11200" dirty="0">
                <a:latin typeface="Traditional Arabic" pitchFamily="18" charset="-78"/>
                <a:cs typeface="Traditional Arabic" pitchFamily="18" charset="-78"/>
              </a:rPr>
              <a:t>مثل اسم الماركة، </a:t>
            </a:r>
            <a:r>
              <a:rPr lang="ar-DZ" sz="11200" dirty="0" err="1">
                <a:latin typeface="Traditional Arabic" pitchFamily="18" charset="-78"/>
                <a:cs typeface="Traditional Arabic" pitchFamily="18" charset="-78"/>
              </a:rPr>
              <a:t>التموقع</a:t>
            </a:r>
            <a:r>
              <a:rPr lang="ar-DZ" sz="11200" dirty="0">
                <a:latin typeface="Traditional Arabic" pitchFamily="18" charset="-78"/>
                <a:cs typeface="Traditional Arabic" pitchFamily="18" charset="-78"/>
              </a:rPr>
              <a:t> والأداء التقني؛ </a:t>
            </a:r>
            <a:r>
              <a:rPr lang="ar-DZ" sz="10400" b="1" dirty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وتكييف الجوانب الأخرى مع الخصوصيات المحلية حسب الضرورة </a:t>
            </a:r>
            <a:r>
              <a:rPr lang="ar-DZ" sz="11200" dirty="0">
                <a:latin typeface="Traditional Arabic" pitchFamily="18" charset="-78"/>
                <a:cs typeface="Traditional Arabic" pitchFamily="18" charset="-78"/>
              </a:rPr>
              <a:t>مثل الأذواق، المواد المكوّنة للمنتج، طريقة التواصل، الكميات المعبئة، قنوات تمرير السلعة وغيرها</a:t>
            </a: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.</a:t>
            </a:r>
          </a:p>
          <a:p>
            <a:pPr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0400" dirty="0" smtClean="0">
                <a:latin typeface="Traditional Arabic" pitchFamily="18" charset="-78"/>
                <a:cs typeface="Traditional Arabic" pitchFamily="18" charset="-78"/>
              </a:rPr>
              <a:t>تعرض هذه الاستراتيجية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ميزة الاستجابة المثلى للمنتجات أو الخدمات لحاجات ورغبات الزبائن </a:t>
            </a: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مع</a:t>
            </a:r>
          </a:p>
          <a:p>
            <a:pPr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04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التأثير الطفيف على التكلفة </a:t>
            </a: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ويطلق عليها أيضا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استراتيجية التوسّع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حيث تستهدف عدة فئات من</a:t>
            </a:r>
          </a:p>
          <a:p>
            <a:pPr marL="0" indent="0" algn="just" rt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المستهلكين في مختلف الدول مع تحمّل تكاليف اضافية معقولة. كما يمكن الاعتماد على هذه </a:t>
            </a:r>
          </a:p>
          <a:p>
            <a:pPr marL="0" indent="0" algn="just" rt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المقاربة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للوصول إلى أسواق ذات قدرات شرائية متباينة </a:t>
            </a: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بتسويق المنتجات مع الأخذ بعين الاعتبار</a:t>
            </a:r>
          </a:p>
          <a:p>
            <a:pPr marL="0" indent="0" algn="just" rt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ar-DZ" sz="11200" dirty="0" smtClean="0">
                <a:latin typeface="Traditional Arabic" pitchFamily="18" charset="-78"/>
                <a:cs typeface="Traditional Arabic" pitchFamily="18" charset="-78"/>
              </a:rPr>
              <a:t> العلاقة جودة/سعر.     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228184" y="166986"/>
            <a:ext cx="2736304" cy="553998"/>
          </a:xfrm>
          <a:prstGeom prst="rect">
            <a:avLst/>
          </a:prstGeom>
          <a:solidFill>
            <a:srgbClr val="00B050">
              <a:alpha val="70000"/>
            </a:srgbClr>
          </a:solidFill>
          <a:ln>
            <a:solidFill>
              <a:schemeClr val="tx1">
                <a:alpha val="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DZ" sz="3000" b="1" dirty="0" smtClean="0">
                <a:latin typeface="Traditional Arabic" pitchFamily="18" charset="-78"/>
                <a:cs typeface="Traditional Arabic" pitchFamily="18" charset="-78"/>
              </a:rPr>
              <a:t>3. التنميـــط المكيـّـــف: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179512" y="215924"/>
            <a:ext cx="878497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إذن عبارة</a:t>
            </a:r>
            <a:r>
              <a:rPr lang="en-US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«</a:t>
            </a:r>
            <a:r>
              <a:rPr lang="en-US" sz="2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think </a:t>
            </a:r>
            <a:r>
              <a:rPr lang="en-US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global</a:t>
            </a:r>
            <a:r>
              <a:rPr lang="fr-FR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en-US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act </a:t>
            </a:r>
            <a:r>
              <a:rPr lang="en-US" sz="2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local </a:t>
            </a:r>
            <a:r>
              <a:rPr lang="ar-DZ" sz="2800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»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تشير إلى التفكير بشمولية في حاجات ورغبات المستهلكين مثل الحاجة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لى مشروب منعش أو الترفيه أو التنقل، ولكن تكون الاستجابة محليا بمراعاة خصوصيات كل سوق وخاصة الثقافية. </a:t>
            </a:r>
            <a:endParaRPr lang="en-US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spcBef>
                <a:spcPts val="1200"/>
              </a:spcBef>
            </a:pPr>
            <a:r>
              <a:rPr lang="ar-DZ" sz="28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أمثلة واقعية عن التنميط المكيّف:</a:t>
            </a:r>
          </a:p>
          <a:p>
            <a:pPr marL="457200" indent="-457200" algn="r" rtl="1">
              <a:lnSpc>
                <a:spcPct val="150000"/>
              </a:lnSpc>
              <a:spcBef>
                <a:spcPts val="1200"/>
              </a:spcBef>
              <a:buFontTx/>
              <a:buChar char="-"/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علامة الشاي </a:t>
            </a:r>
            <a:r>
              <a:rPr lang="en-US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Lipton</a:t>
            </a: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منمطة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عالميا وباللون الأصفر، ولكن تكيّف تركيبته المصدرة </a:t>
            </a:r>
          </a:p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للولايات المتحدة الأمريكية مقارنة بالأسواق الأخرى ليكون قابل للانحلال في الماء البارد واضافة المثلجات حسب ذوقهم.</a:t>
            </a:r>
          </a:p>
          <a:p>
            <a:pPr marL="457200" indent="-457200" algn="r" rtl="1">
              <a:lnSpc>
                <a:spcPct val="150000"/>
              </a:lnSpc>
              <a:spcBef>
                <a:spcPts val="1200"/>
              </a:spcBef>
              <a:buFontTx/>
              <a:buChar char="-"/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تسويق </a:t>
            </a:r>
            <a:r>
              <a:rPr lang="ar-DZ" sz="28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الشكولاطة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للمسلمين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بدون دهون الخنزير بمراعاة دينهم الذي يحرّم لحم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هذا الحيوان</a:t>
            </a:r>
            <a:endParaRPr lang="fr-FR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والدهون المستخلصة منه.</a:t>
            </a:r>
            <a:endParaRPr lang="fr-FR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8686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359" y="116632"/>
            <a:ext cx="9045145" cy="666480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  <a:buNone/>
            </a:pPr>
            <a:endParaRPr lang="ar-DZ" b="1" dirty="0">
              <a:solidFill>
                <a:srgbClr val="00B05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تشكيلة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المنتجات التجارية</a:t>
            </a:r>
            <a:r>
              <a:rPr lang="ar-DZ" sz="2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(إلى أي مدى يطرأ عليها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تعديل بإضافة خطوط ونماذج أو حذفها)؛</a:t>
            </a: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التكاليف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الاضافية للتكييف الانتاجي أو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التسويقي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(من طفيفة جدا، مقبولة نوعا ما إلى معتبرة)؛</a:t>
            </a: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المردودية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التجارية على المدى القصير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(هل هي مهمة وستغطي تكاليف التكييف أم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لا)؛</a:t>
            </a: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None/>
            </a:pP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السوق المحتمل وآفاق نموه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(هل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تبرّر لك </a:t>
            </a:r>
            <a:r>
              <a:rPr lang="ar-DZ"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تكييفات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معينة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لاستهدافه أم يستحسن اهماله)؛</a:t>
            </a: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None/>
            </a:pP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المحيط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التنافسي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يفرض تكييف في جوانب معينة في منطقة معينة وفق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درجة اشتداد المنافسة؛</a:t>
            </a: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الموارد البشرية والمالية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تكييف ميزانية كل سوق حسب </a:t>
            </a:r>
            <a:r>
              <a:rPr lang="ar-DZ" sz="28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التكييفات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التحفيزات والمهارات المعتمدة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والمختلفة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سوق لآخر.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درجة الرقابة المرغوبة على الفروع أو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الوسطاء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(مختلفة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حسب الظروف وأهمية كل سوق). </a:t>
            </a:r>
            <a:endParaRPr lang="fr-FR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63888" y="210706"/>
            <a:ext cx="5507346" cy="553998"/>
          </a:xfrm>
          <a:prstGeom prst="rect">
            <a:avLst/>
          </a:prstGeom>
          <a:solidFill>
            <a:srgbClr val="FF66C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العناصر </a:t>
            </a:r>
            <a:r>
              <a:rPr lang="ar-DZ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يمكن أن تقاس عليها درجة التكييف: </a:t>
            </a:r>
            <a:endParaRPr lang="fr-FR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144016"/>
            <a:ext cx="9036496" cy="6597352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DZ" dirty="0"/>
              <a:t>	</a:t>
            </a:r>
            <a:r>
              <a:rPr lang="ar-DZ" dirty="0" smtClean="0"/>
              <a:t> </a:t>
            </a:r>
            <a:endParaRPr lang="en-US" dirty="0" smtClean="0"/>
          </a:p>
          <a:p>
            <a:pPr marL="0" indent="0" algn="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en-US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</a:t>
            </a:r>
            <a:r>
              <a:rPr lang="ar-DZ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توجد </a:t>
            </a:r>
            <a:r>
              <a:rPr lang="ar-DZ" sz="28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مستويات مختلفة للتدويل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وكل مستوى أو مرحلة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تعبّ</a:t>
            </a:r>
            <a:r>
              <a:rPr lang="ar-DZ" sz="2800" dirty="0" smtClean="0">
                <a:latin typeface="Traditional Arabic"/>
                <a:cs typeface="Traditional Arabic"/>
              </a:rPr>
              <a:t>ِ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 درجة معينة من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تطور مسار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تدويل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المؤسسة، فكلّما سعت</a:t>
            </a:r>
            <a:r>
              <a:rPr lang="en-US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للتدويل أكثر فأكثر، كلّما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اقتربت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نحو العالمية.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والبعد الدولي عبارة عن حالة ذهنية تستدعي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بشكل أساسي وجود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أشخاص منفتحين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وأكفّاء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رأس هرم السلطة يتمتعون بهذه الذهنية.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ويمكن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التمييز بين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أربع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توجّهات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لإدارة الأعمال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المؤسسة والمرتبطة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أربع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مراحل من تطور مسار تدويلها</a:t>
            </a:r>
            <a:r>
              <a:rPr lang="ar-DZ" sz="2800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r>
              <a:rPr lang="ar-DZ" dirty="0"/>
              <a:t> </a:t>
            </a:r>
            <a:endParaRPr lang="ar-DZ" dirty="0" smtClean="0"/>
          </a:p>
          <a:p>
            <a:pPr marL="0" indent="0" algn="r" rtl="1">
              <a:lnSpc>
                <a:spcPct val="150000"/>
              </a:lnSpc>
              <a:spcBef>
                <a:spcPts val="0"/>
              </a:spcBef>
              <a:buNone/>
            </a:pPr>
            <a:endParaRPr lang="fr-FR" dirty="0"/>
          </a:p>
          <a:p>
            <a:pPr algn="ctr"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cxnSp>
        <p:nvCxnSpPr>
          <p:cNvPr id="5" name="Connecteur droit avec flèche 4"/>
          <p:cNvCxnSpPr>
            <a:stCxn id="16" idx="1"/>
          </p:cNvCxnSpPr>
          <p:nvPr/>
        </p:nvCxnSpPr>
        <p:spPr>
          <a:xfrm flipH="1">
            <a:off x="1334864" y="4484439"/>
            <a:ext cx="2157016" cy="8222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H="1">
            <a:off x="3851920" y="4746049"/>
            <a:ext cx="72008" cy="9068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355976" y="4746049"/>
            <a:ext cx="936104" cy="11359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788024" y="4746049"/>
            <a:ext cx="3263354" cy="13667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22600" y="144016"/>
            <a:ext cx="6121400" cy="98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971258" y="6190987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Géocentrisme</a:t>
            </a:r>
            <a:endParaRPr lang="fr-FR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54451" y="5949645"/>
            <a:ext cx="2160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solidFill>
                  <a:srgbClr val="0070C0"/>
                </a:solidFill>
              </a:rPr>
              <a:t>Régiocentrisme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269497" y="5651149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Polycentrisme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46099" y="5306724"/>
            <a:ext cx="237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Ethnocentrisme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3491880" y="4222829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E </a:t>
            </a:r>
            <a:r>
              <a:rPr lang="fr-FR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P R G </a:t>
            </a:r>
            <a:r>
              <a:rPr lang="ar-DZ" sz="28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نموذج </a:t>
            </a:r>
            <a:endParaRPr lang="fr-FR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44624"/>
            <a:ext cx="9001000" cy="6741368"/>
          </a:xfrm>
        </p:spPr>
        <p:txBody>
          <a:bodyPr>
            <a:normAutofit fontScale="25000" lnSpcReduction="20000"/>
          </a:bodyPr>
          <a:lstStyle/>
          <a:p>
            <a:pPr algn="r">
              <a:lnSpc>
                <a:spcPct val="170000"/>
              </a:lnSpc>
              <a:buNone/>
            </a:pPr>
            <a:r>
              <a:rPr lang="ar-DZ" sz="112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</a:p>
          <a:p>
            <a:pPr marL="0" indent="0" algn="r" rtl="1">
              <a:lnSpc>
                <a:spcPct val="170000"/>
              </a:lnSpc>
              <a:spcBef>
                <a:spcPts val="2400"/>
              </a:spcBef>
              <a:buNone/>
            </a:pP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تَعتب</a:t>
            </a:r>
            <a:r>
              <a:rPr lang="ar-DZ" sz="11200" dirty="0" smtClean="0">
                <a:latin typeface="Traditional Arabic"/>
                <a:cs typeface="Traditional Arabic"/>
              </a:rPr>
              <a:t>ِ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ر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المؤسسة في هذا التوجه التطور على المستوى الدولي </a:t>
            </a:r>
            <a:r>
              <a:rPr lang="ar-DZ" sz="11200" b="1" dirty="0">
                <a:solidFill>
                  <a:srgbClr val="0070C0"/>
                </a:solidFill>
                <a:latin typeface="Traditional Arabic" pitchFamily="18" charset="-78"/>
                <a:cs typeface="Traditional Arabic" panose="02020603050405020304" pitchFamily="18" charset="-78"/>
              </a:rPr>
              <a:t>ثانوي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 مقارنة بالتوسع في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سوقها المحلي؛ بمعنى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أن اهتمام المؤسسة متمحور حول توسّعها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في السوق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المحلي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والقيام بالتصدير إلى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السوق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الأجنبي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يكون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فقط بغرض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تصريف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الفائض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في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الانتاج.</a:t>
            </a:r>
            <a:endParaRPr lang="ar-DZ" sz="11200" dirty="0">
              <a:latin typeface="Traditional Arabic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         فهي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تفضل </a:t>
            </a:r>
            <a:r>
              <a:rPr lang="ar-DZ" sz="11200" b="1" dirty="0">
                <a:solidFill>
                  <a:srgbClr val="0070C0"/>
                </a:solidFill>
                <a:latin typeface="Traditional Arabic" pitchFamily="18" charset="-78"/>
                <a:cs typeface="Traditional Arabic" panose="02020603050405020304" pitchFamily="18" charset="-78"/>
              </a:rPr>
              <a:t>مركزية أهم قراراتها التسويقية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في السوق المحلي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وتقوم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بإعادة تطبيق نفس هذه السياسات التسويقية في حالة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وجود فائض للتصدير (الميل للتسويق </a:t>
            </a:r>
            <a:r>
              <a:rPr lang="ar-DZ" sz="11200" dirty="0" err="1" smtClean="0">
                <a:latin typeface="Traditional Arabic" pitchFamily="18" charset="-78"/>
                <a:cs typeface="Traditional Arabic" panose="02020603050405020304" pitchFamily="18" charset="-78"/>
              </a:rPr>
              <a:t>المنمط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)؛ </a:t>
            </a:r>
            <a:endParaRPr lang="ar-DZ" sz="11200" dirty="0">
              <a:latin typeface="Traditional Arabic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         معيارها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لاختيار الأسواق الأجنبية هو </a:t>
            </a:r>
            <a:r>
              <a:rPr lang="ar-DZ" sz="11200" b="1" dirty="0">
                <a:solidFill>
                  <a:srgbClr val="0070C0"/>
                </a:solidFill>
                <a:latin typeface="Traditional Arabic" pitchFamily="18" charset="-78"/>
                <a:cs typeface="Traditional Arabic" panose="02020603050405020304" pitchFamily="18" charset="-78"/>
              </a:rPr>
              <a:t>التشابه في نمط 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anose="02020603050405020304" pitchFamily="18" charset="-78"/>
              </a:rPr>
              <a:t>الاستهلاك؛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بمعنى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لا تختار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المؤسسة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إلا الأسواق التي تقبل المنتج بدون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تكييف لتجنب تكاليف اضافية بدون مردودية؛ </a:t>
            </a:r>
            <a:endParaRPr lang="ar-DZ" sz="11200" dirty="0">
              <a:latin typeface="Traditional Arabic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     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    هذا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التوجه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ي</a:t>
            </a:r>
            <a:r>
              <a:rPr lang="ar-DZ" sz="11200" dirty="0" smtClean="0">
                <a:latin typeface="Traditional Arabic"/>
                <a:cs typeface="Traditional Arabic"/>
              </a:rPr>
              <a:t>ُ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تَّبع </a:t>
            </a:r>
            <a:r>
              <a:rPr lang="ar-DZ" sz="11200" dirty="0">
                <a:latin typeface="Traditional Arabic" pitchFamily="18" charset="-78"/>
                <a:cs typeface="Traditional Arabic" panose="02020603050405020304" pitchFamily="18" charset="-78"/>
              </a:rPr>
              <a:t>عموما من طرف المؤسسات الصغيرة والمتوسطة التي تحقق نسبة ضعيفة من رقم أعمالها عن طريق </a:t>
            </a:r>
            <a:r>
              <a:rPr lang="ar-DZ" sz="11200" dirty="0" smtClean="0">
                <a:latin typeface="Traditional Arabic" pitchFamily="18" charset="-78"/>
                <a:cs typeface="Traditional Arabic" panose="02020603050405020304" pitchFamily="18" charset="-78"/>
              </a:rPr>
              <a:t>التصدير</a:t>
            </a:r>
            <a:r>
              <a:rPr lang="ar-DZ" sz="11200" dirty="0" smtClean="0">
                <a:latin typeface="Traditional Arabic" pitchFamily="18" charset="-78"/>
              </a:rPr>
              <a:t>.</a:t>
            </a:r>
            <a:endParaRPr lang="ar-DZ" sz="11200" dirty="0">
              <a:latin typeface="Traditional Arabic" pitchFamily="18" charset="-78"/>
            </a:endParaRPr>
          </a:p>
          <a:p>
            <a:pPr algn="r">
              <a:buNone/>
            </a:pPr>
            <a:r>
              <a:rPr lang="ar-DZ" dirty="0"/>
              <a:t>     </a:t>
            </a:r>
          </a:p>
          <a:p>
            <a:pPr algn="r">
              <a:buNone/>
            </a:pPr>
            <a:endParaRPr lang="ar-DZ" dirty="0"/>
          </a:p>
          <a:p>
            <a:pPr algn="r">
              <a:buNone/>
            </a:pPr>
            <a:r>
              <a:rPr lang="ar-DZ" dirty="0"/>
              <a:t>   </a:t>
            </a:r>
            <a:endParaRPr lang="fr-FR" dirty="0"/>
          </a:p>
        </p:txBody>
      </p:sp>
      <p:sp>
        <p:nvSpPr>
          <p:cNvPr id="4" name="Flèche gauche 3"/>
          <p:cNvSpPr/>
          <p:nvPr/>
        </p:nvSpPr>
        <p:spPr>
          <a:xfrm>
            <a:off x="8388424" y="3140968"/>
            <a:ext cx="50405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gauche 4"/>
          <p:cNvSpPr/>
          <p:nvPr/>
        </p:nvSpPr>
        <p:spPr>
          <a:xfrm>
            <a:off x="8388424" y="5741640"/>
            <a:ext cx="504056" cy="2796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dirty="0"/>
          </a:p>
          <a:p>
            <a:pPr algn="ctr"/>
            <a:endParaRPr lang="fr-FR" dirty="0"/>
          </a:p>
        </p:txBody>
      </p:sp>
      <p:sp>
        <p:nvSpPr>
          <p:cNvPr id="6" name="Flèche gauche 5"/>
          <p:cNvSpPr/>
          <p:nvPr/>
        </p:nvSpPr>
        <p:spPr>
          <a:xfrm>
            <a:off x="8388424" y="4437112"/>
            <a:ext cx="50405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85480" y="116632"/>
            <a:ext cx="6451016" cy="553998"/>
          </a:xfrm>
          <a:prstGeom prst="rect">
            <a:avLst/>
          </a:prstGeom>
          <a:solidFill>
            <a:srgbClr val="FF66CC">
              <a:alpha val="11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1. التوجه الأحادي الاهتمام (التوسّع في السوق المحلية):</a:t>
            </a:r>
            <a:endParaRPr lang="fr-FR" sz="30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627784" y="670629"/>
            <a:ext cx="6412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Ethnocentrisme</a:t>
            </a:r>
            <a:r>
              <a:rPr lang="ar-DZ" sz="2400" b="1" dirty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) </a:t>
            </a:r>
            <a:r>
              <a:rPr lang="en-US" sz="2400" b="1" dirty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l</a:t>
            </a:r>
            <a:r>
              <a:rPr lang="fr-FR" sz="2400" b="1" dirty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’</a:t>
            </a:r>
            <a:r>
              <a:rPr lang="en-US" sz="2400" b="1" dirty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extension du </a:t>
            </a:r>
            <a:r>
              <a:rPr lang="en-US" sz="2400" b="1" dirty="0" err="1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marché</a:t>
            </a:r>
            <a:r>
              <a:rPr lang="en-US" sz="2400" b="1" dirty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 local)</a:t>
            </a:r>
            <a:r>
              <a:rPr lang="ar-DZ" sz="2400" b="1" dirty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44016"/>
            <a:ext cx="8892480" cy="6597352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6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algn="r" rtl="1">
              <a:lnSpc>
                <a:spcPct val="16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algn="r" rtl="1">
              <a:lnSpc>
                <a:spcPct val="170000"/>
              </a:lnSpc>
              <a:spcBef>
                <a:spcPts val="1200"/>
              </a:spcBef>
              <a:buNone/>
            </a:pP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تمنح 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المؤسسة في هذا التوجه </a:t>
            </a:r>
            <a:r>
              <a:rPr lang="ar-DZ" sz="37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اهتمام خاص للأسواق الأجنبية 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ادارة 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أعمالها: </a:t>
            </a:r>
            <a:endParaRPr lang="ar-DZ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-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عندما تعترف المؤسسة </a:t>
            </a:r>
            <a:r>
              <a:rPr lang="ar-DZ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</a:t>
            </a:r>
            <a:r>
              <a:rPr lang="ar-DZ" sz="3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الاختلافات الثقافية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تميّز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مختلف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الأسواق؛</a:t>
            </a:r>
            <a:endParaRPr lang="ar-DZ" sz="36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- تكون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واعية بأن كل سوق يتطلب </a:t>
            </a:r>
            <a:r>
              <a:rPr lang="ar-DZ" sz="3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 خاص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(حالة بحالة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). </a:t>
            </a:r>
            <a:endParaRPr lang="ar-DZ" sz="36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وفي هذه الحالة </a:t>
            </a:r>
            <a:r>
              <a:rPr lang="ar-DZ" sz="3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تعمل </a:t>
            </a:r>
            <a:r>
              <a:rPr lang="ar-DZ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</a:t>
            </a:r>
            <a:r>
              <a:rPr lang="ar-DZ" sz="3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لفروع بصفة </a:t>
            </a:r>
            <a:r>
              <a:rPr lang="ar-DZ" sz="3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مستقلة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في:</a:t>
            </a: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-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تحديد أهدافها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الخاصة؛ </a:t>
            </a:r>
            <a:endParaRPr lang="ar-DZ" sz="36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-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اعداد المزيج التسويقي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الخاص.</a:t>
            </a:r>
            <a:endParaRPr lang="ar-DZ" sz="36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-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تكييف المنتجات مع كل سوق بدون تنسيق مع الآخرين</a:t>
            </a: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وبالتالي تتميز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القرارات التسويقية </a:t>
            </a:r>
            <a:r>
              <a:rPr lang="ar-DZ" sz="3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باللامركزية (التسويق المكيّف).</a:t>
            </a:r>
            <a:r>
              <a:rPr lang="ar-DZ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DZ" sz="36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</a:t>
            </a: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هذا </a:t>
            </a:r>
            <a:r>
              <a:rPr lang="ar-DZ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التوجه تتبناه المؤسسات المتوسطة التي </a:t>
            </a:r>
            <a:r>
              <a:rPr lang="ar-DZ" sz="3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تنشط في عدد محدود من </a:t>
            </a:r>
            <a:r>
              <a:rPr lang="ar-DZ" sz="3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الأسواق.</a:t>
            </a:r>
            <a:r>
              <a:rPr lang="ar-DZ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DZ" sz="36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>
              <a:buNone/>
            </a:pPr>
            <a:endParaRPr lang="ar-DZ" dirty="0"/>
          </a:p>
          <a:p>
            <a:pPr algn="r">
              <a:buNone/>
            </a:pPr>
            <a:endParaRPr lang="ar-DZ" dirty="0"/>
          </a:p>
          <a:p>
            <a:pPr algn="r">
              <a:buNone/>
            </a:pPr>
            <a:endParaRPr lang="fr-FR" dirty="0"/>
          </a:p>
        </p:txBody>
      </p:sp>
      <p:sp>
        <p:nvSpPr>
          <p:cNvPr id="13" name="Flèche gauche 12"/>
          <p:cNvSpPr/>
          <p:nvPr/>
        </p:nvSpPr>
        <p:spPr>
          <a:xfrm>
            <a:off x="8172400" y="5517232"/>
            <a:ext cx="504056" cy="3240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gauche 14"/>
          <p:cNvSpPr/>
          <p:nvPr/>
        </p:nvSpPr>
        <p:spPr>
          <a:xfrm>
            <a:off x="8172400" y="6093296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4283968" y="188640"/>
            <a:ext cx="4392488" cy="553998"/>
          </a:xfrm>
          <a:prstGeom prst="rect">
            <a:avLst/>
          </a:prstGeom>
          <a:solidFill>
            <a:srgbClr val="FF66C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2.الاهتمام </a:t>
            </a:r>
            <a:r>
              <a:rPr lang="ar-DZ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متمحور حول تعدد </a:t>
            </a:r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الأسواق: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563888" y="749135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Polycentrisme(le marché multinational</a:t>
            </a:r>
            <a:r>
              <a:rPr lang="fr-FR" b="1" dirty="0" smtClean="0">
                <a:solidFill>
                  <a:srgbClr val="00B050"/>
                </a:solidFill>
              </a:rPr>
              <a:t>)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0" name="Accolade fermante 9"/>
          <p:cNvSpPr/>
          <p:nvPr/>
        </p:nvSpPr>
        <p:spPr>
          <a:xfrm>
            <a:off x="8172400" y="2204864"/>
            <a:ext cx="216024" cy="57606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4407" y="3861048"/>
            <a:ext cx="21602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4016"/>
            <a:ext cx="9144000" cy="6597352"/>
          </a:xfrm>
        </p:spPr>
        <p:txBody>
          <a:bodyPr>
            <a:normAutofit fontScale="55000" lnSpcReduction="20000"/>
          </a:bodyPr>
          <a:lstStyle/>
          <a:p>
            <a:pPr algn="l" rtl="1">
              <a:lnSpc>
                <a:spcPct val="150000"/>
              </a:lnSpc>
              <a:buNone/>
              <a:tabLst>
                <a:tab pos="265113" algn="l"/>
                <a:tab pos="633413" algn="l"/>
                <a:tab pos="811213" algn="l"/>
              </a:tabLst>
            </a:pPr>
            <a:endParaRPr lang="ar-DZ" sz="3600" b="1" dirty="0">
              <a:solidFill>
                <a:srgbClr val="00B05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l" rtl="1">
              <a:lnSpc>
                <a:spcPct val="150000"/>
              </a:lnSpc>
              <a:buNone/>
              <a:tabLst>
                <a:tab pos="265113" algn="l"/>
                <a:tab pos="633413" algn="l"/>
                <a:tab pos="811213" algn="l"/>
              </a:tabLst>
            </a:pPr>
            <a:endParaRPr lang="ar-DZ" sz="3600" b="1" dirty="0">
              <a:solidFill>
                <a:srgbClr val="00B05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l" rtl="1">
              <a:lnSpc>
                <a:spcPct val="150000"/>
              </a:lnSpc>
              <a:buNone/>
              <a:tabLst>
                <a:tab pos="265113" algn="l"/>
                <a:tab pos="633413" algn="l"/>
                <a:tab pos="811213" algn="l"/>
              </a:tabLst>
            </a:pPr>
            <a:endParaRPr lang="ar-DZ" sz="3600" b="1" dirty="0" smtClean="0">
              <a:solidFill>
                <a:srgbClr val="00B05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4800"/>
              </a:spcBef>
              <a:buNone/>
              <a:tabLst>
                <a:tab pos="265113" algn="l"/>
                <a:tab pos="633413" algn="l"/>
                <a:tab pos="811213" algn="l"/>
                <a:tab pos="3671888" algn="l"/>
              </a:tabLst>
            </a:pPr>
            <a:r>
              <a:rPr lang="ar-DZ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</a:t>
            </a:r>
            <a:r>
              <a:rPr lang="ar-DZ" sz="4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يتضمن هذا التوجّه </a:t>
            </a:r>
            <a:r>
              <a:rPr lang="ar-DZ" sz="45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اهتمام المؤسسة في ادارة أعمالها </a:t>
            </a:r>
            <a:r>
              <a:rPr lang="ar-DZ" sz="4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بمنطقة سوق أو عدة مناطق سوق؛  </a:t>
            </a:r>
            <a:endParaRPr lang="ar-DZ" sz="4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buNone/>
            </a:pPr>
            <a:r>
              <a:rPr lang="ar-DZ" sz="4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كل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منطقة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تعبّ</a:t>
            </a:r>
            <a:r>
              <a:rPr lang="ar-DZ" sz="5100" dirty="0" smtClean="0">
                <a:latin typeface="Traditional Arabic"/>
                <a:cs typeface="Traditional Arabic"/>
              </a:rPr>
              <a:t>ِ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 سوق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واحد (مندمجة)؛</a:t>
            </a:r>
            <a:endParaRPr lang="ar-DZ" sz="51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buNone/>
            </a:pP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والمؤسسة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تبحث عن استراتيجية جهوية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مندمجة.</a:t>
            </a:r>
            <a:endParaRPr lang="ar-DZ" sz="51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buNone/>
            </a:pP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ترتكز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الاستراتيجية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التسويقية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التشابه بين الدول التي تنتمي إلى نفس المنطقة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الجغرافية.</a:t>
            </a:r>
            <a:endParaRPr lang="ar-DZ" sz="51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buNone/>
            </a:pP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وبالتالي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تكون السياسات التسويقية </a:t>
            </a:r>
            <a:r>
              <a:rPr lang="ar-DZ" sz="51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منمطة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المستوى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الجهوي فقط.</a:t>
            </a:r>
            <a:endParaRPr lang="ar-DZ" sz="51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buNone/>
            </a:pP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</a:t>
            </a:r>
            <a:r>
              <a:rPr lang="ar-DZ" sz="5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هذا </a:t>
            </a:r>
            <a:r>
              <a:rPr lang="ar-DZ" sz="5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التصور تتبناه عدة مؤسسات في قطاع المواد الغذائية</a:t>
            </a:r>
            <a:r>
              <a:rPr lang="ar-DZ" sz="5100" dirty="0"/>
              <a:t>. </a:t>
            </a:r>
            <a:r>
              <a:rPr lang="fr-FR" sz="5100" dirty="0"/>
              <a:t> </a:t>
            </a:r>
            <a:endParaRPr lang="ar-DZ" sz="5100" dirty="0"/>
          </a:p>
          <a:p>
            <a:pPr algn="r" rtl="1">
              <a:buNone/>
            </a:pPr>
            <a:endParaRPr lang="ar-DZ" dirty="0"/>
          </a:p>
          <a:p>
            <a:pPr algn="r" rtl="1">
              <a:buNone/>
            </a:pPr>
            <a:endParaRPr lang="fr-FR" dirty="0"/>
          </a:p>
        </p:txBody>
      </p:sp>
      <p:sp>
        <p:nvSpPr>
          <p:cNvPr id="4" name="Flèche gauche 3"/>
          <p:cNvSpPr/>
          <p:nvPr/>
        </p:nvSpPr>
        <p:spPr>
          <a:xfrm>
            <a:off x="8316416" y="2333002"/>
            <a:ext cx="576064" cy="3039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gauche 4"/>
          <p:cNvSpPr/>
          <p:nvPr/>
        </p:nvSpPr>
        <p:spPr>
          <a:xfrm>
            <a:off x="8363212" y="3717032"/>
            <a:ext cx="52926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gauche 5"/>
          <p:cNvSpPr/>
          <p:nvPr/>
        </p:nvSpPr>
        <p:spPr>
          <a:xfrm>
            <a:off x="8363212" y="2996952"/>
            <a:ext cx="52926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gauche 6"/>
          <p:cNvSpPr/>
          <p:nvPr/>
        </p:nvSpPr>
        <p:spPr>
          <a:xfrm>
            <a:off x="8363212" y="4437112"/>
            <a:ext cx="52926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gauche 7"/>
          <p:cNvSpPr/>
          <p:nvPr/>
        </p:nvSpPr>
        <p:spPr>
          <a:xfrm>
            <a:off x="8339814" y="5157192"/>
            <a:ext cx="55266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gauche 8"/>
          <p:cNvSpPr/>
          <p:nvPr/>
        </p:nvSpPr>
        <p:spPr>
          <a:xfrm>
            <a:off x="8339814" y="5949280"/>
            <a:ext cx="55266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968712" y="116632"/>
            <a:ext cx="5995776" cy="584775"/>
          </a:xfrm>
          <a:prstGeom prst="rect">
            <a:avLst/>
          </a:prstGeom>
          <a:solidFill>
            <a:srgbClr val="FF66C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3. </a:t>
            </a:r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دمج الأسواق (التوجه الجهوي والتوجه العالمي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):</a:t>
            </a:r>
            <a:endParaRPr lang="fr-FR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432048" y="165232"/>
            <a:ext cx="8028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Marchés globaux</a:t>
            </a:r>
            <a:endParaRPr lang="ar-DZ" sz="2400" b="1" dirty="0" smtClean="0">
              <a:solidFill>
                <a:srgbClr val="00B05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fr-FR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l’orientation </a:t>
            </a:r>
            <a:r>
              <a:rPr lang="fr-FR" sz="2400" b="1" dirty="0" err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régiocentrique</a:t>
            </a:r>
            <a:r>
              <a:rPr lang="fr-FR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et</a:t>
            </a:r>
            <a:r>
              <a:rPr lang="ar-DZ" sz="24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l’orientation géocentrique</a:t>
            </a:r>
            <a:r>
              <a:rPr lang="ar-DZ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endParaRPr lang="fr-FR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1691680" y="1439090"/>
            <a:ext cx="7272808" cy="553998"/>
          </a:xfrm>
          <a:prstGeom prst="rect">
            <a:avLst/>
          </a:prstGeom>
          <a:solidFill>
            <a:srgbClr val="FF66CC">
              <a:alpha val="7000"/>
            </a:srgbClr>
          </a:solidFill>
        </p:spPr>
        <p:txBody>
          <a:bodyPr wrap="square" rtlCol="0">
            <a:spAutoFit/>
          </a:bodyPr>
          <a:lstStyle/>
          <a:p>
            <a:r>
              <a:rPr lang="ar-DZ" sz="28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r>
              <a:rPr lang="fr-FR" sz="28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L’orientation </a:t>
            </a:r>
            <a:r>
              <a:rPr lang="fr-FR" sz="2800" b="1" dirty="0" err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régiocentrique</a:t>
            </a:r>
            <a:r>
              <a:rPr lang="ar-DZ" sz="30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1.3. التوجه </a:t>
            </a:r>
            <a:r>
              <a:rPr lang="ar-DZ" sz="30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الجهوي: </a:t>
            </a:r>
            <a:r>
              <a:rPr lang="ar-DZ" sz="28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endParaRPr lang="ar-DZ" sz="2800" b="1" dirty="0">
              <a:solidFill>
                <a:srgbClr val="00B05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44016"/>
            <a:ext cx="8892480" cy="659735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dirty="0" smtClean="0"/>
              <a:t>   </a:t>
            </a:r>
            <a:r>
              <a:rPr lang="fr-FR" dirty="0" smtClean="0"/>
              <a:t>   </a:t>
            </a:r>
            <a:r>
              <a:rPr lang="ar-DZ" dirty="0" smtClean="0"/>
              <a:t> </a:t>
            </a:r>
          </a:p>
          <a:p>
            <a:pPr algn="r" rtl="1">
              <a:lnSpc>
                <a:spcPct val="200000"/>
              </a:lnSpc>
              <a:spcBef>
                <a:spcPts val="1800"/>
              </a:spcBef>
              <a:buNone/>
            </a:pPr>
            <a:r>
              <a:rPr lang="ar-DZ" dirty="0" smtClean="0"/>
              <a:t>    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يرتكز هذا التوجّه باهتمام </a:t>
            </a: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ادارة أعمال المؤسسة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بالسوق العالمي   </a:t>
            </a:r>
            <a:endParaRPr lang="ar-DZ" sz="33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200000"/>
              </a:lnSpc>
              <a:spcBef>
                <a:spcPts val="1800"/>
              </a:spcBef>
              <a:buNone/>
            </a:pP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</a:t>
            </a: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المؤسسة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تَعتب</a:t>
            </a:r>
            <a:r>
              <a:rPr lang="ar-DZ" sz="3300" dirty="0" smtClean="0">
                <a:latin typeface="Traditional Arabic"/>
                <a:cs typeface="Traditional Arabic"/>
              </a:rPr>
              <a:t>ِ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 </a:t>
            </a: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السوق العالمية كسوق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واحد متجانس؛</a:t>
            </a:r>
            <a:endParaRPr lang="ar-DZ" sz="33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200000"/>
              </a:lnSpc>
              <a:spcBef>
                <a:spcPts val="1800"/>
              </a:spcBef>
              <a:buNone/>
            </a:pP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وتبحث </a:t>
            </a: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 برنامج تسويقي </a:t>
            </a:r>
            <a:r>
              <a:rPr lang="ar-DZ" sz="33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منمط</a:t>
            </a: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عالميا؛</a:t>
            </a:r>
            <a:endParaRPr lang="ar-DZ" sz="33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200000"/>
              </a:lnSpc>
              <a:spcBef>
                <a:spcPts val="1800"/>
              </a:spcBef>
              <a:buNone/>
            </a:pP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ويكون </a:t>
            </a:r>
            <a:r>
              <a:rPr lang="ar-DZ" sz="33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اتخاذ القرارات التسويقية من طرف الادارة </a:t>
            </a:r>
            <a:r>
              <a:rPr lang="ar-DZ" sz="33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المركزية.   </a:t>
            </a:r>
            <a:endParaRPr lang="ar-DZ" sz="33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>
              <a:buNone/>
            </a:pPr>
            <a:r>
              <a:rPr lang="ar-DZ" dirty="0"/>
              <a:t> </a:t>
            </a:r>
            <a:endParaRPr lang="fr-FR" dirty="0"/>
          </a:p>
        </p:txBody>
      </p:sp>
      <p:sp>
        <p:nvSpPr>
          <p:cNvPr id="5" name="Flèche gauche 4"/>
          <p:cNvSpPr/>
          <p:nvPr/>
        </p:nvSpPr>
        <p:spPr>
          <a:xfrm>
            <a:off x="7951234" y="4943400"/>
            <a:ext cx="648072" cy="504056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7200" dirty="0">
              <a:solidFill>
                <a:srgbClr val="00B0F0"/>
              </a:solidFill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7946092" y="2562283"/>
            <a:ext cx="648072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gauche 6"/>
          <p:cNvSpPr/>
          <p:nvPr/>
        </p:nvSpPr>
        <p:spPr>
          <a:xfrm>
            <a:off x="7956376" y="3825911"/>
            <a:ext cx="648072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619672" y="153506"/>
            <a:ext cx="7272808" cy="553998"/>
          </a:xfrm>
          <a:prstGeom prst="rect">
            <a:avLst/>
          </a:prstGeom>
          <a:solidFill>
            <a:srgbClr val="FF66CC">
              <a:alpha val="7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DZ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r>
              <a:rPr lang="en-US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</a:t>
            </a:r>
            <a:r>
              <a:rPr lang="fr-FR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’orientation </a:t>
            </a:r>
            <a:r>
              <a:rPr lang="fr-FR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  <a:r>
              <a:rPr lang="ar-DZ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é</a:t>
            </a:r>
            <a:r>
              <a:rPr lang="fr-FR" sz="3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ocentri</a:t>
            </a:r>
            <a:r>
              <a:rPr lang="en-US" sz="3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qu</a:t>
            </a:r>
            <a:r>
              <a:rPr lang="fr-FR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e</a:t>
            </a:r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1.3. </a:t>
            </a:r>
            <a:r>
              <a:rPr lang="ar-DZ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التوجه </a:t>
            </a:r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العالمي (</a:t>
            </a:r>
            <a:endParaRPr lang="ar-DZ" sz="3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008" y="188640"/>
            <a:ext cx="8964488" cy="6525344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endParaRPr lang="ar-DZ" b="1" dirty="0">
              <a:solidFill>
                <a:srgbClr val="FF0000"/>
              </a:solidFill>
            </a:endParaRPr>
          </a:p>
          <a:p>
            <a:pPr algn="r" rtl="1">
              <a:lnSpc>
                <a:spcPct val="160000"/>
              </a:lnSpc>
              <a:spcBef>
                <a:spcPts val="3000"/>
              </a:spcBef>
              <a:spcAft>
                <a:spcPts val="1200"/>
              </a:spcAft>
            </a:pPr>
            <a:r>
              <a:rPr lang="ar-DZ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رغم 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ظهور التسويق الدولي يعود إلى زمن بعيد، 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إلا أن  تشكيل المفاهيم التسويقية لم </a:t>
            </a:r>
            <a:r>
              <a:rPr lang="ar-DZ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</a:t>
            </a:r>
            <a:r>
              <a:rPr lang="ar-DZ" b="1" dirty="0" smtClean="0">
                <a:solidFill>
                  <a:srgbClr val="0070C0"/>
                </a:solidFill>
                <a:latin typeface="Traditional Arabic"/>
                <a:cs typeface="Traditional Arabic"/>
              </a:rPr>
              <a:t>ُ</a:t>
            </a:r>
            <a:r>
              <a:rPr lang="ar-DZ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عرَف 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إلا مؤخرا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وأصبحت أكثر وضوحا في عصرنا الحالي. </a:t>
            </a:r>
          </a:p>
          <a:p>
            <a:pPr algn="r" rtl="1">
              <a:lnSpc>
                <a:spcPct val="160000"/>
              </a:lnSpc>
              <a:spcAft>
                <a:spcPts val="1200"/>
              </a:spcAft>
            </a:pP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يسمح التسويق الدولي </a:t>
            </a:r>
            <a:r>
              <a:rPr lang="ar-DZ" b="1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بـ</a:t>
            </a:r>
            <a:r>
              <a:rPr lang="ar-DZ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  <a:p>
            <a:pPr algn="r" rtl="1">
              <a:lnSpc>
                <a:spcPct val="160000"/>
              </a:lnSpc>
              <a:spcAft>
                <a:spcPts val="1200"/>
              </a:spcAft>
              <a:buFontTx/>
              <a:buChar char="-"/>
            </a:pPr>
            <a:r>
              <a:rPr lang="ar-DZ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تحديد  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وتنفيذ السياسات المتعلقة بتسويق مختلف المنتجات أو الخدمات 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مختلف الأسواق الدولية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تتمتع فيها المؤسسة بمزايا </a:t>
            </a:r>
            <a:r>
              <a:rPr lang="ar-DZ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تنافسية؛</a:t>
            </a:r>
          </a:p>
          <a:p>
            <a:pPr algn="r" rtl="1">
              <a:lnSpc>
                <a:spcPct val="160000"/>
              </a:lnSpc>
              <a:spcAft>
                <a:spcPts val="1200"/>
              </a:spcAft>
              <a:buFontTx/>
              <a:buChar char="-"/>
            </a:pPr>
            <a:r>
              <a:rPr lang="ar-DZ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كما يسمح أيضا 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بالتنسيق بين السياسات التي توضع </a:t>
            </a:r>
            <a:r>
              <a:rPr lang="ar-DZ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حيّز 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التنفيذ في جميع الأسواق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أو الأجزاء السوقية التي تعمل فيها </a:t>
            </a:r>
            <a:r>
              <a:rPr lang="ar-DZ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المؤسسة </a:t>
            </a:r>
            <a:r>
              <a:rPr lang="ar-DZ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بحثا عن الأداء الأفضل للنّشاط التسويقي. </a:t>
            </a:r>
            <a:endParaRPr lang="en-US" b="1" u="sng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60000"/>
              </a:lnSpc>
            </a:pP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وتعتبر هذه 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المقاربة أكثر استراتيجية 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وقد </a:t>
            </a:r>
            <a:r>
              <a:rPr lang="ar-DZ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ظهرت في 80 نيات 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وتترجم من خلالها </a:t>
            </a:r>
            <a:r>
              <a:rPr lang="ar-DZ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الخيارات الاستراتيجية </a:t>
            </a:r>
            <a:r>
              <a:rPr lang="ar-DZ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تحدد أو تعرف من خلال الاجابة عن التساؤلات الآتية:</a:t>
            </a:r>
          </a:p>
          <a:p>
            <a:pPr algn="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483768" y="308555"/>
            <a:ext cx="6480720" cy="584775"/>
          </a:xfrm>
          <a:prstGeom prst="rect">
            <a:avLst/>
          </a:prstGeom>
          <a:solidFill>
            <a:srgbClr val="00B050">
              <a:alpha val="40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المفاهيم الاستراتيجية الثلاث الأساسية للتسويق الدولي: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076056" y="60249"/>
            <a:ext cx="3960440" cy="646331"/>
          </a:xfrm>
          <a:prstGeom prst="rect">
            <a:avLst/>
          </a:prstGeom>
          <a:solidFill>
            <a:srgbClr val="00B050">
              <a:alpha val="59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تنظيـم نشـاط التسويـق الــدولي:</a:t>
            </a:r>
            <a:endParaRPr lang="fr-FR" sz="36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520" y="931416"/>
            <a:ext cx="878497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كل استراتيجية توسّع دولي وكل برنامج تسويقي في الأسواق الدولية يتطلب تنظيما متناسبا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مع: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امكانيات الشركة؛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أهمية نشاط التصدير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لدى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المؤسسة أو الأعمال الدولية التي تقوم بها؛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أساليب الدخول التي تتبناها إلى مختلف هذه الأسواق.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توجد ثلاث متغيرات أساسية تسمح بتفسير مدى الحاجة لوجود تنظيم خاص بالتصدير في الشركة حيث توجد </a:t>
            </a:r>
            <a:r>
              <a:rPr lang="ar-DZ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علاقة طردية بين حجم الشركات ونسبة صادراتها إلى رقم أعمالها وعدد الأسواق التي تخدمها مع عدد/نسبة الشركات </a:t>
            </a:r>
            <a:r>
              <a:rPr lang="ar-DZ" sz="28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تمتلك قسم </a:t>
            </a:r>
            <a:r>
              <a:rPr lang="ar-DZ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تصدير.</a:t>
            </a:r>
          </a:p>
        </p:txBody>
      </p:sp>
    </p:spTree>
    <p:extLst>
      <p:ext uri="{BB962C8B-B14F-4D97-AF65-F5344CB8AC3E}">
        <p14:creationId xmlns:p14="http://schemas.microsoft.com/office/powerpoint/2010/main" xmlns="" val="1840221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788024" y="181089"/>
            <a:ext cx="4102364" cy="553998"/>
          </a:xfrm>
          <a:prstGeom prst="rect">
            <a:avLst/>
          </a:prstGeom>
          <a:solidFill>
            <a:srgbClr val="00B050">
              <a:alpha val="65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أنواع تنظيمات نشاط التسويق الدولي:</a:t>
            </a:r>
            <a:endParaRPr lang="ar-DZ" sz="3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7744" y="188640"/>
            <a:ext cx="2520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ar-DZ" sz="2800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يمكن </a:t>
            </a:r>
            <a:r>
              <a:rPr lang="ar-DZ" sz="2800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تصنيفها كما يلي</a:t>
            </a:r>
            <a:r>
              <a:rPr lang="ar-DZ" sz="2800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851920" y="786770"/>
            <a:ext cx="5038468" cy="553998"/>
          </a:xfrm>
          <a:prstGeom prst="rect">
            <a:avLst/>
          </a:prstGeom>
          <a:solidFill>
            <a:srgbClr val="FF66C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قسم الادارة  الدولية ملحق بالإدارة العامة: </a:t>
            </a:r>
            <a:endParaRPr lang="fr-FR" sz="3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7504" y="1412776"/>
            <a:ext cx="89289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يتم انشاء إدارة الأعمال الدولية في نفس المستويات الأخرى مثل مديرية التمويل والانتاج والتسويق تحت الادارة العامة للمؤسسة مباشرة. 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يسمح هذا التنظيم بوضع السياسة العامة لهذه الأنشطة الدولية بالتنسيق ومساعدة الوحدات الادارية التابعة لها.</a:t>
            </a:r>
          </a:p>
          <a:p>
            <a:pPr algn="r" rtl="1">
              <a:lnSpc>
                <a:spcPct val="150000"/>
              </a:lnSpc>
            </a:pP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ar-DZ" sz="28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fr-FR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491880" y="3645024"/>
            <a:ext cx="158417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الادارة العامـــــــة</a:t>
            </a:r>
            <a:endParaRPr lang="fr-FR" sz="28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899592" y="4509120"/>
            <a:ext cx="6696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899592" y="4509120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39552" y="4994012"/>
            <a:ext cx="79208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ماليــــة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979712" y="5013176"/>
            <a:ext cx="86409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انتــــاج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2411760" y="4509120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275856" y="4959901"/>
            <a:ext cx="151216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الادارة الدولية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27" name="Connecteur droit 26"/>
          <p:cNvCxnSpPr/>
          <p:nvPr/>
        </p:nvCxnSpPr>
        <p:spPr>
          <a:xfrm>
            <a:off x="5940152" y="4509120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508104" y="4959901"/>
            <a:ext cx="93610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تسويق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839206" y="4976528"/>
            <a:ext cx="154921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موارد بشرية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4097" name="Connecteur droit 4096"/>
          <p:cNvCxnSpPr/>
          <p:nvPr/>
        </p:nvCxnSpPr>
        <p:spPr>
          <a:xfrm>
            <a:off x="7596336" y="4509120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0" name="Connecteur droit 4099"/>
          <p:cNvCxnSpPr/>
          <p:nvPr/>
        </p:nvCxnSpPr>
        <p:spPr>
          <a:xfrm>
            <a:off x="4067944" y="4509120"/>
            <a:ext cx="0" cy="4507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2" name="Connecteur droit 4101"/>
          <p:cNvCxnSpPr/>
          <p:nvPr/>
        </p:nvCxnSpPr>
        <p:spPr>
          <a:xfrm>
            <a:off x="4025627" y="5483121"/>
            <a:ext cx="0" cy="322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Connecteur droit 4104"/>
          <p:cNvCxnSpPr/>
          <p:nvPr/>
        </p:nvCxnSpPr>
        <p:spPr>
          <a:xfrm>
            <a:off x="1835696" y="5805264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Connecteur droit 4107"/>
          <p:cNvCxnSpPr/>
          <p:nvPr/>
        </p:nvCxnSpPr>
        <p:spPr>
          <a:xfrm>
            <a:off x="3776814" y="5805264"/>
            <a:ext cx="1" cy="3076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2" name="Connecteur droit 4111"/>
          <p:cNvCxnSpPr/>
          <p:nvPr/>
        </p:nvCxnSpPr>
        <p:spPr>
          <a:xfrm>
            <a:off x="6084168" y="5805264"/>
            <a:ext cx="0" cy="327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5" name="Connecteur droit 4114"/>
          <p:cNvCxnSpPr>
            <a:stCxn id="12" idx="2"/>
          </p:cNvCxnSpPr>
          <p:nvPr/>
        </p:nvCxnSpPr>
        <p:spPr>
          <a:xfrm>
            <a:off x="4283968" y="4168244"/>
            <a:ext cx="0" cy="340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1068" y="4539209"/>
            <a:ext cx="127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9509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121" name="Connecteur droit 4120"/>
          <p:cNvCxnSpPr/>
          <p:nvPr/>
        </p:nvCxnSpPr>
        <p:spPr>
          <a:xfrm>
            <a:off x="1835696" y="5805264"/>
            <a:ext cx="42484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2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0693" y="6040889"/>
            <a:ext cx="1560513" cy="801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3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093296"/>
            <a:ext cx="103663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84106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56176" y="188640"/>
            <a:ext cx="2880320" cy="648072"/>
          </a:xfrm>
          <a:solidFill>
            <a:srgbClr val="FF66CC">
              <a:alpha val="10000"/>
            </a:srgbClr>
          </a:solidFill>
        </p:spPr>
        <p:txBody>
          <a:bodyPr>
            <a:normAutofit/>
          </a:bodyPr>
          <a:lstStyle/>
          <a:p>
            <a:pPr algn="r" rtl="1"/>
            <a:r>
              <a:rPr lang="ar-DZ" sz="31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</a:t>
            </a:r>
            <a:r>
              <a:rPr lang="ar-DZ" sz="31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التنظيــــم الجغـــــرافي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2008" y="116632"/>
            <a:ext cx="8964488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       في هذا النوع من التنظيم بحسب المناطق، يكون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التخطيط وتخصيص الموارد والرقابة عليها وتحديد المنتجات المرغوب تصديرها من مهمة الادارة المركزية للشركة</a:t>
            </a:r>
            <a:r>
              <a:rPr lang="ar-DZ" sz="2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وتتوقف مهمة مسؤولي المناطق في تنفيذ القرارات.</a:t>
            </a:r>
          </a:p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هذا النوع من التنظيم يناسب استراتيجية التنميط ويفيد في تحديد مسؤولية تحقيق الأهداف في كل منطقة. </a:t>
            </a:r>
          </a:p>
          <a:p>
            <a:pPr algn="r" rtl="1">
              <a:lnSpc>
                <a:spcPct val="150000"/>
              </a:lnSpc>
            </a:pP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ar-DZ" sz="28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ar-DZ" sz="28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</a:pPr>
            <a:endParaRPr lang="fr-FR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539552" y="3429000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3923928" y="2685018"/>
            <a:ext cx="199847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الادارة العامـــــــة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2094191" y="3428206"/>
            <a:ext cx="0" cy="3861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563888" y="3429000"/>
            <a:ext cx="0" cy="3853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65650" y="3211513"/>
            <a:ext cx="127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Connecteur droit 21"/>
          <p:cNvCxnSpPr/>
          <p:nvPr/>
        </p:nvCxnSpPr>
        <p:spPr>
          <a:xfrm>
            <a:off x="6012160" y="3429000"/>
            <a:ext cx="0" cy="3853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100392" y="3429000"/>
            <a:ext cx="0" cy="3853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5" y="3789040"/>
            <a:ext cx="9509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41491" y="3814359"/>
            <a:ext cx="97472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5872" y="3789040"/>
            <a:ext cx="103663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0135" y="3814359"/>
            <a:ext cx="15605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8" name="Connecteur droit 27"/>
          <p:cNvCxnSpPr/>
          <p:nvPr/>
        </p:nvCxnSpPr>
        <p:spPr>
          <a:xfrm>
            <a:off x="539552" y="3428206"/>
            <a:ext cx="75608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987824" y="3861048"/>
            <a:ext cx="124188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تخطيط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31" name="Connecteur droit 30"/>
          <p:cNvCxnSpPr>
            <a:stCxn id="8" idx="2"/>
          </p:cNvCxnSpPr>
          <p:nvPr/>
        </p:nvCxnSpPr>
        <p:spPr>
          <a:xfrm>
            <a:off x="4923166" y="3208238"/>
            <a:ext cx="0" cy="1300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1" name="ZoneTexte 5120"/>
          <p:cNvSpPr txBox="1"/>
          <p:nvPr/>
        </p:nvSpPr>
        <p:spPr>
          <a:xfrm>
            <a:off x="323528" y="4797152"/>
            <a:ext cx="144016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0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منطقة افريقيا</a:t>
            </a:r>
            <a:endParaRPr lang="fr-FR" sz="20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5131" name="Connecteur droit 5130"/>
          <p:cNvCxnSpPr/>
          <p:nvPr/>
        </p:nvCxnSpPr>
        <p:spPr>
          <a:xfrm>
            <a:off x="1043608" y="4725144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ZoneTexte 5131"/>
          <p:cNvSpPr txBox="1"/>
          <p:nvPr/>
        </p:nvSpPr>
        <p:spPr>
          <a:xfrm>
            <a:off x="5541491" y="4797152"/>
            <a:ext cx="136815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DZ" sz="20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منطقة أوربا</a:t>
            </a:r>
            <a:endParaRPr lang="fr-FR" sz="20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5134" name="Connecteur droit 5133"/>
          <p:cNvCxnSpPr/>
          <p:nvPr/>
        </p:nvCxnSpPr>
        <p:spPr>
          <a:xfrm>
            <a:off x="1033368" y="4509120"/>
            <a:ext cx="7067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6" name="Connecteur droit 5135"/>
          <p:cNvCxnSpPr/>
          <p:nvPr/>
        </p:nvCxnSpPr>
        <p:spPr>
          <a:xfrm>
            <a:off x="1043608" y="4509120"/>
            <a:ext cx="0" cy="24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7" name="ZoneTexte 5136"/>
          <p:cNvSpPr txBox="1"/>
          <p:nvPr/>
        </p:nvSpPr>
        <p:spPr>
          <a:xfrm>
            <a:off x="3851920" y="4797152"/>
            <a:ext cx="144016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0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منطقة آسيا</a:t>
            </a:r>
            <a:endParaRPr lang="fr-FR" sz="20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5139" name="Connecteur droit 5138"/>
          <p:cNvCxnSpPr/>
          <p:nvPr/>
        </p:nvCxnSpPr>
        <p:spPr>
          <a:xfrm>
            <a:off x="2771800" y="4509120"/>
            <a:ext cx="0" cy="24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ZoneTexte 5139"/>
          <p:cNvSpPr txBox="1"/>
          <p:nvPr/>
        </p:nvSpPr>
        <p:spPr>
          <a:xfrm>
            <a:off x="1907704" y="4797152"/>
            <a:ext cx="168572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DZ" sz="20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م. م. الشرق الأوسط</a:t>
            </a:r>
            <a:endParaRPr lang="fr-FR" sz="20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141" name="Rectangle 5140"/>
          <p:cNvSpPr/>
          <p:nvPr/>
        </p:nvSpPr>
        <p:spPr>
          <a:xfrm>
            <a:off x="323528" y="2564904"/>
            <a:ext cx="45719" cy="12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42" name="ZoneTexte 5141"/>
          <p:cNvSpPr txBox="1"/>
          <p:nvPr/>
        </p:nvSpPr>
        <p:spPr>
          <a:xfrm>
            <a:off x="7320134" y="4797152"/>
            <a:ext cx="156051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منطقة أمريكا</a:t>
            </a:r>
            <a:endParaRPr lang="fr-FR" sz="20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5144" name="Connecteur droit 5143"/>
          <p:cNvCxnSpPr/>
          <p:nvPr/>
        </p:nvCxnSpPr>
        <p:spPr>
          <a:xfrm>
            <a:off x="4578350" y="4509120"/>
            <a:ext cx="0" cy="24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6" name="Connecteur droit 5145"/>
          <p:cNvCxnSpPr/>
          <p:nvPr/>
        </p:nvCxnSpPr>
        <p:spPr>
          <a:xfrm>
            <a:off x="6225567" y="4509120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0" name="Connecteur droit 5149"/>
          <p:cNvCxnSpPr/>
          <p:nvPr/>
        </p:nvCxnSpPr>
        <p:spPr>
          <a:xfrm>
            <a:off x="8100390" y="4509120"/>
            <a:ext cx="0" cy="24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3" name="Connecteur droit 5152"/>
          <p:cNvCxnSpPr/>
          <p:nvPr/>
        </p:nvCxnSpPr>
        <p:spPr>
          <a:xfrm>
            <a:off x="4788024" y="5157192"/>
            <a:ext cx="0" cy="13774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6" name="Connecteur droit 5155"/>
          <p:cNvCxnSpPr/>
          <p:nvPr/>
        </p:nvCxnSpPr>
        <p:spPr>
          <a:xfrm flipH="1">
            <a:off x="4355976" y="5517232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7" name="ZoneTexte 5156"/>
          <p:cNvSpPr txBox="1"/>
          <p:nvPr/>
        </p:nvSpPr>
        <p:spPr>
          <a:xfrm>
            <a:off x="1385900" y="5301208"/>
            <a:ext cx="297007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/>
              <a:t>مسؤول عن التسويق في البلد </a:t>
            </a:r>
            <a:r>
              <a:rPr lang="en-US" sz="2000" b="1" dirty="0" smtClean="0"/>
              <a:t>A</a:t>
            </a:r>
            <a:endParaRPr lang="fr-FR" sz="2000" b="1" dirty="0"/>
          </a:p>
        </p:txBody>
      </p:sp>
      <p:cxnSp>
        <p:nvCxnSpPr>
          <p:cNvPr id="5159" name="Connecteur droit 5158"/>
          <p:cNvCxnSpPr/>
          <p:nvPr/>
        </p:nvCxnSpPr>
        <p:spPr>
          <a:xfrm flipH="1">
            <a:off x="4391980" y="5996027"/>
            <a:ext cx="3960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1" name="ZoneTexte 5160"/>
          <p:cNvSpPr txBox="1"/>
          <p:nvPr/>
        </p:nvSpPr>
        <p:spPr>
          <a:xfrm>
            <a:off x="1385900" y="5795972"/>
            <a:ext cx="295182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/>
              <a:t>مسؤول عن التسويق في </a:t>
            </a:r>
            <a:r>
              <a:rPr lang="ar-DZ" sz="2000" b="1" dirty="0" smtClean="0"/>
              <a:t>البلد</a:t>
            </a:r>
            <a:r>
              <a:rPr lang="en-US" sz="2000" b="1" dirty="0" smtClean="0"/>
              <a:t> B </a:t>
            </a:r>
            <a:r>
              <a:rPr lang="ar-DZ" sz="2000" b="1" dirty="0" smtClean="0"/>
              <a:t> </a:t>
            </a:r>
            <a:endParaRPr lang="fr-FR" sz="2000" b="1" dirty="0"/>
          </a:p>
        </p:txBody>
      </p:sp>
      <p:cxnSp>
        <p:nvCxnSpPr>
          <p:cNvPr id="5174" name="Connecteur droit 5173"/>
          <p:cNvCxnSpPr/>
          <p:nvPr/>
        </p:nvCxnSpPr>
        <p:spPr>
          <a:xfrm flipH="1">
            <a:off x="4391980" y="6534636"/>
            <a:ext cx="3960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5" name="ZoneTexte 5174"/>
          <p:cNvSpPr txBox="1"/>
          <p:nvPr/>
        </p:nvSpPr>
        <p:spPr>
          <a:xfrm>
            <a:off x="1385900" y="6309320"/>
            <a:ext cx="29700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مسؤول عن التسويق في البلد </a:t>
            </a:r>
            <a:r>
              <a:rPr lang="en-US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C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858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220072" y="116632"/>
            <a:ext cx="3816424" cy="584775"/>
          </a:xfrm>
          <a:prstGeom prst="rect">
            <a:avLst/>
          </a:prstGeom>
          <a:solidFill>
            <a:srgbClr val="FF66C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3- التنظيــــم حسب المنتجـــات:</a:t>
            </a:r>
            <a:endParaRPr lang="fr-FR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008" y="59842"/>
            <a:ext cx="9036496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                  هذا النوع من التنظيم يكلّف الوحدات التنفيذية بالتنمية العالمية لعدة منتجات، وتنسيق الأنشطة حسب المنتجات في منطقة معينة يتم من قبل الموظفين المتخصصين.</a:t>
            </a:r>
            <a:r>
              <a:rPr lang="en-US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تحديد الأهداف العامة من قبل الادارة العامة للشركة؛</a:t>
            </a:r>
          </a:p>
          <a:p>
            <a:pPr algn="r" rtl="1"/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</a:t>
            </a:r>
            <a:r>
              <a:rPr lang="fr-FR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اعداد الاستراتيجية بحسب المنتجات يقوم بها مسؤولي المنتجات</a:t>
            </a:r>
            <a:r>
              <a:rPr lang="ar-DZ" dirty="0" smtClean="0"/>
              <a:t>.</a:t>
            </a:r>
            <a:endParaRPr lang="fr-FR" dirty="0" smtClean="0"/>
          </a:p>
          <a:p>
            <a:pPr algn="r" rtl="1"/>
            <a:r>
              <a:rPr lang="ar-DZ" dirty="0" smtClean="0"/>
              <a:t> </a:t>
            </a:r>
            <a:endParaRPr lang="fr-FR" dirty="0" smtClean="0"/>
          </a:p>
          <a:p>
            <a:pPr algn="r" rtl="1"/>
            <a:endParaRPr lang="fr-FR" dirty="0"/>
          </a:p>
          <a:p>
            <a:pPr algn="r" rtl="1"/>
            <a:endParaRPr lang="fr-FR" dirty="0" smtClean="0"/>
          </a:p>
          <a:p>
            <a:pPr algn="r" rtl="1"/>
            <a:endParaRPr lang="fr-FR" dirty="0"/>
          </a:p>
          <a:p>
            <a:pPr algn="r" rtl="1"/>
            <a:endParaRPr lang="ar-DZ" dirty="0" smtClean="0"/>
          </a:p>
          <a:p>
            <a:pPr algn="r" rtl="1">
              <a:lnSpc>
                <a:spcPct val="150000"/>
              </a:lnSpc>
            </a:pPr>
            <a:endParaRPr lang="ar-DZ" dirty="0" smtClean="0"/>
          </a:p>
          <a:p>
            <a:pPr algn="r" rtl="1">
              <a:lnSpc>
                <a:spcPct val="150000"/>
              </a:lnSpc>
            </a:pPr>
            <a:endParaRPr lang="ar-DZ" dirty="0"/>
          </a:p>
          <a:p>
            <a:pPr algn="r" rtl="1">
              <a:lnSpc>
                <a:spcPct val="150000"/>
              </a:lnSpc>
            </a:pPr>
            <a:endParaRPr lang="ar-DZ" dirty="0" smtClean="0"/>
          </a:p>
          <a:p>
            <a:pPr algn="r" rtl="1">
              <a:lnSpc>
                <a:spcPct val="150000"/>
              </a:lnSpc>
            </a:pPr>
            <a:endParaRPr lang="ar-DZ" dirty="0"/>
          </a:p>
          <a:p>
            <a:pPr algn="r" rtl="1">
              <a:lnSpc>
                <a:spcPct val="150000"/>
              </a:lnSpc>
            </a:pPr>
            <a:endParaRPr lang="ar-DZ" dirty="0" smtClean="0"/>
          </a:p>
          <a:p>
            <a:pPr algn="r" rtl="1">
              <a:lnSpc>
                <a:spcPct val="150000"/>
              </a:lnSpc>
            </a:pPr>
            <a:endParaRPr lang="ar-DZ" dirty="0"/>
          </a:p>
          <a:p>
            <a:pPr algn="r" rtl="1">
              <a:lnSpc>
                <a:spcPct val="150000"/>
              </a:lnSpc>
            </a:pPr>
            <a:endParaRPr lang="fr-FR" dirty="0"/>
          </a:p>
        </p:txBody>
      </p:sp>
      <p:sp>
        <p:nvSpPr>
          <p:cNvPr id="8" name="Accolade fermante 7"/>
          <p:cNvSpPr/>
          <p:nvPr/>
        </p:nvSpPr>
        <p:spPr>
          <a:xfrm>
            <a:off x="6012160" y="1700808"/>
            <a:ext cx="216024" cy="50405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4067944" y="2564904"/>
            <a:ext cx="122413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مديــر عــــــام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11" name="Connecteur droit 10"/>
          <p:cNvCxnSpPr>
            <a:stCxn id="9" idx="2"/>
          </p:cNvCxnSpPr>
          <p:nvPr/>
        </p:nvCxnSpPr>
        <p:spPr>
          <a:xfrm>
            <a:off x="4680012" y="3026569"/>
            <a:ext cx="0" cy="1864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>
            <a:off x="683568" y="3212976"/>
            <a:ext cx="76328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83568" y="321297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2627784" y="321297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427984" y="321297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6516216" y="321297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316416" y="3212976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111" y="3501008"/>
            <a:ext cx="950913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471788"/>
            <a:ext cx="97472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09665" y="3429000"/>
            <a:ext cx="1036637" cy="821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35959" y="3429000"/>
            <a:ext cx="156051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7668344" y="3429000"/>
            <a:ext cx="129614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متخصصون في المناطق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5220072" y="3212976"/>
            <a:ext cx="0" cy="12241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5" name="Connecteur droit 6144"/>
          <p:cNvCxnSpPr/>
          <p:nvPr/>
        </p:nvCxnSpPr>
        <p:spPr>
          <a:xfrm flipH="1">
            <a:off x="899592" y="4437112"/>
            <a:ext cx="75608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57" name="Connecteur droit 6156"/>
          <p:cNvCxnSpPr/>
          <p:nvPr/>
        </p:nvCxnSpPr>
        <p:spPr>
          <a:xfrm>
            <a:off x="899592" y="4437112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59" name="Connecteur droit 6158"/>
          <p:cNvCxnSpPr/>
          <p:nvPr/>
        </p:nvCxnSpPr>
        <p:spPr>
          <a:xfrm>
            <a:off x="3563888" y="4437112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0" name="ZoneTexte 6159"/>
          <p:cNvSpPr txBox="1"/>
          <p:nvPr/>
        </p:nvSpPr>
        <p:spPr>
          <a:xfrm>
            <a:off x="179512" y="4725144"/>
            <a:ext cx="14401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المنتج </a:t>
            </a:r>
            <a:r>
              <a:rPr lang="en-US" sz="2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endParaRPr lang="fr-FR" sz="2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6162" name="Connecteur droit 6161"/>
          <p:cNvCxnSpPr/>
          <p:nvPr/>
        </p:nvCxnSpPr>
        <p:spPr>
          <a:xfrm>
            <a:off x="5735959" y="4437112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3" name="ZoneTexte 6162"/>
          <p:cNvSpPr txBox="1"/>
          <p:nvPr/>
        </p:nvSpPr>
        <p:spPr>
          <a:xfrm>
            <a:off x="2771800" y="4797152"/>
            <a:ext cx="16561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المنتج </a:t>
            </a:r>
            <a:r>
              <a:rPr lang="fr-FR" sz="2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</a:t>
            </a:r>
            <a:endParaRPr lang="fr-FR" sz="2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6165" name="Connecteur droit 6164"/>
          <p:cNvCxnSpPr/>
          <p:nvPr/>
        </p:nvCxnSpPr>
        <p:spPr>
          <a:xfrm>
            <a:off x="8460432" y="4437112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7" name="ZoneTexte 6166"/>
          <p:cNvSpPr txBox="1"/>
          <p:nvPr/>
        </p:nvSpPr>
        <p:spPr>
          <a:xfrm>
            <a:off x="4946302" y="4797152"/>
            <a:ext cx="156991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</a:t>
            </a: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المنتج</a:t>
            </a:r>
            <a:r>
              <a:rPr lang="en-US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en-US" sz="2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C</a:t>
            </a:r>
            <a:r>
              <a:rPr lang="en-US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6169" name="Connecteur droit 6168"/>
          <p:cNvCxnSpPr>
            <a:stCxn id="6167" idx="2"/>
          </p:cNvCxnSpPr>
          <p:nvPr/>
        </p:nvCxnSpPr>
        <p:spPr>
          <a:xfrm>
            <a:off x="5731259" y="5258817"/>
            <a:ext cx="0" cy="1864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1" name="Connecteur droit 6170"/>
          <p:cNvCxnSpPr/>
          <p:nvPr/>
        </p:nvCxnSpPr>
        <p:spPr>
          <a:xfrm flipH="1">
            <a:off x="3098454" y="5445224"/>
            <a:ext cx="49299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2" name="ZoneTexte 6171"/>
          <p:cNvSpPr txBox="1"/>
          <p:nvPr/>
        </p:nvSpPr>
        <p:spPr>
          <a:xfrm>
            <a:off x="7524328" y="4767535"/>
            <a:ext cx="15841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مدير المنتج </a:t>
            </a:r>
            <a:r>
              <a:rPr lang="fr-FR" sz="2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D</a:t>
            </a:r>
            <a:endParaRPr lang="fr-FR" sz="2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6184" name="Connecteur droit 6183"/>
          <p:cNvCxnSpPr/>
          <p:nvPr/>
        </p:nvCxnSpPr>
        <p:spPr>
          <a:xfrm>
            <a:off x="8028384" y="5445224"/>
            <a:ext cx="0" cy="1143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85" name="ZoneTexte 6184"/>
          <p:cNvSpPr txBox="1"/>
          <p:nvPr/>
        </p:nvSpPr>
        <p:spPr>
          <a:xfrm>
            <a:off x="7224464" y="5559623"/>
            <a:ext cx="166801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انتاج وبحوث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6187" name="Connecteur droit 6186"/>
          <p:cNvCxnSpPr/>
          <p:nvPr/>
        </p:nvCxnSpPr>
        <p:spPr>
          <a:xfrm flipH="1">
            <a:off x="3098453" y="5445224"/>
            <a:ext cx="3" cy="1143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88" name="ZoneTexte 6187"/>
          <p:cNvSpPr txBox="1"/>
          <p:nvPr/>
        </p:nvSpPr>
        <p:spPr>
          <a:xfrm>
            <a:off x="2627784" y="5559623"/>
            <a:ext cx="93610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تسويــــق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cxnSp>
        <p:nvCxnSpPr>
          <p:cNvPr id="6197" name="Connecteur droit 6196"/>
          <p:cNvCxnSpPr>
            <a:stCxn id="6185" idx="2"/>
          </p:cNvCxnSpPr>
          <p:nvPr/>
        </p:nvCxnSpPr>
        <p:spPr>
          <a:xfrm>
            <a:off x="8058472" y="6021288"/>
            <a:ext cx="0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9" name="Connecteur droit 6198"/>
          <p:cNvCxnSpPr>
            <a:stCxn id="6188" idx="2"/>
          </p:cNvCxnSpPr>
          <p:nvPr/>
        </p:nvCxnSpPr>
        <p:spPr>
          <a:xfrm>
            <a:off x="3095836" y="6021288"/>
            <a:ext cx="0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01" name="ZoneTexte 6200"/>
          <p:cNvSpPr txBox="1"/>
          <p:nvPr/>
        </p:nvSpPr>
        <p:spPr>
          <a:xfrm>
            <a:off x="6516215" y="5949280"/>
            <a:ext cx="1584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/>
              <a:t>ـــــ منطقة 1</a:t>
            </a:r>
          </a:p>
          <a:p>
            <a:pPr algn="r" rtl="1"/>
            <a:r>
              <a:rPr lang="ar-DZ" b="1" dirty="0" smtClean="0"/>
              <a:t>         :</a:t>
            </a:r>
          </a:p>
          <a:p>
            <a:pPr algn="r" rtl="1"/>
            <a:r>
              <a:rPr lang="ar-DZ" b="1" dirty="0" smtClean="0"/>
              <a:t>ـــــ منطقة </a:t>
            </a:r>
            <a:r>
              <a:rPr lang="en-US" b="1" dirty="0"/>
              <a:t>n</a:t>
            </a:r>
            <a:r>
              <a:rPr lang="ar-DZ" b="1" dirty="0" smtClean="0"/>
              <a:t> </a:t>
            </a:r>
            <a:endParaRPr lang="fr-FR" b="1" dirty="0"/>
          </a:p>
        </p:txBody>
      </p:sp>
      <p:pic>
        <p:nvPicPr>
          <p:cNvPr id="6206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2319" y="5949280"/>
            <a:ext cx="1633537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768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0344" y="0"/>
            <a:ext cx="9118848" cy="6858000"/>
          </a:xfrm>
          <a:solidFill>
            <a:schemeClr val="accent2">
              <a:lumMod val="40000"/>
              <a:lumOff val="60000"/>
              <a:alpha val="14000"/>
            </a:schemeClr>
          </a:solidFill>
        </p:spPr>
        <p:txBody>
          <a:bodyPr>
            <a:normAutofit fontScale="25000" lnSpcReduction="20000"/>
          </a:bodyPr>
          <a:lstStyle/>
          <a:p>
            <a:pPr algn="r" rtl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ar-DZ" sz="9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1.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هل بإمكاننا 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البيع بنفس الكيفية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الخارج لمنتجات المؤسسة التي تم صنعها للأسواق الأصلية؟</a:t>
            </a:r>
            <a:endParaRPr lang="fr-FR" sz="112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 إلى أي مدى يكون العكس ملائما، بمعنى </a:t>
            </a:r>
            <a:r>
              <a:rPr lang="ar-DZ" sz="11200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تبني اتجاه معاكس والتكييف حالة بحالة</a:t>
            </a:r>
            <a:r>
              <a:rPr lang="en-US" sz="11200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(كل سوق تصدير على حدى) للمنتجات  وسياساتها التسويقية؟ </a:t>
            </a:r>
          </a:p>
          <a:p>
            <a:pPr algn="r" rtl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3. هل يستحسن عكس ذلك </a:t>
            </a:r>
            <a:r>
              <a:rPr lang="ar-DZ" sz="11200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بتبني خط وسط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بتنميط التصنيع، ولكن مع تكييف المنتجات محليا؟ </a:t>
            </a:r>
            <a:endParaRPr lang="fr-FR" sz="112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4. هل من مصلحتك 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التجديد</a:t>
            </a:r>
            <a:r>
              <a:rPr lang="ar-DZ" sz="11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اطار المفاهيم من نوع </a:t>
            </a:r>
            <a:r>
              <a:rPr lang="ar-DZ" sz="11200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”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صيغة  عالمية</a:t>
            </a:r>
            <a:r>
              <a:rPr lang="ar-DZ" sz="11200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“؟</a:t>
            </a:r>
          </a:p>
          <a:p>
            <a:pPr marL="0" indent="0" algn="r" rtl="1">
              <a:lnSpc>
                <a:spcPct val="170000"/>
              </a:lnSpc>
              <a:buNone/>
            </a:pP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خلال هذه التساؤلات، يمكن استخلاص وجود ثلاث مفاهيم تعتبر كخيارات استراتيجية أساسية في التسويق الدولي وهي: </a:t>
            </a:r>
          </a:p>
          <a:p>
            <a:pPr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9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التسويق المكيف</a:t>
            </a:r>
            <a:r>
              <a:rPr lang="en-US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en-US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Le </a:t>
            </a:r>
            <a:r>
              <a:rPr lang="en-US" sz="9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marketing </a:t>
            </a:r>
            <a:r>
              <a:rPr lang="en-US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adaptati</a:t>
            </a:r>
            <a:r>
              <a:rPr lang="en-US" sz="9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f</a:t>
            </a: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r>
              <a:rPr lang="en-US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</a:t>
            </a:r>
          </a:p>
          <a:p>
            <a:pPr algn="r" rtl="1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التسويق </a:t>
            </a:r>
            <a:r>
              <a:rPr lang="ar-DZ" sz="11200" b="1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المنط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en-US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le marketing </a:t>
            </a:r>
            <a:r>
              <a:rPr lang="en-US" sz="96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standardis</a:t>
            </a:r>
            <a:r>
              <a:rPr lang="fr-FR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é</a:t>
            </a:r>
            <a:r>
              <a:rPr lang="en-US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)؛</a:t>
            </a:r>
          </a:p>
          <a:p>
            <a:pPr algn="r" rtl="1">
              <a:lnSpc>
                <a:spcPct val="170000"/>
              </a:lnSpc>
              <a:buFontTx/>
              <a:buChar char="-"/>
            </a:pP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التسويق </a:t>
            </a:r>
            <a:r>
              <a:rPr lang="ar-DZ" sz="11200" b="1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المنمط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المكيف </a:t>
            </a: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en-US" sz="9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le marketing </a:t>
            </a:r>
            <a:r>
              <a:rPr lang="en-US" sz="96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standardisé</a:t>
            </a:r>
            <a:r>
              <a:rPr lang="en-US" sz="9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en-US" sz="96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adapté</a:t>
            </a: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).</a:t>
            </a:r>
            <a:r>
              <a:rPr lang="en-US" sz="9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DZ" sz="96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>
              <a:buNone/>
            </a:pPr>
            <a:r>
              <a:rPr lang="ar-DZ" dirty="0" smtClean="0"/>
              <a:t> </a:t>
            </a:r>
            <a:endParaRPr lang="ar-DZ" dirty="0"/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512" y="73069"/>
            <a:ext cx="8999984" cy="6740307"/>
          </a:xfrm>
          <a:prstGeom prst="rect">
            <a:avLst/>
          </a:prstGeom>
          <a:solidFill>
            <a:schemeClr val="accent2">
              <a:lumMod val="40000"/>
              <a:lumOff val="60000"/>
              <a:alpha val="34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n-US" sz="3200" b="1" dirty="0">
              <a:solidFill>
                <a:srgbClr val="FF0000"/>
              </a:solidFill>
            </a:endParaRPr>
          </a:p>
          <a:p>
            <a:pPr algn="ctr"/>
            <a:endParaRPr lang="en-US" sz="3200" b="1" dirty="0">
              <a:solidFill>
                <a:srgbClr val="FF0000"/>
              </a:solidFill>
            </a:endParaRPr>
          </a:p>
          <a:p>
            <a:pPr algn="ctr"/>
            <a:endParaRPr lang="en-US" sz="3200" b="1" dirty="0">
              <a:solidFill>
                <a:srgbClr val="FF0000"/>
              </a:solidFill>
            </a:endParaRPr>
          </a:p>
          <a:p>
            <a:r>
              <a:rPr lang="ar-DZ" sz="2400" b="1" dirty="0" smtClean="0"/>
              <a:t>                                </a:t>
            </a:r>
            <a:endParaRPr lang="fr-FR" sz="2400" dirty="0" smtClean="0"/>
          </a:p>
          <a:p>
            <a:endParaRPr lang="fr-FR" sz="2400" dirty="0"/>
          </a:p>
          <a:p>
            <a:endParaRPr lang="fr-FR" sz="2400" b="1" dirty="0"/>
          </a:p>
          <a:p>
            <a:r>
              <a:rPr lang="fr-FR" sz="2400" b="1" dirty="0"/>
              <a:t>                                                </a:t>
            </a:r>
            <a:endParaRPr lang="ar-DZ" sz="2400" b="1" dirty="0" smtClean="0"/>
          </a:p>
          <a:p>
            <a:r>
              <a:rPr lang="ar-DZ" sz="2400" b="1" dirty="0"/>
              <a:t> </a:t>
            </a:r>
            <a:r>
              <a:rPr lang="ar-DZ" sz="2400" b="1" dirty="0" smtClean="0"/>
              <a:t>                                 </a:t>
            </a:r>
            <a:endParaRPr lang="fr-FR" sz="2400" b="1" dirty="0" smtClean="0"/>
          </a:p>
          <a:p>
            <a:endParaRPr lang="fr-FR" sz="2400" b="1" dirty="0"/>
          </a:p>
          <a:p>
            <a:r>
              <a:rPr lang="ar-DZ" sz="2400" b="1" dirty="0" smtClean="0"/>
              <a:t>   </a:t>
            </a:r>
          </a:p>
          <a:p>
            <a:r>
              <a:rPr lang="ar-DZ" sz="2400" b="1" dirty="0"/>
              <a:t> </a:t>
            </a:r>
            <a:r>
              <a:rPr lang="ar-DZ" sz="2400" b="1" dirty="0" smtClean="0"/>
              <a:t>                                          </a:t>
            </a:r>
          </a:p>
          <a:p>
            <a:endParaRPr lang="ar-DZ" sz="2400" b="1" dirty="0"/>
          </a:p>
          <a:p>
            <a:r>
              <a:rPr lang="ar-DZ" sz="2400" b="1" dirty="0" smtClean="0"/>
              <a:t>                                     </a:t>
            </a:r>
            <a:endParaRPr lang="fr-FR" sz="2400" b="1" dirty="0"/>
          </a:p>
          <a:p>
            <a:endParaRPr lang="ar-DZ" sz="2400" b="1" dirty="0"/>
          </a:p>
          <a:p>
            <a:r>
              <a:rPr lang="fr-FR" sz="2400" b="1" dirty="0" smtClean="0"/>
              <a:t> </a:t>
            </a:r>
            <a:endParaRPr lang="fr-FR" sz="2400" b="1" dirty="0"/>
          </a:p>
          <a:p>
            <a:r>
              <a:rPr lang="fr-FR" sz="2400" b="1" dirty="0"/>
              <a:t>                                      </a:t>
            </a:r>
            <a:endParaRPr lang="ar-DZ" sz="2400" b="1" dirty="0" smtClean="0"/>
          </a:p>
          <a:p>
            <a:r>
              <a:rPr lang="fr-FR" sz="2400" dirty="0" smtClean="0"/>
              <a:t>      </a:t>
            </a:r>
            <a:endParaRPr lang="ar-DZ" sz="32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694150"/>
            <a:ext cx="2088232" cy="107866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التكييــــــف</a:t>
            </a:r>
          </a:p>
          <a:p>
            <a:pPr algn="ctr"/>
            <a:r>
              <a:rPr lang="en-US" sz="2000" b="1" dirty="0" smtClean="0"/>
              <a:t>Adaptation</a:t>
            </a:r>
            <a:endParaRPr lang="fr-FR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2411760" y="692696"/>
            <a:ext cx="3528392" cy="10801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/>
              <a:t>ا</a:t>
            </a:r>
            <a:r>
              <a:rPr lang="ar-DZ" sz="2000" b="1" dirty="0" smtClean="0"/>
              <a:t>لتنميط </a:t>
            </a:r>
            <a:r>
              <a:rPr lang="ar-DZ" sz="2000" b="1" dirty="0"/>
              <a:t>المكيف</a:t>
            </a:r>
            <a:endParaRPr lang="fr-FR" sz="2000" b="1" dirty="0"/>
          </a:p>
          <a:p>
            <a:pPr algn="ctr"/>
            <a:r>
              <a:rPr lang="en-US" sz="2000" b="1" dirty="0" smtClean="0"/>
              <a:t>Standardisation adapt</a:t>
            </a:r>
            <a:r>
              <a:rPr lang="ar-DZ" sz="2000" b="1" dirty="0" smtClean="0"/>
              <a:t>é</a:t>
            </a:r>
            <a:r>
              <a:rPr lang="en-US" sz="2000" b="1" dirty="0" smtClean="0"/>
              <a:t>e</a:t>
            </a:r>
            <a:endParaRPr lang="ar-DZ" sz="2000" b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6084168" y="692696"/>
            <a:ext cx="2987824" cy="10801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التنميط أو التوحيد</a:t>
            </a:r>
            <a:endParaRPr lang="en-US" sz="2000" b="1" dirty="0" smtClean="0"/>
          </a:p>
          <a:p>
            <a:pPr algn="ctr"/>
            <a:r>
              <a:rPr lang="en-US" sz="1600" b="1" dirty="0" smtClean="0"/>
              <a:t>Standardisation (</a:t>
            </a:r>
            <a:r>
              <a:rPr lang="en-US" sz="1600" b="1" dirty="0" err="1" smtClean="0"/>
              <a:t>unifor</a:t>
            </a:r>
            <a:r>
              <a:rPr lang="fr-FR" sz="1600" b="1" dirty="0" err="1" smtClean="0"/>
              <a:t>misation</a:t>
            </a:r>
            <a:r>
              <a:rPr lang="fr-FR" sz="1600" dirty="0"/>
              <a:t>)</a:t>
            </a:r>
            <a:endParaRPr lang="fr-FR" sz="1600" dirty="0" smtClean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339752" y="2420888"/>
            <a:ext cx="0" cy="443711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6300192" y="2204864"/>
            <a:ext cx="0" cy="465313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1115616" y="2636912"/>
            <a:ext cx="0" cy="49476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1187624" y="3933056"/>
            <a:ext cx="0" cy="46805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1187624" y="5229200"/>
            <a:ext cx="0" cy="36004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H="1">
            <a:off x="5436096" y="2708920"/>
            <a:ext cx="1" cy="28803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3527884" y="2708920"/>
            <a:ext cx="0" cy="28803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3491880" y="3789040"/>
            <a:ext cx="0" cy="30603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7668344" y="3753036"/>
            <a:ext cx="0" cy="68407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>
            <a:off x="5436096" y="3789040"/>
            <a:ext cx="17380" cy="30603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flipH="1">
            <a:off x="3365866" y="5661248"/>
            <a:ext cx="342038" cy="28803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>
            <a:off x="5093435" y="5661248"/>
            <a:ext cx="414669" cy="21602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35496" y="1939479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Modifier/</a:t>
            </a:r>
            <a:r>
              <a:rPr lang="fr-FR" sz="2200" b="1" dirty="0" smtClean="0"/>
              <a:t>adapter </a:t>
            </a:r>
            <a:r>
              <a:rPr lang="ar-DZ" sz="2200" b="1" dirty="0">
                <a:solidFill>
                  <a:srgbClr val="0070C0"/>
                </a:solidFill>
              </a:rPr>
              <a:t>عـــدّل/كيّـــف</a:t>
            </a:r>
            <a:endParaRPr lang="fr-FR" sz="2200" b="1" dirty="0">
              <a:solidFill>
                <a:srgbClr val="0070C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13521" y="3140968"/>
            <a:ext cx="16661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smtClean="0"/>
              <a:t>totale</a:t>
            </a:r>
            <a:r>
              <a:rPr lang="fr-FR" sz="2200" b="1" dirty="0"/>
              <a:t>ment </a:t>
            </a:r>
          </a:p>
          <a:p>
            <a:pPr algn="ctr"/>
            <a:r>
              <a:rPr lang="ar-DZ" sz="2200" b="1" dirty="0" smtClean="0">
                <a:solidFill>
                  <a:srgbClr val="0070C0"/>
                </a:solidFill>
              </a:rPr>
              <a:t>بشكــل كــلي</a:t>
            </a:r>
            <a:endParaRPr lang="fr-FR" sz="2200" b="1" dirty="0">
              <a:solidFill>
                <a:srgbClr val="0070C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5496" y="4438853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smtClean="0"/>
              <a:t>marché/marché</a:t>
            </a:r>
            <a:r>
              <a:rPr lang="ar-DZ" sz="2200" b="1" dirty="0" smtClean="0">
                <a:solidFill>
                  <a:srgbClr val="0070C0"/>
                </a:solidFill>
              </a:rPr>
              <a:t>ســوق/ســوق</a:t>
            </a:r>
            <a:endParaRPr lang="fr-FR" sz="2200" dirty="0">
              <a:solidFill>
                <a:srgbClr val="0070C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5496" y="5428381"/>
            <a:ext cx="2286001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fr-FR" sz="2100" b="1" dirty="0">
                <a:solidFill>
                  <a:prstClr val="black"/>
                </a:solidFill>
              </a:rPr>
              <a:t>couverture du</a:t>
            </a:r>
          </a:p>
          <a:p>
            <a:pPr lvl="0" algn="ctr"/>
            <a:r>
              <a:rPr lang="fr-FR" sz="2100" b="1" dirty="0">
                <a:solidFill>
                  <a:prstClr val="black"/>
                </a:solidFill>
              </a:rPr>
              <a:t>Segment </a:t>
            </a:r>
            <a:r>
              <a:rPr lang="fr-FR" sz="2100" b="1" dirty="0" smtClean="0">
                <a:solidFill>
                  <a:prstClr val="black"/>
                </a:solidFill>
              </a:rPr>
              <a:t>majeur</a:t>
            </a:r>
            <a:endParaRPr lang="ar-DZ" sz="2100" b="1" dirty="0" smtClean="0">
              <a:solidFill>
                <a:prstClr val="black"/>
              </a:solidFill>
            </a:endParaRPr>
          </a:p>
          <a:p>
            <a:pPr lvl="0" algn="ctr"/>
            <a:r>
              <a:rPr lang="ar-DZ" sz="2100" b="1" dirty="0" smtClean="0">
                <a:solidFill>
                  <a:srgbClr val="0070C0"/>
                </a:solidFill>
              </a:rPr>
              <a:t>تغطية الجزء السوقي الواعد</a:t>
            </a:r>
            <a:r>
              <a:rPr lang="ar-DZ" sz="2100" b="1" dirty="0" smtClean="0">
                <a:solidFill>
                  <a:prstClr val="black"/>
                </a:solidFill>
              </a:rPr>
              <a:t> </a:t>
            </a:r>
            <a:r>
              <a:rPr lang="fr-FR" sz="2100" b="1" dirty="0" smtClean="0">
                <a:solidFill>
                  <a:prstClr val="black"/>
                </a:solidFill>
              </a:rPr>
              <a:t> </a:t>
            </a:r>
            <a:endParaRPr lang="fr-FR" sz="2100" dirty="0"/>
          </a:p>
        </p:txBody>
      </p:sp>
      <p:sp>
        <p:nvSpPr>
          <p:cNvPr id="29" name="ZoneTexte 28"/>
          <p:cNvSpPr txBox="1"/>
          <p:nvPr/>
        </p:nvSpPr>
        <p:spPr>
          <a:xfrm>
            <a:off x="4283968" y="1929025"/>
            <a:ext cx="21254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/>
              <a:t>agir </a:t>
            </a:r>
            <a:endParaRPr lang="fr-FR" sz="2200" dirty="0"/>
          </a:p>
          <a:p>
            <a:pPr algn="ctr"/>
            <a:r>
              <a:rPr lang="ar-DZ" sz="2200" dirty="0" smtClean="0">
                <a:solidFill>
                  <a:srgbClr val="0070C0"/>
                </a:solidFill>
              </a:rPr>
              <a:t>تصرف أو استجب</a:t>
            </a:r>
            <a:endParaRPr lang="fr-FR" sz="2200" dirty="0">
              <a:solidFill>
                <a:srgbClr val="0070C0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553466" y="1838434"/>
            <a:ext cx="219499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smtClean="0"/>
              <a:t>universaliser un</a:t>
            </a:r>
            <a:r>
              <a:rPr lang="ar-DZ" sz="2200" b="1" dirty="0" smtClean="0"/>
              <a:t> </a:t>
            </a:r>
            <a:r>
              <a:rPr lang="fr-FR" sz="2200" b="1" dirty="0" smtClean="0"/>
              <a:t>concept</a:t>
            </a:r>
            <a:endParaRPr lang="fr-FR" sz="2200" b="1" dirty="0"/>
          </a:p>
          <a:p>
            <a:pPr algn="ctr"/>
            <a:r>
              <a:rPr lang="fr-FR" sz="2200" b="1" dirty="0"/>
              <a:t>ex: </a:t>
            </a:r>
            <a:r>
              <a:rPr lang="fr-FR" sz="2200" b="1" dirty="0" err="1"/>
              <a:t>windows</a:t>
            </a:r>
            <a:r>
              <a:rPr lang="fr-FR" sz="2200" b="1" dirty="0"/>
              <a:t> </a:t>
            </a:r>
            <a:endParaRPr lang="ar-DZ" sz="2200" b="1" dirty="0" smtClean="0"/>
          </a:p>
          <a:p>
            <a:pPr algn="ctr">
              <a:spcBef>
                <a:spcPts val="1200"/>
              </a:spcBef>
            </a:pPr>
            <a:r>
              <a:rPr lang="ar-DZ" sz="2200" b="1" dirty="0" smtClean="0">
                <a:solidFill>
                  <a:srgbClr val="0070C0"/>
                </a:solidFill>
              </a:rPr>
              <a:t>توحيد المفهوم</a:t>
            </a:r>
            <a:endParaRPr lang="ar-DZ" sz="2200" b="1" dirty="0">
              <a:solidFill>
                <a:srgbClr val="0070C0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445963" y="4535249"/>
            <a:ext cx="25185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/>
              <a:t>optimiser sa diffusion planétaire</a:t>
            </a:r>
          </a:p>
          <a:p>
            <a:endParaRPr lang="ar-DZ" dirty="0" smtClean="0"/>
          </a:p>
          <a:p>
            <a:pPr algn="ctr"/>
            <a:r>
              <a:rPr lang="ar-DZ" sz="2400" dirty="0" smtClean="0">
                <a:solidFill>
                  <a:srgbClr val="0070C0"/>
                </a:solidFill>
              </a:rPr>
              <a:t>تحقيق الانتشار الكوني أو العالمي</a:t>
            </a:r>
          </a:p>
          <a:p>
            <a:endParaRPr lang="fr-FR" dirty="0"/>
          </a:p>
        </p:txBody>
      </p:sp>
      <p:sp>
        <p:nvSpPr>
          <p:cNvPr id="44" name="ZoneTexte 43"/>
          <p:cNvSpPr txBox="1"/>
          <p:nvPr/>
        </p:nvSpPr>
        <p:spPr>
          <a:xfrm>
            <a:off x="2267744" y="1970256"/>
            <a:ext cx="2520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Réfléchir </a:t>
            </a:r>
            <a:r>
              <a:rPr lang="fr-FR" sz="2000" b="1" dirty="0"/>
              <a:t>et observer</a:t>
            </a:r>
            <a:endParaRPr lang="fr-FR" sz="2000" dirty="0"/>
          </a:p>
          <a:p>
            <a:pPr algn="r"/>
            <a:r>
              <a:rPr lang="ar-DZ" sz="2200" dirty="0" smtClean="0"/>
              <a:t>          </a:t>
            </a:r>
            <a:r>
              <a:rPr lang="ar-DZ" sz="2200" dirty="0" smtClean="0">
                <a:solidFill>
                  <a:srgbClr val="0070C0"/>
                </a:solidFill>
              </a:rPr>
              <a:t>فكّر ولاحظ   </a:t>
            </a:r>
            <a:endParaRPr lang="fr-FR" sz="2200" dirty="0">
              <a:solidFill>
                <a:srgbClr val="0070C0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2411760" y="2996952"/>
            <a:ext cx="20162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/>
              <a:t>globalement</a:t>
            </a:r>
            <a:endParaRPr lang="ar-DZ" sz="2200" dirty="0" smtClean="0"/>
          </a:p>
          <a:p>
            <a:pPr algn="ctr"/>
            <a:r>
              <a:rPr lang="ar-DZ" sz="2400" b="1" dirty="0" smtClean="0">
                <a:solidFill>
                  <a:srgbClr val="0070C0"/>
                </a:solidFill>
              </a:rPr>
              <a:t>بشكل شمولي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434619" y="4077072"/>
            <a:ext cx="220938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/>
              <a:t>par zone cible </a:t>
            </a:r>
            <a:endParaRPr lang="ar-DZ" sz="2200" dirty="0" smtClean="0"/>
          </a:p>
          <a:p>
            <a:r>
              <a:rPr lang="ar-DZ" sz="2400" b="1" dirty="0" smtClean="0">
                <a:solidFill>
                  <a:srgbClr val="0070C0"/>
                </a:solidFill>
              </a:rPr>
              <a:t>حسب منطقة السوق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4670388" y="2996952"/>
            <a:ext cx="1629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localement</a:t>
            </a:r>
            <a:endParaRPr lang="ar-DZ" sz="2200" dirty="0" smtClean="0"/>
          </a:p>
          <a:p>
            <a:pPr algn="ctr"/>
            <a:r>
              <a:rPr lang="ar-DZ" sz="2400" b="1" dirty="0" smtClean="0">
                <a:solidFill>
                  <a:srgbClr val="0070C0"/>
                </a:solidFill>
              </a:rPr>
              <a:t>محليا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2771800" y="4941168"/>
            <a:ext cx="3168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0B0F0"/>
                </a:solidFill>
              </a:rPr>
              <a:t>G</a:t>
            </a:r>
            <a:r>
              <a:rPr lang="fr-FR" sz="2200" b="1" dirty="0" smtClean="0">
                <a:solidFill>
                  <a:srgbClr val="00B0F0"/>
                </a:solidFill>
              </a:rPr>
              <a:t>localisation</a:t>
            </a:r>
            <a:endParaRPr lang="fr-FR" sz="2200" b="1" dirty="0">
              <a:solidFill>
                <a:srgbClr val="00B0F0"/>
              </a:solidFill>
            </a:endParaRPr>
          </a:p>
          <a:p>
            <a:pPr algn="ctr"/>
            <a:r>
              <a:rPr lang="fr-FR" sz="2200" b="1" dirty="0" err="1" smtClean="0">
                <a:solidFill>
                  <a:srgbClr val="00B0F0"/>
                </a:solidFill>
              </a:rPr>
              <a:t>think</a:t>
            </a:r>
            <a:r>
              <a:rPr lang="fr-FR" sz="2200" b="1" dirty="0" smtClean="0">
                <a:solidFill>
                  <a:srgbClr val="00B0F0"/>
                </a:solidFill>
              </a:rPr>
              <a:t> </a:t>
            </a:r>
            <a:r>
              <a:rPr lang="fr-FR" sz="2200" b="1" dirty="0">
                <a:solidFill>
                  <a:srgbClr val="00B0F0"/>
                </a:solidFill>
              </a:rPr>
              <a:t>global/ </a:t>
            </a:r>
            <a:r>
              <a:rPr lang="fr-FR" sz="2200" b="1" dirty="0" err="1">
                <a:solidFill>
                  <a:srgbClr val="00B0F0"/>
                </a:solidFill>
              </a:rPr>
              <a:t>act</a:t>
            </a:r>
            <a:r>
              <a:rPr lang="fr-FR" sz="2200" b="1" dirty="0">
                <a:solidFill>
                  <a:srgbClr val="00B0F0"/>
                </a:solidFill>
              </a:rPr>
              <a:t> local </a:t>
            </a:r>
            <a:endParaRPr lang="fr-FR" sz="2200" dirty="0">
              <a:solidFill>
                <a:srgbClr val="00B0F0"/>
              </a:solidFill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644008" y="4077072"/>
            <a:ext cx="17281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/>
              <a:t>par marché</a:t>
            </a:r>
            <a:endParaRPr lang="ar-DZ" sz="2200" dirty="0" smtClean="0"/>
          </a:p>
          <a:p>
            <a:r>
              <a:rPr lang="ar-DZ" sz="2400" dirty="0" smtClean="0">
                <a:solidFill>
                  <a:srgbClr val="0070C0"/>
                </a:solidFill>
              </a:rPr>
              <a:t>حسب السوق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179512" y="85507"/>
            <a:ext cx="8820472" cy="461665"/>
          </a:xfrm>
          <a:prstGeom prst="rect">
            <a:avLst/>
          </a:prstGeom>
          <a:solidFill>
            <a:srgbClr val="FF66CC">
              <a:alpha val="12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Les </a:t>
            </a:r>
            <a:r>
              <a:rPr lang="en-US" sz="2400" b="1" dirty="0">
                <a:solidFill>
                  <a:srgbClr val="00B050"/>
                </a:solidFill>
              </a:rPr>
              <a:t>trois </a:t>
            </a:r>
            <a:r>
              <a:rPr lang="en-US" sz="2400" b="1" dirty="0" smtClean="0">
                <a:solidFill>
                  <a:srgbClr val="00B050"/>
                </a:solidFill>
              </a:rPr>
              <a:t>concepts </a:t>
            </a:r>
            <a:r>
              <a:rPr lang="en-US" sz="2400" b="1" dirty="0" err="1" smtClean="0">
                <a:solidFill>
                  <a:srgbClr val="00B050"/>
                </a:solidFill>
              </a:rPr>
              <a:t>stratégiques</a:t>
            </a:r>
            <a:r>
              <a:rPr lang="en-US" sz="2400" b="1" dirty="0" smtClean="0">
                <a:solidFill>
                  <a:srgbClr val="00B050"/>
                </a:solidFill>
              </a:rPr>
              <a:t> de </a:t>
            </a:r>
            <a:r>
              <a:rPr lang="en-US" sz="2400" b="1" dirty="0">
                <a:solidFill>
                  <a:srgbClr val="00B050"/>
                </a:solidFill>
              </a:rPr>
              <a:t>base du</a:t>
            </a:r>
            <a:r>
              <a:rPr lang="ar-DZ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>
                <a:solidFill>
                  <a:srgbClr val="00B050"/>
                </a:solidFill>
              </a:rPr>
              <a:t>marketing </a:t>
            </a:r>
            <a:r>
              <a:rPr lang="en-US" sz="2400" b="1" dirty="0" smtClean="0">
                <a:solidFill>
                  <a:srgbClr val="00B050"/>
                </a:solidFill>
              </a:rPr>
              <a:t>international</a:t>
            </a:r>
            <a:endParaRPr lang="fr-FR" dirty="0"/>
          </a:p>
        </p:txBody>
      </p:sp>
      <p:sp>
        <p:nvSpPr>
          <p:cNvPr id="65" name="ZoneTexte 64"/>
          <p:cNvSpPr txBox="1"/>
          <p:nvPr/>
        </p:nvSpPr>
        <p:spPr>
          <a:xfrm>
            <a:off x="2447764" y="5805264"/>
            <a:ext cx="17641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smtClean="0">
                <a:solidFill>
                  <a:srgbClr val="0070C0"/>
                </a:solidFill>
              </a:rPr>
              <a:t>st</a:t>
            </a:r>
            <a:r>
              <a:rPr lang="fr-FR" sz="2200" b="1" dirty="0">
                <a:solidFill>
                  <a:srgbClr val="0070C0"/>
                </a:solidFill>
              </a:rPr>
              <a:t>. de zone </a:t>
            </a:r>
            <a:endParaRPr lang="fr-FR" sz="2200" b="1" dirty="0" smtClean="0">
              <a:solidFill>
                <a:srgbClr val="0070C0"/>
              </a:solidFill>
            </a:endParaRPr>
          </a:p>
          <a:p>
            <a:pPr algn="ctr"/>
            <a:r>
              <a:rPr lang="fr-FR" sz="2200" b="1" dirty="0" smtClean="0"/>
              <a:t>Direction </a:t>
            </a:r>
            <a:r>
              <a:rPr lang="fr-FR" sz="2200" b="1" dirty="0"/>
              <a:t>Europe </a:t>
            </a:r>
            <a:endParaRPr lang="fr-FR" sz="2200" dirty="0"/>
          </a:p>
        </p:txBody>
      </p:sp>
      <p:sp>
        <p:nvSpPr>
          <p:cNvPr id="67" name="ZoneTexte 66"/>
          <p:cNvSpPr txBox="1"/>
          <p:nvPr/>
        </p:nvSpPr>
        <p:spPr>
          <a:xfrm>
            <a:off x="4139952" y="5777388"/>
            <a:ext cx="22694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>
                <a:solidFill>
                  <a:srgbClr val="0070C0"/>
                </a:solidFill>
              </a:rPr>
              <a:t>D</a:t>
            </a:r>
            <a:r>
              <a:rPr lang="fr-FR" sz="2200" b="1" dirty="0" smtClean="0">
                <a:solidFill>
                  <a:srgbClr val="0070C0"/>
                </a:solidFill>
              </a:rPr>
              <a:t>éclinaison </a:t>
            </a:r>
            <a:r>
              <a:rPr lang="fr-FR" sz="2200" b="1" dirty="0">
                <a:solidFill>
                  <a:srgbClr val="0070C0"/>
                </a:solidFill>
              </a:rPr>
              <a:t>local</a:t>
            </a:r>
          </a:p>
          <a:p>
            <a:pPr algn="ctr"/>
            <a:r>
              <a:rPr lang="fr-FR" sz="2200" b="1" dirty="0" smtClean="0"/>
              <a:t>Ex: Filiale</a:t>
            </a:r>
          </a:p>
          <a:p>
            <a:pPr algn="ctr"/>
            <a:r>
              <a:rPr lang="fr-FR" sz="2200" b="1" dirty="0" smtClean="0"/>
              <a:t> allemande</a:t>
            </a:r>
            <a:endParaRPr lang="fr-FR" dirty="0"/>
          </a:p>
        </p:txBody>
      </p:sp>
      <p:sp>
        <p:nvSpPr>
          <p:cNvPr id="77" name="Accolade fermante 76"/>
          <p:cNvSpPr/>
          <p:nvPr/>
        </p:nvSpPr>
        <p:spPr>
          <a:xfrm rot="16200000" flipH="1">
            <a:off x="4195101" y="3754798"/>
            <a:ext cx="195120" cy="2321635"/>
          </a:xfrm>
          <a:prstGeom prst="rightBrace">
            <a:avLst>
              <a:gd name="adj1" fmla="val 8333"/>
              <a:gd name="adj2" fmla="val 5136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008" y="72008"/>
            <a:ext cx="8964488" cy="6669360"/>
          </a:xfrm>
        </p:spPr>
        <p:txBody>
          <a:bodyPr>
            <a:normAutofit fontScale="25000" lnSpcReduction="20000"/>
          </a:bodyPr>
          <a:lstStyle/>
          <a:p>
            <a:pPr marL="0" indent="0"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59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5900" b="1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                               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تلتزم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المؤسسة التي تمارس نشاطات تسويقية على المستوى الدولي ب</a:t>
            </a:r>
            <a:r>
              <a:rPr lang="ar-DZ" sz="112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سياسة تسويقية خاصة بكل سوق على  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حدى</a:t>
            </a:r>
            <a:r>
              <a:rPr lang="ar-DZ" sz="112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وتختلف </a:t>
            </a:r>
            <a:r>
              <a:rPr lang="ar-DZ" sz="11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القرارات بالنسبة لجميع </a:t>
            </a:r>
            <a:r>
              <a:rPr lang="ar-DZ" sz="112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عناصر المزيج التسويقي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فالتكييف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يتم بشكل منسق في كل سوق نرغب في التصدير إليه.</a:t>
            </a:r>
          </a:p>
          <a:p>
            <a:pPr marL="0" indent="0"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                        كثيرة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نذكر منها:</a:t>
            </a:r>
          </a:p>
          <a:p>
            <a:pPr marL="0" indent="0"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عندما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تكون الشهرة الدولية ضعيفة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وتجد نفسها في موضع ضعف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تجاري مثل المؤسسة المبتدئة؛</a:t>
            </a:r>
            <a:endParaRPr lang="ar-DZ" sz="11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عندما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تعمل المؤسسة في الوظائف أو الميادين العادية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وتلقى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منافسة مثل الأغذية والملابس؛</a:t>
            </a:r>
            <a:endParaRPr lang="ar-DZ" sz="11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just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عندما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تختار في استراتيجياتها التخصص وتجد نفسها مضطرة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للتكيف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مثل التخصّص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الديكور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الذي يفرض التكيّف مع مختلف الثقافات وامتدادها التاريخي وتراثها الحضاري؛</a:t>
            </a:r>
            <a:endParaRPr lang="ar-DZ" sz="11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 rtl="1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عندما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تفرض الأعراف والتقاليد المهنية والخصوصيات الصناعية التكيّف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مثل احترام ملف النفقات الذي يصدر من الهيئة العارضة للصفقات المتعلقة بالبناء والأشغال العمومية.</a:t>
            </a:r>
          </a:p>
          <a:p>
            <a:pPr algn="just" rtl="1">
              <a:lnSpc>
                <a:spcPct val="170000"/>
              </a:lnSpc>
              <a:spcBef>
                <a:spcPts val="0"/>
              </a:spcBef>
              <a:buFontTx/>
              <a:buChar char="-"/>
            </a:pPr>
            <a:endParaRPr lang="ar-DZ" sz="11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300192" y="138698"/>
            <a:ext cx="2664296" cy="553998"/>
          </a:xfrm>
          <a:prstGeom prst="rect">
            <a:avLst/>
          </a:prstGeom>
          <a:solidFill>
            <a:srgbClr val="00B050">
              <a:alpha val="59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fr-FR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</a:t>
            </a:r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.التسويـــق المكيّـــف</a:t>
            </a:r>
            <a:r>
              <a:rPr lang="ar-DZ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endParaRPr lang="fr-FR" sz="3000" dirty="0"/>
          </a:p>
        </p:txBody>
      </p:sp>
      <p:sp>
        <p:nvSpPr>
          <p:cNvPr id="6" name="ZoneTexte 5"/>
          <p:cNvSpPr txBox="1"/>
          <p:nvPr/>
        </p:nvSpPr>
        <p:spPr>
          <a:xfrm>
            <a:off x="4572000" y="2132856"/>
            <a:ext cx="4385492" cy="523220"/>
          </a:xfrm>
          <a:prstGeom prst="rect">
            <a:avLst/>
          </a:prstGeom>
          <a:solidFill>
            <a:srgbClr val="FF66CC">
              <a:alpha val="15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لأسباب </a:t>
            </a: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تبرر تكييف سياسات المزيج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fr-FR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4016"/>
            <a:ext cx="8640960" cy="6597352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50000"/>
              </a:lnSpc>
              <a:spcAft>
                <a:spcPts val="1200"/>
              </a:spcAft>
              <a:buNone/>
            </a:pP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عندما </a:t>
            </a:r>
            <a:r>
              <a:rPr lang="ar-DZ" sz="27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تكون المعايير </a:t>
            </a:r>
            <a:r>
              <a:rPr lang="ar-DZ" sz="27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التقنية المفروضة لها </a:t>
            </a:r>
            <a:r>
              <a:rPr lang="ar-DZ" sz="27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آثار </a:t>
            </a:r>
            <a:r>
              <a:rPr lang="ar-DZ" sz="27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تكييفية؛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خاصّة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فيما يتعلق بمباشرة استخدام التكنولوجيا أو ظروف التخزين مع احترام هذه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المعايير، وتأثير ذلك على جميع عناصر المزيج التسويقي في سوق معين. </a:t>
            </a: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just" rtl="1">
              <a:lnSpc>
                <a:spcPct val="150000"/>
              </a:lnSpc>
              <a:spcBef>
                <a:spcPts val="600"/>
              </a:spcBef>
              <a:buNone/>
              <a:tabLst>
                <a:tab pos="722313" algn="l"/>
              </a:tabLst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	         ولكن بالمقابل، </a:t>
            </a:r>
            <a:r>
              <a:rPr lang="ar-DZ" sz="27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نجد مؤسسات أخرى غير مضطرة للتكييف ما دام أن المشترين الأجانب يبحثون عن منتجاتها الأصلية بنفس الشكل وتباع بنفس الطريقة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يصل إلى المستهلكين المحليين مثل قيام المرأة اليابانية التي تزور فرنسا بشراء مناديل لها ولعائلتها رغم أنه بإمكانهن شراء نفس المنتج من سوقهن مباشرة. </a:t>
            </a:r>
            <a:endParaRPr lang="ar-DZ" sz="28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just" rtl="1">
              <a:lnSpc>
                <a:spcPct val="150000"/>
              </a:lnSpc>
              <a:spcBef>
                <a:spcPts val="600"/>
              </a:spcBef>
              <a:buNone/>
              <a:tabLst>
                <a:tab pos="722313" algn="l"/>
              </a:tabLst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ويتعلق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الأمر بتلك </a:t>
            </a:r>
            <a:r>
              <a:rPr lang="ar-DZ" sz="27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المؤسسات العارضة للمنتجات الرمزية أو الكمالية وتجد نفسها أمام فرصة التنميط</a:t>
            </a:r>
            <a:r>
              <a:rPr lang="ar-DZ" sz="27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DZ" sz="27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0"/>
            <a:ext cx="9108504" cy="6858000"/>
          </a:xfrm>
        </p:spPr>
        <p:txBody>
          <a:bodyPr>
            <a:normAutofit fontScale="25000" lnSpcReduction="20000"/>
          </a:bodyPr>
          <a:lstStyle/>
          <a:p>
            <a:pPr marL="0" indent="0"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       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يعني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هذا الخيار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تسويق المؤسسة للمنتج أو الخدمة بنفس </a:t>
            </a:r>
            <a:r>
              <a:rPr lang="ar-DZ" sz="10400" b="1" dirty="0" err="1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التموقع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ونفس المزيج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التسويقي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 بمعنى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توحيد برنامجها التسويقي في جميع أسواق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صادراتها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</a:p>
          <a:p>
            <a:pPr marL="0" indent="0"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0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ترتكز </a:t>
            </a:r>
            <a:r>
              <a:rPr lang="ar-DZ" sz="10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هذه الاستراتيجية </a:t>
            </a:r>
            <a:r>
              <a:rPr lang="ar-DZ" sz="10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</a:t>
            </a:r>
            <a:r>
              <a:rPr lang="ar-DZ" sz="10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النظرة المتجانسة أو الشمولية للأسواق </a:t>
            </a:r>
            <a:r>
              <a:rPr lang="ar-DZ" sz="10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الدولية، وتطبق  من </a:t>
            </a:r>
            <a:r>
              <a:rPr lang="ar-DZ" sz="10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طرف المؤسسة في الحالة التي يمثل فيها منتوجها أو خدمتها خاصية عالمية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واستهلاكه غير مرتبط بالقيم الثقافية المحلية</a:t>
            </a:r>
            <a:r>
              <a:rPr lang="ar-DZ" sz="10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indent="0"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يخضع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هذا الخيار إلى شروط نعتبرها أساسية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لتبنيه وهي:</a:t>
            </a:r>
            <a:endParaRPr lang="ar-DZ" sz="11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يتميز الطلب بالتجانس نسبيا تجاه المنتجات أو الخدمات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المعروضة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مثل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المنتجات ذات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محتوى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تكنولوجي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عالي (التجهيزات الصناعية والطبية كتجهيز المخبر أو سرير الانعاش)؛ </a:t>
            </a:r>
            <a:endParaRPr lang="ar-DZ" sz="11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70000"/>
              </a:lnSpc>
              <a:spcBef>
                <a:spcPts val="0"/>
              </a:spcBef>
              <a:buNone/>
            </a:pP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الاستفادة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الصورة الجيدة والمتجانسة للماركة التي تتمتع </a:t>
            </a:r>
            <a:r>
              <a:rPr lang="ar-DZ" sz="10400" b="1" dirty="0" err="1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بتموقع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واضح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وبارز دوليا، حيث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تستجيب 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لنفس الحاجات وتستهدف نفس الفئة الاستهلاكية مثل لوازم اللاعبين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المحترفين؛</a:t>
            </a:r>
            <a:endParaRPr lang="ar-DZ" sz="11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20000"/>
              </a:lnSpc>
              <a:spcBef>
                <a:spcPts val="1200"/>
              </a:spcBef>
              <a:buNone/>
            </a:pP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أن </a:t>
            </a:r>
            <a:r>
              <a:rPr lang="ar-DZ" sz="104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تكون في مركز قوة أمام الموزعين </a:t>
            </a:r>
            <a:r>
              <a:rPr lang="ar-DZ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والمستهلكين</a:t>
            </a:r>
            <a:r>
              <a:rPr lang="fr-FR" sz="10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1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ar-DZ" sz="11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تميز المنتج والاستعداد للالتزام أمام زيادة الطلب الدولي)؛</a:t>
            </a:r>
          </a:p>
          <a:p>
            <a:pPr marL="0" indent="0" algn="r" rtl="1">
              <a:buNone/>
            </a:pPr>
            <a:endParaRPr lang="fr-FR" sz="11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444208" y="66690"/>
            <a:ext cx="2592288" cy="553998"/>
          </a:xfrm>
          <a:prstGeom prst="rect">
            <a:avLst/>
          </a:prstGeom>
          <a:solidFill>
            <a:srgbClr val="00B050">
              <a:alpha val="59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</a:t>
            </a:r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التسويـــق </a:t>
            </a:r>
            <a:r>
              <a:rPr lang="ar-DZ" sz="30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المنمــــــط</a:t>
            </a:r>
            <a:r>
              <a:rPr lang="ar-DZ" sz="3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endParaRPr lang="fr-FR" sz="30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6804248" y="2586970"/>
            <a:ext cx="2195736" cy="553998"/>
          </a:xfrm>
          <a:prstGeom prst="rect">
            <a:avLst/>
          </a:prstGeom>
          <a:solidFill>
            <a:srgbClr val="FF66CC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شـــــــروط التنميـــــــــط:</a:t>
            </a:r>
            <a:endParaRPr lang="fr-FR" sz="3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7753" y="58894"/>
            <a:ext cx="9036496" cy="6813376"/>
          </a:xfrm>
        </p:spPr>
        <p:txBody>
          <a:bodyPr>
            <a:normAutofit fontScale="92500"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أن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يكون الخيار مرتبط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بالفعالية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للمؤسسات في اقتراح العلاقة المثلى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جودة/سعر، </a:t>
            </a:r>
            <a:r>
              <a:rPr lang="ar-DZ" sz="2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اطار التوجه نحو </a:t>
            </a:r>
            <a:r>
              <a:rPr lang="ar-DZ" sz="2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التفضيل العالمي </a:t>
            </a:r>
            <a:r>
              <a:rPr lang="ar-DZ" sz="2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للسلع ذات السعر المنخفض وجودة </a:t>
            </a:r>
            <a:r>
              <a:rPr lang="ar-DZ" sz="2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مقبولة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</a:t>
            </a:r>
            <a:endParaRPr lang="ar-DZ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يجب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تكون </a:t>
            </a:r>
            <a:r>
              <a:rPr lang="ar-DZ" sz="26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الفئة المستهدفة خارج حدودها كاف لتبرير التنميط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بدون أن يشكل كبح لرغبات التمييز من جهة المستهلكين. </a:t>
            </a:r>
            <a:endParaRPr lang="ar-DZ" sz="28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60000"/>
              </a:lnSpc>
              <a:spcBef>
                <a:spcPts val="0"/>
              </a:spcBef>
              <a:buNone/>
            </a:pP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                </a:t>
            </a:r>
            <a:r>
              <a:rPr lang="ar-DZ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    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تعرضّنا سابقا للشروط التي ينبغي أن تتوفر من أجل تبني</a:t>
            </a:r>
          </a:p>
          <a:p>
            <a:pPr marL="0" indent="0" algn="r" rtl="1">
              <a:lnSpc>
                <a:spcPct val="160000"/>
              </a:lnSpc>
              <a:spcBef>
                <a:spcPts val="0"/>
              </a:spcBef>
              <a:buNone/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خيار التنميط،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لأن هذه الوضعية مرغوبة من طرف معظم المؤسسات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 للاستفادة من اقتصاديات الحجم وبساطتها، ولكن تكون مناسبة في حالات محددة؛ أما بالنسبة للتكييف فإنه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ضروري من أجل القبول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في الأسواق الأجنبية مع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تحمّل </a:t>
            </a:r>
            <a:r>
              <a:rPr lang="ar-DZ" sz="3000" dirty="0">
                <a:latin typeface="Traditional Arabic" pitchFamily="18" charset="-78"/>
                <a:cs typeface="Traditional Arabic" pitchFamily="18" charset="-78"/>
              </a:rPr>
              <a:t>تكاليف </a:t>
            </a:r>
            <a:r>
              <a:rPr lang="ar-DZ" sz="3000" dirty="0" smtClean="0">
                <a:latin typeface="Traditional Arabic" pitchFamily="18" charset="-78"/>
                <a:cs typeface="Traditional Arabic" pitchFamily="18" charset="-78"/>
              </a:rPr>
              <a:t>إضافية </a:t>
            </a:r>
            <a:r>
              <a:rPr lang="ar-DZ" sz="2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(</a:t>
            </a:r>
            <a:r>
              <a:rPr lang="en-US" sz="2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s</a:t>
            </a:r>
            <a:r>
              <a:rPr lang="fr-FR" sz="2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’adapter pour être accepté</a:t>
            </a:r>
            <a:r>
              <a:rPr lang="ar-DZ" sz="2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، لذلك تعرّضنا للأسباب التي تبرّر خيار التكييف لاستغلال الفرص التسويقية المعروضة دوليا.                                      </a:t>
            </a:r>
          </a:p>
          <a:p>
            <a:pPr algn="r">
              <a:buNone/>
            </a:pP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364088" y="2564904"/>
            <a:ext cx="3600400" cy="553998"/>
          </a:xfrm>
          <a:prstGeom prst="rect">
            <a:avLst/>
          </a:prstGeom>
          <a:solidFill>
            <a:srgbClr val="FF66C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DZ" sz="3000" b="1" dirty="0" smtClean="0">
                <a:latin typeface="Traditional Arabic" pitchFamily="18" charset="-78"/>
                <a:cs typeface="Traditional Arabic" pitchFamily="18" charset="-78"/>
              </a:rPr>
              <a:t>مزايا </a:t>
            </a: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كل من التكييف والتنميط </a:t>
            </a:r>
            <a:r>
              <a:rPr lang="ar-DZ" sz="3000" b="1" dirty="0" smtClean="0">
                <a:latin typeface="Traditional Arabic" pitchFamily="18" charset="-78"/>
                <a:cs typeface="Traditional Arabic" pitchFamily="18" charset="-78"/>
              </a:rPr>
              <a:t>:</a:t>
            </a:r>
            <a:endParaRPr lang="fr-FR" sz="3000" dirty="0"/>
          </a:p>
        </p:txBody>
      </p:sp>
      <p:cxnSp>
        <p:nvCxnSpPr>
          <p:cNvPr id="5" name="Connecteur droit avec flèche 4"/>
          <p:cNvCxnSpPr>
            <a:stCxn id="8" idx="3"/>
          </p:cNvCxnSpPr>
          <p:nvPr/>
        </p:nvCxnSpPr>
        <p:spPr>
          <a:xfrm>
            <a:off x="1979712" y="6220763"/>
            <a:ext cx="5040560" cy="1655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35496" y="5805264"/>
            <a:ext cx="1944216" cy="830997"/>
          </a:xfrm>
          <a:prstGeom prst="rect">
            <a:avLst/>
          </a:prstGeom>
          <a:solidFill>
            <a:srgbClr val="7030A0">
              <a:alpha val="18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التكييف ضروري من أجل القبول</a:t>
            </a:r>
            <a:endParaRPr lang="fr-FR" sz="24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020272" y="5805264"/>
            <a:ext cx="2088232" cy="907941"/>
          </a:xfrm>
          <a:prstGeom prst="rect">
            <a:avLst/>
          </a:prstGeom>
          <a:solidFill>
            <a:srgbClr val="7030A0">
              <a:alpha val="17000"/>
            </a:srgbClr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ar-DZ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التنميط مرغوب لعدم </a:t>
            </a:r>
          </a:p>
          <a:p>
            <a:pPr algn="ctr">
              <a:spcAft>
                <a:spcPts val="1800"/>
              </a:spcAft>
            </a:pPr>
            <a:r>
              <a:rPr lang="ar-DZ" sz="24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تحمّل تكاليف إضافية</a:t>
            </a:r>
            <a:endParaRPr lang="fr-FR" sz="24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411760" y="5733256"/>
            <a:ext cx="3672408" cy="430887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DZ" sz="2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مزايا التنميط تعكس فتصبح عيوب التكييف</a:t>
            </a:r>
            <a:endParaRPr lang="fr-FR" sz="22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771800" y="6310481"/>
            <a:ext cx="2880320" cy="430887"/>
          </a:xfrm>
          <a:prstGeom prst="rect">
            <a:avLst/>
          </a:prstGeom>
          <a:solidFill>
            <a:srgbClr val="00B0F0">
              <a:alpha val="22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عيوب التنميط </a:t>
            </a:r>
            <a:r>
              <a:rPr lang="ar-DZ" sz="2200" b="1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= </a:t>
            </a:r>
            <a:r>
              <a:rPr lang="ar-DZ" sz="22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مزايا التكييف</a:t>
            </a:r>
            <a:endParaRPr lang="ar-DZ" sz="2200" b="1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1639854"/>
              </p:ext>
            </p:extLst>
          </p:nvPr>
        </p:nvGraphicFramePr>
        <p:xfrm>
          <a:off x="107504" y="116632"/>
          <a:ext cx="8964488" cy="6812280"/>
        </p:xfrm>
        <a:graphic>
          <a:graphicData uri="http://schemas.openxmlformats.org/drawingml/2006/table">
            <a:tbl>
              <a:tblPr/>
              <a:tblGrid>
                <a:gridCol w="4482244"/>
                <a:gridCol w="4482244"/>
              </a:tblGrid>
              <a:tr h="7042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عيــــوب التكييـــــف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مـــزايـــا</a:t>
                      </a:r>
                      <a:r>
                        <a:rPr lang="ar-DZ" sz="2800" b="1" baseline="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التكييـــف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236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ارتفاع تكلفة التكييف على مختلف المستويات ( 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التموين والإنتاج والتسويق)؛</a:t>
                      </a: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اتساع السوق والقيام بالكثير من المهام التسويقية بشكل مضاعف أو مكرر (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من الدراسات والبحوث إلى غاية اعداد السياسات في كل سوق وتنفيذها)؛ </a:t>
                      </a: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تعقّد الاجراءات أو القرارات التسويقية وصعوبة الرقابة على الجودة والأداء التنظيمي. 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800" dirty="0" smtClean="0"/>
                        <a:t>-</a:t>
                      </a:r>
                      <a:r>
                        <a:rPr lang="ar-DZ" dirty="0" smtClean="0"/>
                        <a:t>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امكانية الوصول إلى أكبر حصة سوقية دوليا 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باقتراح عرض يتوافق مع الثقافات المحلية والقيود التنظيمية؛</a:t>
                      </a: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المرونة في التعامل مع الأسعار 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(الرسوم والضرائب في مختلف الأسواق ”أسعار التحويل“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والمرونة في التعامل مع القدرات الشرائية 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الحقيقية بين البلدان)؛</a:t>
                      </a: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المرونة في الانتاج 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(بالتكيف مع الحاجات والرغبات كما ونوعا.</a:t>
                      </a: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DZ" sz="2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</a:t>
                      </a:r>
                      <a:r>
                        <a:rPr lang="ar-DZ" sz="2600" b="1" dirty="0" smtClean="0">
                          <a:solidFill>
                            <a:srgbClr val="0070C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اعطاء أفضل هوية محلية للمنتج</a:t>
                      </a:r>
                      <a:r>
                        <a:rPr lang="ar-DZ" sz="260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.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081602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16346</TotalTime>
  <Words>2235</Words>
  <Application>Microsoft Office PowerPoint</Application>
  <PresentationFormat>Affichage à l'écran (4:3)</PresentationFormat>
  <Paragraphs>271</Paragraphs>
  <Slides>23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المحور الرابع: استراتيجيات التسويق الدولي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2- التنظيــــم الجغـــــرافي:</vt:lpstr>
      <vt:lpstr>Diapositive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Aris</dc:creator>
  <cp:lastModifiedBy>Aris-Tasnim</cp:lastModifiedBy>
  <cp:revision>192</cp:revision>
  <dcterms:created xsi:type="dcterms:W3CDTF">2014-11-24T20:36:06Z</dcterms:created>
  <dcterms:modified xsi:type="dcterms:W3CDTF">2023-04-09T08:57:26Z</dcterms:modified>
</cp:coreProperties>
</file>