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84" r:id="rId2"/>
    <p:sldId id="285" r:id="rId3"/>
    <p:sldId id="286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80" r:id="rId12"/>
    <p:sldId id="279" r:id="rId13"/>
    <p:sldId id="289" r:id="rId14"/>
    <p:sldId id="276" r:id="rId15"/>
    <p:sldId id="287" r:id="rId16"/>
    <p:sldId id="28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343E9-9776-4247-BB88-A39A533C0A10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E681-98B3-4432-A523-4855B6D88D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BC95-4782-459F-911C-76E413130C20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BC95-4782-459F-911C-76E413130C20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BC95-4782-459F-911C-76E413130C2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DE681-98B3-4432-A523-4855B6D88D2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BC95-4782-459F-911C-76E413130C2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BC95-4782-459F-911C-76E413130C2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BC95-4782-459F-911C-76E413130C2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BC95-4782-459F-911C-76E413130C2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BC95-4782-459F-911C-76E413130C2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BC95-4782-459F-911C-76E413130C2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BC95-4782-459F-911C-76E413130C2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BC95-4782-459F-911C-76E413130C2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B974D5-0BCB-4785-A39C-8D348AC70588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347186-886E-4AB1-B9DC-5EF72B4428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974D5-0BCB-4785-A39C-8D348AC70588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47186-886E-4AB1-B9DC-5EF72B4428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BB974D5-0BCB-4785-A39C-8D348AC70588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347186-886E-4AB1-B9DC-5EF72B4428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974D5-0BCB-4785-A39C-8D348AC70588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47186-886E-4AB1-B9DC-5EF72B4428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B974D5-0BCB-4785-A39C-8D348AC70588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C347186-886E-4AB1-B9DC-5EF72B4428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974D5-0BCB-4785-A39C-8D348AC70588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47186-886E-4AB1-B9DC-5EF72B4428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974D5-0BCB-4785-A39C-8D348AC70588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47186-886E-4AB1-B9DC-5EF72B4428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974D5-0BCB-4785-A39C-8D348AC70588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47186-886E-4AB1-B9DC-5EF72B4428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B974D5-0BCB-4785-A39C-8D348AC70588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47186-886E-4AB1-B9DC-5EF72B4428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974D5-0BCB-4785-A39C-8D348AC70588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47186-886E-4AB1-B9DC-5EF72B4428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974D5-0BCB-4785-A39C-8D348AC70588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47186-886E-4AB1-B9DC-5EF72B44281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BB974D5-0BCB-4785-A39C-8D348AC70588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C347186-886E-4AB1-B9DC-5EF72B4428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gif"/><Relationship Id="rId5" Type="http://schemas.openxmlformats.org/officeDocument/2006/relationships/image" Target="../media/image10.gi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03" y="0"/>
            <a:ext cx="230189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28670"/>
            <a:ext cx="82153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/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مجموعة قواعد قانونية تصدر عن السلطة التشريعية </a:t>
            </a:r>
            <a:r>
              <a:rPr lang="ar-DZ" sz="3200" dirty="0" smtClean="0">
                <a:cs typeface="Arabic Transparent" pitchFamily="2" charset="-78"/>
              </a:rPr>
              <a:t>المتمثلة في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البرلمان ومجلس الأمة ورئيس الجمهورية في الحالات الاستثنائية</a:t>
            </a:r>
            <a:r>
              <a:rPr lang="ar-DZ" sz="3200" dirty="0" smtClean="0">
                <a:cs typeface="Arabic Transparent" pitchFamily="2" charset="-78"/>
              </a:rPr>
              <a:t>. وتنقسم إلى ثلاثة أقسام حسب درجة قوتها:</a:t>
            </a:r>
          </a:p>
          <a:p>
            <a:pPr algn="just" rtl="1">
              <a:buFontTx/>
              <a:buChar char="-"/>
            </a:pPr>
            <a:r>
              <a:rPr lang="ar-DZ" sz="3200" dirty="0" smtClean="0">
                <a:solidFill>
                  <a:schemeClr val="accent3">
                    <a:lumMod val="75000"/>
                  </a:schemeClr>
                </a:solidFill>
                <a:cs typeface="Arabic Transparent" pitchFamily="2" charset="-78"/>
              </a:rPr>
              <a:t>الدستور: </a:t>
            </a:r>
            <a:r>
              <a:rPr lang="ar-DZ" sz="3200" dirty="0" smtClean="0">
                <a:cs typeface="Arabic Transparent" pitchFamily="2" charset="-78"/>
              </a:rPr>
              <a:t>عبارة عن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مجموعة قواعد مكتوبة وغير مكتوبة</a:t>
            </a:r>
            <a:r>
              <a:rPr lang="ar-DZ" sz="3200" dirty="0" smtClean="0">
                <a:cs typeface="Arabic Transparent" pitchFamily="2" charset="-78"/>
              </a:rPr>
              <a:t>،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تحمل المبادئ والقيم المُنظّمة للمُجتمع</a:t>
            </a:r>
            <a:r>
              <a:rPr lang="ar-DZ" sz="3200" dirty="0" smtClean="0">
                <a:cs typeface="Arabic Transparent" pitchFamily="2" charset="-78"/>
              </a:rPr>
              <a:t>،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وتُحدّد صلاحيّات وحُدود السُّلطة السياسيّة،</a:t>
            </a:r>
            <a:r>
              <a:rPr lang="ar-DZ" sz="3200" dirty="0" smtClean="0">
                <a:cs typeface="Arabic Transparent" pitchFamily="2" charset="-78"/>
              </a:rPr>
              <a:t> كما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تُنظّم السُّلطات </a:t>
            </a:r>
            <a:r>
              <a:rPr lang="ar-DZ" sz="3200" dirty="0" smtClean="0">
                <a:cs typeface="Arabic Transparent" pitchFamily="2" charset="-78"/>
              </a:rPr>
              <a:t>وعلاقاتها يبعضها البعض، مع الحفاظ على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حُقوق وواجبات الأفراد، </a:t>
            </a:r>
            <a:r>
              <a:rPr lang="ar-DZ" sz="3200" dirty="0" smtClean="0">
                <a:cs typeface="Arabic Transparent" pitchFamily="2" charset="-78"/>
              </a:rPr>
              <a:t>ويُنظّم الدُّستور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الأمور الداخليّة والخارجيّة للدّولة</a:t>
            </a:r>
            <a:r>
              <a:rPr lang="ar-DZ" sz="3200" dirty="0" smtClean="0">
                <a:cs typeface="Arabic Transparent" pitchFamily="2" charset="-78"/>
              </a:rPr>
              <a:t>، كما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يُحدّد شكل الدّولة وحكومتها</a:t>
            </a:r>
            <a:r>
              <a:rPr lang="ar-DZ" sz="3200" dirty="0" smtClean="0">
                <a:cs typeface="Arabic Transparent" pitchFamily="2" charset="-78"/>
              </a:rPr>
              <a:t>، وهو الذي يُمثّل قُوّة المُجتمع، وأي وثيقة أخرى تتعارض مع الأحكام الواردة فيه تُعد باطلة</a:t>
            </a:r>
            <a:endParaRPr lang="fr-FR" sz="3200" dirty="0" smtClean="0">
              <a:cs typeface="Arabic Transparent" pitchFamily="2" charset="-78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857984" cy="857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lvl="0" indent="457200" algn="r" rtl="1" fontAlgn="base">
              <a:spcBef>
                <a:spcPct val="0"/>
              </a:spcBef>
              <a:spcAft>
                <a:spcPct val="0"/>
              </a:spcAft>
              <a:tabLst>
                <a:tab pos="5049838" algn="l"/>
              </a:tabLst>
            </a:pPr>
            <a:r>
              <a:rPr lang="ar-DZ" sz="4800" b="1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>النصوص التشريعية</a:t>
            </a:r>
            <a:endParaRPr lang="ar-SA" sz="4800" b="1" dirty="0" smtClean="0">
              <a:latin typeface="Calibri" pitchFamily="34" charset="0"/>
              <a:ea typeface="Calibri" pitchFamily="34" charset="0"/>
              <a:cs typeface="Arabic Transparent" pitchFamily="2" charset="-78"/>
            </a:endParaRPr>
          </a:p>
        </p:txBody>
      </p:sp>
      <p:pic>
        <p:nvPicPr>
          <p:cNvPr id="9218" name="Picture 2" descr="C:\Documents and Settings\moustafa boudrama\Bureau\154-7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2428860" cy="619125"/>
          </a:xfrm>
          <a:prstGeom prst="rect">
            <a:avLst/>
          </a:prstGeom>
          <a:noFill/>
        </p:spPr>
      </p:pic>
      <p:pic>
        <p:nvPicPr>
          <p:cNvPr id="6" name="Drawing 0" descr="0938e309-93cf-4534-b8a8-8180e739b65a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5643578"/>
            <a:ext cx="2071670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1000100" y="1785926"/>
            <a:ext cx="7143800" cy="48577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46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80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4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6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5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ar-SA" sz="46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03" y="0"/>
            <a:ext cx="230189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500174"/>
            <a:ext cx="821533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/>
            <a:endParaRPr lang="ar-SA" sz="2800" dirty="0" smtClean="0"/>
          </a:p>
          <a:p>
            <a:pPr algn="just" rtl="1"/>
            <a:r>
              <a:rPr lang="ar-SA" sz="4000" dirty="0" smtClean="0">
                <a:cs typeface="Arabic Transparent" pitchFamily="2" charset="-78"/>
              </a:rPr>
              <a:t>تلي ذلك المواد المتضمنة لنص القرار أو المقرر، ويختلف الأمر هنا بين 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القرارات التنظيمية </a:t>
            </a:r>
            <a:r>
              <a:rPr lang="ar-SA" sz="4000" dirty="0" smtClean="0">
                <a:solidFill>
                  <a:srgbClr val="0070C0"/>
                </a:solidFill>
                <a:cs typeface="Arabic Transparent" pitchFamily="2" charset="-78"/>
              </a:rPr>
              <a:t>والقرارات أو المقررات الفردية</a:t>
            </a:r>
            <a:r>
              <a:rPr lang="ar-SA" sz="4000" dirty="0" smtClean="0">
                <a:cs typeface="Arabic Transparent" pitchFamily="2" charset="-78"/>
              </a:rPr>
              <a:t>، بحيث تكون الأولى 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أكثر تفصيلا </a:t>
            </a:r>
            <a:r>
              <a:rPr lang="ar-SA" sz="4000" dirty="0" smtClean="0">
                <a:cs typeface="Arabic Transparent" pitchFamily="2" charset="-78"/>
              </a:rPr>
              <a:t>بينما تقتصر الثانية </a:t>
            </a:r>
            <a:r>
              <a:rPr lang="ar-SA" sz="4000" dirty="0" smtClean="0">
                <a:solidFill>
                  <a:srgbClr val="0070C0"/>
                </a:solidFill>
                <a:cs typeface="Arabic Transparent" pitchFamily="2" charset="-78"/>
              </a:rPr>
              <a:t>في الغالب على مادتين إحداهما لذكر القرار المتخذ </a:t>
            </a:r>
            <a:r>
              <a:rPr lang="ar-SA" sz="4000" dirty="0" smtClean="0">
                <a:cs typeface="Arabic Transparent" pitchFamily="2" charset="-78"/>
              </a:rPr>
              <a:t>(تعيينا أو تثبيتا أو غيرهما) والثانية </a:t>
            </a:r>
            <a:r>
              <a:rPr lang="ar-SA" sz="4000" dirty="0" smtClean="0">
                <a:solidFill>
                  <a:srgbClr val="0070C0"/>
                </a:solidFill>
                <a:cs typeface="Arabic Transparent" pitchFamily="2" charset="-78"/>
              </a:rPr>
              <a:t>لتحديد الجهة المكلفة بالتنفيذ وموضع نشره</a:t>
            </a:r>
            <a:r>
              <a:rPr lang="ar-SA" sz="4000" dirty="0" smtClean="0">
                <a:cs typeface="Arabic Transparent" pitchFamily="2" charset="-78"/>
              </a:rPr>
              <a:t>، وبالإمكان </a:t>
            </a:r>
            <a:r>
              <a:rPr lang="ar-SA" sz="4000" dirty="0" smtClean="0">
                <a:solidFill>
                  <a:srgbClr val="0070C0"/>
                </a:solidFill>
                <a:cs typeface="Arabic Transparent" pitchFamily="2" charset="-78"/>
              </a:rPr>
              <a:t>إضافة فقرة أو مادة لتحديد تاريخ بدء سريانه.</a:t>
            </a:r>
            <a:endParaRPr lang="fr-FR" sz="4000" dirty="0" smtClean="0">
              <a:solidFill>
                <a:srgbClr val="0070C0"/>
              </a:solidFill>
              <a:cs typeface="Arabic Transparent" pitchFamily="2" charset="-78"/>
            </a:endParaRPr>
          </a:p>
          <a:p>
            <a:pPr lvl="0" algn="just" rtl="1"/>
            <a:endParaRPr lang="fr-FR" sz="2800" dirty="0" smtClean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857984" cy="7143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lvl="0" indent="457200" algn="r" rtl="1" fontAlgn="base">
              <a:spcBef>
                <a:spcPct val="0"/>
              </a:spcBef>
              <a:spcAft>
                <a:spcPct val="0"/>
              </a:spcAft>
              <a:tabLst>
                <a:tab pos="5049838" algn="l"/>
              </a:tabLst>
            </a:pPr>
            <a:r>
              <a:rPr lang="ar-DZ" sz="4800" b="1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>عناصر القرار والمقرر</a:t>
            </a:r>
            <a:endParaRPr lang="ar-SA" sz="4800" b="1" dirty="0" smtClean="0">
              <a:latin typeface="Calibri" pitchFamily="34" charset="0"/>
              <a:ea typeface="Calibri" pitchFamily="34" charset="0"/>
              <a:cs typeface="Arabic Transparent" pitchFamily="2" charset="-78"/>
            </a:endParaRPr>
          </a:p>
        </p:txBody>
      </p:sp>
      <p:pic>
        <p:nvPicPr>
          <p:cNvPr id="7170" name="Picture 2" descr="C:\Documents and Settings\moustafa boudrama\Bureau\154-7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2000264" cy="619125"/>
          </a:xfrm>
          <a:prstGeom prst="rect">
            <a:avLst/>
          </a:prstGeom>
          <a:noFill/>
        </p:spPr>
      </p:pic>
      <p:pic>
        <p:nvPicPr>
          <p:cNvPr id="8" name="Drawing 0" descr="0938e309-93cf-4534-b8a8-8180e739b65a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714356"/>
            <a:ext cx="7000892" cy="1065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1000100" y="1785926"/>
            <a:ext cx="7143800" cy="48577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46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80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4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6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5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ar-SA" sz="46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03" y="0"/>
            <a:ext cx="230189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857232"/>
            <a:ext cx="821533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/>
            <a:r>
              <a:rPr lang="ar-DZ" sz="3200" dirty="0" smtClean="0">
                <a:solidFill>
                  <a:srgbClr val="0070C0"/>
                </a:solidFill>
                <a:cs typeface="Arabic Transparent" pitchFamily="2" charset="-78"/>
              </a:rPr>
              <a:t>القرار</a:t>
            </a:r>
            <a:r>
              <a:rPr lang="ar-DZ" sz="3200" dirty="0" smtClean="0">
                <a:cs typeface="Arabic Transparent" pitchFamily="2" charset="-78"/>
              </a:rPr>
              <a:t> </a:t>
            </a:r>
            <a:r>
              <a:rPr lang="ar-SA" sz="3200" dirty="0" smtClean="0">
                <a:solidFill>
                  <a:srgbClr val="FF0000"/>
                </a:solidFill>
                <a:cs typeface="Arabic Transparent" pitchFamily="2" charset="-78"/>
              </a:rPr>
              <a:t>يصدر عن السلطة التنفيذية</a:t>
            </a:r>
            <a:r>
              <a:rPr lang="ar-SA" sz="3200" dirty="0" smtClean="0">
                <a:cs typeface="Arabic Transparent" pitchFamily="2" charset="-78"/>
              </a:rPr>
              <a:t> والمتمثلة فـي الوزير</a:t>
            </a:r>
            <a:r>
              <a:rPr lang="ar-DZ" sz="3200" dirty="0" smtClean="0">
                <a:cs typeface="Arabic Transparent" pitchFamily="2" charset="-78"/>
              </a:rPr>
              <a:t>، </a:t>
            </a:r>
            <a:r>
              <a:rPr lang="ar-SA" sz="3200" dirty="0" smtClean="0">
                <a:cs typeface="Arabic Transparent" pitchFamily="2" charset="-78"/>
              </a:rPr>
              <a:t> الوالي، رئيس المجلس الشعبي البلدي، </a:t>
            </a:r>
            <a:r>
              <a:rPr lang="ar-SA" sz="3200" dirty="0" err="1" smtClean="0">
                <a:cs typeface="Arabic Transparent" pitchFamily="2" charset="-78"/>
              </a:rPr>
              <a:t>و</a:t>
            </a:r>
            <a:r>
              <a:rPr lang="ar-DZ" sz="3200" dirty="0" smtClean="0">
                <a:cs typeface="Arabic Transparent" pitchFamily="2" charset="-78"/>
              </a:rPr>
              <a:t>ي</a:t>
            </a:r>
            <a:r>
              <a:rPr lang="ar-SA" sz="3200" dirty="0" smtClean="0">
                <a:cs typeface="Arabic Transparent" pitchFamily="2" charset="-78"/>
              </a:rPr>
              <a:t>أتي </a:t>
            </a:r>
            <a:r>
              <a:rPr lang="ar-SA" sz="3200" dirty="0" smtClean="0">
                <a:solidFill>
                  <a:srgbClr val="FF0000"/>
                </a:solidFill>
                <a:cs typeface="Arabic Transparent" pitchFamily="2" charset="-78"/>
              </a:rPr>
              <a:t>لتوضيح وشرح كيفية تنفيذ وتطبيق مرسوم ما</a:t>
            </a:r>
            <a:r>
              <a:rPr lang="ar-SA" sz="3200" dirty="0" smtClean="0">
                <a:cs typeface="Arabic Transparent" pitchFamily="2" charset="-78"/>
              </a:rPr>
              <a:t>. </a:t>
            </a:r>
            <a:endParaRPr lang="fr-FR" sz="3200" dirty="0" smtClean="0">
              <a:cs typeface="Arabic Transparent" pitchFamily="2" charset="-78"/>
            </a:endParaRPr>
          </a:p>
          <a:p>
            <a:pPr algn="just" rtl="1"/>
            <a:r>
              <a:rPr lang="ar-SA" sz="3200" dirty="0" smtClean="0">
                <a:cs typeface="Arabic Transparent" pitchFamily="2" charset="-78"/>
              </a:rPr>
              <a:t>أما </a:t>
            </a:r>
            <a:r>
              <a:rPr lang="ar-SA" sz="3200" dirty="0" smtClean="0">
                <a:solidFill>
                  <a:srgbClr val="0070C0"/>
                </a:solidFill>
                <a:cs typeface="Arabic Transparent" pitchFamily="2" charset="-78"/>
              </a:rPr>
              <a:t>المقرر</a:t>
            </a:r>
            <a:r>
              <a:rPr lang="ar-SA" sz="3200" dirty="0" smtClean="0">
                <a:cs typeface="Arabic Transparent" pitchFamily="2" charset="-78"/>
              </a:rPr>
              <a:t> فقد </a:t>
            </a:r>
            <a:r>
              <a:rPr lang="ar-SA" sz="3200" dirty="0" smtClean="0">
                <a:solidFill>
                  <a:srgbClr val="FF0000"/>
                </a:solidFill>
                <a:cs typeface="Arabic Transparent" pitchFamily="2" charset="-78"/>
              </a:rPr>
              <a:t>يصدر عن الأطراف المذكورة سابقا إضافة إلى من تم منحهم حق الإمضاء بالتفويض في بعض القضايا</a:t>
            </a:r>
            <a:r>
              <a:rPr lang="ar-SA" sz="3200" dirty="0" smtClean="0">
                <a:cs typeface="Arabic Transparent" pitchFamily="2" charset="-78"/>
              </a:rPr>
              <a:t>،</a:t>
            </a:r>
            <a:r>
              <a:rPr lang="fr-FR" sz="3200" dirty="0" smtClean="0">
                <a:cs typeface="Arabic Transparent" pitchFamily="2" charset="-78"/>
              </a:rPr>
              <a:t/>
            </a:r>
            <a:br>
              <a:rPr lang="fr-FR" sz="3200" dirty="0" smtClean="0">
                <a:cs typeface="Arabic Transparent" pitchFamily="2" charset="-78"/>
              </a:rPr>
            </a:br>
            <a:r>
              <a:rPr lang="ar-SA" sz="3200" dirty="0" smtClean="0">
                <a:cs typeface="Arabic Transparent" pitchFamily="2" charset="-78"/>
              </a:rPr>
              <a:t>ويصدر </a:t>
            </a:r>
            <a:r>
              <a:rPr lang="ar-SA" sz="3200" dirty="0" smtClean="0">
                <a:solidFill>
                  <a:srgbClr val="FF0000"/>
                </a:solidFill>
                <a:cs typeface="Arabic Transparent" pitchFamily="2" charset="-78"/>
              </a:rPr>
              <a:t>في القضايا البسيطة الأقل أهمية من التي يصدر فيها القرار</a:t>
            </a:r>
            <a:r>
              <a:rPr lang="ar-SA" sz="3200" dirty="0" smtClean="0">
                <a:cs typeface="Arabic Transparent" pitchFamily="2" charset="-78"/>
              </a:rPr>
              <a:t>. وكلا </a:t>
            </a:r>
            <a:r>
              <a:rPr lang="ar-SA" sz="3200" dirty="0" smtClean="0">
                <a:solidFill>
                  <a:srgbClr val="FF0000"/>
                </a:solidFill>
                <a:cs typeface="Arabic Transparent" pitchFamily="2" charset="-78"/>
              </a:rPr>
              <a:t>المفهومين من </a:t>
            </a:r>
            <a:r>
              <a:rPr lang="ar-SA" sz="3200" dirty="0" err="1" smtClean="0">
                <a:solidFill>
                  <a:srgbClr val="FF0000"/>
                </a:solidFill>
                <a:cs typeface="Arabic Transparent" pitchFamily="2" charset="-78"/>
              </a:rPr>
              <a:t>الن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ص</a:t>
            </a:r>
            <a:r>
              <a:rPr lang="ar-SA" sz="3200" dirty="0" smtClean="0">
                <a:solidFill>
                  <a:srgbClr val="FF0000"/>
                </a:solidFill>
                <a:cs typeface="Arabic Transparent" pitchFamily="2" charset="-78"/>
              </a:rPr>
              <a:t>وص التنظيمية</a:t>
            </a:r>
            <a:r>
              <a:rPr lang="ar-SA" sz="3200" dirty="0" smtClean="0">
                <a:cs typeface="Arabic Transparent" pitchFamily="2" charset="-78"/>
              </a:rPr>
              <a:t>.</a:t>
            </a:r>
            <a:endParaRPr lang="ar-DZ" sz="3200" dirty="0" smtClean="0">
              <a:cs typeface="Arabic Transparent" pitchFamily="2" charset="-78"/>
            </a:endParaRPr>
          </a:p>
          <a:p>
            <a:pPr algn="just" rtl="1"/>
            <a:r>
              <a:rPr lang="ar-SA" sz="3200" dirty="0" smtClean="0">
                <a:cs typeface="Arabic Transparent" pitchFamily="2" charset="-78"/>
              </a:rPr>
              <a:t> </a:t>
            </a:r>
            <a:r>
              <a:rPr lang="ar-DZ" sz="3200" dirty="0" smtClean="0">
                <a:cs typeface="Arabic Transparent" pitchFamily="2" charset="-78"/>
              </a:rPr>
              <a:t>تنشر النصوص التشريعية والتنظيمية إما في الجريدة الرسمية وذلك في ما يتعلق بالقوانين والمراسيم والقرارات الوزارية المشتركة، وبعض القرارات والمقررات.</a:t>
            </a:r>
          </a:p>
          <a:p>
            <a:pPr algn="just" rtl="1"/>
            <a:r>
              <a:rPr lang="ar-DZ" sz="3200" dirty="0" smtClean="0">
                <a:cs typeface="Arabic Transparent" pitchFamily="2" charset="-78"/>
              </a:rPr>
              <a:t>في بعض </a:t>
            </a:r>
            <a:r>
              <a:rPr lang="ar-DZ" sz="3200" dirty="0" err="1" smtClean="0">
                <a:cs typeface="Arabic Transparent" pitchFamily="2" charset="-78"/>
              </a:rPr>
              <a:t>الاحيان</a:t>
            </a:r>
            <a:r>
              <a:rPr lang="ar-DZ" sz="3200" dirty="0" smtClean="0">
                <a:cs typeface="Arabic Transparent" pitchFamily="2" charset="-78"/>
              </a:rPr>
              <a:t> الشخص الذي عين بقرار يصدر منه المقرر.</a:t>
            </a:r>
            <a:endParaRPr lang="fr-FR" sz="3200" dirty="0" smtClean="0">
              <a:cs typeface="Arabic Transparent" pitchFamily="2" charset="-78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857984" cy="7143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lvl="0" indent="457200" algn="r" rtl="1" fontAlgn="base">
              <a:spcBef>
                <a:spcPct val="0"/>
              </a:spcBef>
              <a:spcAft>
                <a:spcPct val="0"/>
              </a:spcAft>
              <a:tabLst>
                <a:tab pos="5049838" algn="l"/>
              </a:tabLst>
            </a:pPr>
            <a:r>
              <a:rPr lang="ar-DZ" sz="4800" b="1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>الفرق بين القرار والمقرر</a:t>
            </a:r>
            <a:endParaRPr lang="ar-SA" sz="4800" b="1" dirty="0" smtClean="0">
              <a:latin typeface="Calibri" pitchFamily="34" charset="0"/>
              <a:ea typeface="Calibri" pitchFamily="34" charset="0"/>
              <a:cs typeface="Arabic Transparent" pitchFamily="2" charset="-78"/>
            </a:endParaRPr>
          </a:p>
        </p:txBody>
      </p:sp>
      <p:pic>
        <p:nvPicPr>
          <p:cNvPr id="8194" name="Picture 2" descr="C:\Documents and Settings\moustafa boudrama\Bureau\154-7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0"/>
            <a:ext cx="1428760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28662" y="2928934"/>
            <a:ext cx="6857984" cy="10715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lvl="0" indent="457200" algn="ctr" rtl="1" fontAlgn="base">
              <a:spcBef>
                <a:spcPct val="0"/>
              </a:spcBef>
              <a:spcAft>
                <a:spcPct val="0"/>
              </a:spcAft>
              <a:tabLst>
                <a:tab pos="5049838" algn="l"/>
              </a:tabLst>
            </a:pPr>
            <a:r>
              <a:rPr lang="ar-DZ" sz="4800" b="1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>نماذج القرار والمقرر</a:t>
            </a:r>
            <a:endParaRPr lang="ar-SA" sz="4800" b="1" dirty="0" smtClean="0">
              <a:latin typeface="Calibri" pitchFamily="34" charset="0"/>
              <a:ea typeface="Calibri" pitchFamily="34" charset="0"/>
              <a:cs typeface="Arabic Transparent" pitchFamily="2" charset="-78"/>
            </a:endParaRPr>
          </a:p>
        </p:txBody>
      </p:sp>
      <p:pic>
        <p:nvPicPr>
          <p:cNvPr id="3" name="Drawing 0" descr="0938e309-93cf-4534-b8a8-8180e739b65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57224" y="285728"/>
            <a:ext cx="6858048" cy="2422610"/>
          </a:xfrm>
          <a:prstGeom prst="rect">
            <a:avLst/>
          </a:prstGeom>
        </p:spPr>
      </p:pic>
      <p:pic>
        <p:nvPicPr>
          <p:cNvPr id="5" name="Drawing 0" descr="0938e309-93cf-4534-b8a8-8180e739b65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28662" y="4214818"/>
            <a:ext cx="6929486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1414"/>
            <a:ext cx="821533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DZ" sz="2400" dirty="0" smtClean="0">
                <a:cs typeface="Arabic Transparent" pitchFamily="2" charset="-78"/>
              </a:rPr>
              <a:t>الجمهورية الجزائرية </a:t>
            </a:r>
            <a:r>
              <a:rPr lang="ar-DZ" sz="2400" dirty="0" err="1" smtClean="0">
                <a:cs typeface="Arabic Transparent" pitchFamily="2" charset="-78"/>
              </a:rPr>
              <a:t>الديقراطية</a:t>
            </a:r>
            <a:r>
              <a:rPr lang="ar-DZ" sz="2400" dirty="0" smtClean="0">
                <a:cs typeface="Arabic Transparent" pitchFamily="2" charset="-78"/>
              </a:rPr>
              <a:t> الشعبية</a:t>
            </a:r>
          </a:p>
          <a:p>
            <a:pPr algn="r" rtl="1"/>
            <a:r>
              <a:rPr lang="ar-DZ" sz="2800" dirty="0" smtClean="0">
                <a:cs typeface="Arabic Transparent" pitchFamily="2" charset="-78"/>
              </a:rPr>
              <a:t>وزارة.........</a:t>
            </a:r>
          </a:p>
          <a:p>
            <a:pPr algn="r" rtl="1"/>
            <a:r>
              <a:rPr lang="ar-DZ" sz="2800" dirty="0" smtClean="0">
                <a:cs typeface="Arabic Transparent" pitchFamily="2" charset="-78"/>
              </a:rPr>
              <a:t>الرقم التسلسلي....</a:t>
            </a:r>
          </a:p>
          <a:p>
            <a:pPr algn="r" rtl="1"/>
            <a:r>
              <a:rPr lang="ar-DZ" sz="2800" dirty="0" smtClean="0">
                <a:cs typeface="Arabic Transparent" pitchFamily="2" charset="-78"/>
              </a:rPr>
              <a:t>          قرار وزاري.....يتضمن........(عنوان القرار)</a:t>
            </a:r>
          </a:p>
          <a:p>
            <a:pPr algn="ctr" rtl="1"/>
            <a:r>
              <a:rPr lang="ar-DZ" sz="2800" dirty="0" smtClean="0">
                <a:cs typeface="Arabic Transparent" pitchFamily="2" charset="-78"/>
              </a:rPr>
              <a:t>إن وزير......(الصفة الوظيفية لمتخذ القرار </a:t>
            </a:r>
            <a:r>
              <a:rPr lang="ar-DZ" sz="2800" dirty="0" err="1" smtClean="0">
                <a:cs typeface="Arabic Transparent" pitchFamily="2" charset="-78"/>
              </a:rPr>
              <a:t>او</a:t>
            </a:r>
            <a:r>
              <a:rPr lang="ar-DZ" sz="2800" dirty="0" smtClean="0">
                <a:cs typeface="Arabic Transparent" pitchFamily="2" charset="-78"/>
              </a:rPr>
              <a:t> المقرر)</a:t>
            </a:r>
          </a:p>
          <a:p>
            <a:pPr algn="just" rtl="1"/>
            <a:r>
              <a:rPr lang="ar-DZ" sz="2800" dirty="0" smtClean="0">
                <a:cs typeface="Arabic Transparent" pitchFamily="2" charset="-78"/>
              </a:rPr>
              <a:t>بمقتضى الأمر......(نصوص تشريعية)</a:t>
            </a:r>
          </a:p>
          <a:p>
            <a:pPr algn="just" rtl="1"/>
            <a:r>
              <a:rPr lang="ar-DZ" sz="2800" dirty="0" smtClean="0">
                <a:cs typeface="Arabic Transparent" pitchFamily="2" charset="-78"/>
              </a:rPr>
              <a:t>وبمقتضى المرسوم الرئاسي......(نصوص تنظيمية)</a:t>
            </a:r>
          </a:p>
          <a:p>
            <a:pPr algn="just" rtl="1"/>
            <a:r>
              <a:rPr lang="ar-DZ" sz="2800" dirty="0" smtClean="0">
                <a:cs typeface="Arabic Transparent" pitchFamily="2" charset="-78"/>
              </a:rPr>
              <a:t>وبمقتضى المرسوم التنفيذي... ......(نصوص تنظيمية)</a:t>
            </a:r>
          </a:p>
          <a:p>
            <a:pPr algn="just" rtl="1"/>
            <a:r>
              <a:rPr lang="ar-DZ" sz="2800" dirty="0" smtClean="0">
                <a:cs typeface="Arabic Transparent" pitchFamily="2" charset="-78"/>
              </a:rPr>
              <a:t>وبمقتضى المرسوم.........(احترام التسلسل الزمني)</a:t>
            </a:r>
          </a:p>
          <a:p>
            <a:pPr algn="just" rtl="1"/>
            <a:r>
              <a:rPr lang="ar-DZ" sz="2800" dirty="0" smtClean="0">
                <a:cs typeface="Arabic Transparent" pitchFamily="2" charset="-78"/>
              </a:rPr>
              <a:t>بناء على قرار.........</a:t>
            </a:r>
          </a:p>
          <a:p>
            <a:pPr algn="just" rtl="1"/>
            <a:r>
              <a:rPr lang="ar-DZ" sz="2800" dirty="0" smtClean="0">
                <a:cs typeface="Arabic Transparent" pitchFamily="2" charset="-78"/>
              </a:rPr>
              <a:t>بناء على اقتراح.............</a:t>
            </a:r>
          </a:p>
          <a:p>
            <a:pPr algn="ctr" rtl="1"/>
            <a:r>
              <a:rPr lang="ar-DZ" sz="2800" dirty="0" smtClean="0">
                <a:cs typeface="Arabic Transparent" pitchFamily="2" charset="-78"/>
              </a:rPr>
              <a:t>  يقرر </a:t>
            </a:r>
            <a:r>
              <a:rPr lang="ar-DZ" sz="2800" dirty="0" err="1" smtClean="0">
                <a:cs typeface="Arabic Transparent" pitchFamily="2" charset="-78"/>
              </a:rPr>
              <a:t>مايلي</a:t>
            </a:r>
            <a:r>
              <a:rPr lang="ar-DZ" sz="2800" dirty="0" smtClean="0">
                <a:cs typeface="Arabic Transparent" pitchFamily="2" charset="-78"/>
              </a:rPr>
              <a:t>:</a:t>
            </a:r>
          </a:p>
          <a:p>
            <a:pPr algn="r" rtl="1"/>
            <a:r>
              <a:rPr lang="ar-DZ" sz="2800" dirty="0" smtClean="0">
                <a:cs typeface="Arabic Transparent" pitchFamily="2" charset="-78"/>
              </a:rPr>
              <a:t>ا</a:t>
            </a:r>
            <a:r>
              <a:rPr lang="ar-DZ" sz="2400" dirty="0" smtClean="0">
                <a:cs typeface="Arabic Transparent" pitchFamily="2" charset="-78"/>
              </a:rPr>
              <a:t>لمادة1</a:t>
            </a:r>
          </a:p>
          <a:p>
            <a:pPr algn="r" rtl="1"/>
            <a:r>
              <a:rPr lang="ar-DZ" sz="2400" dirty="0" smtClean="0">
                <a:cs typeface="Arabic Transparent" pitchFamily="2" charset="-78"/>
              </a:rPr>
              <a:t>المادة2</a:t>
            </a:r>
            <a:endParaRPr lang="ar-DZ" sz="2800" dirty="0" smtClean="0">
              <a:cs typeface="Arabic Transparent" pitchFamily="2" charset="-78"/>
            </a:endParaRPr>
          </a:p>
          <a:p>
            <a:pPr algn="r" rtl="1"/>
            <a:r>
              <a:rPr lang="ar-DZ" sz="2800" dirty="0" smtClean="0">
                <a:cs typeface="Arabic Transparent" pitchFamily="2" charset="-78"/>
              </a:rPr>
              <a:t>المادة3:يكلف....بتنفيذ هذا القرار </a:t>
            </a:r>
            <a:r>
              <a:rPr lang="ar-DZ" sz="2800" dirty="0" err="1" smtClean="0">
                <a:cs typeface="Arabic Transparent" pitchFamily="2" charset="-78"/>
              </a:rPr>
              <a:t>او</a:t>
            </a:r>
            <a:r>
              <a:rPr lang="ar-DZ" sz="2800" dirty="0" smtClean="0">
                <a:cs typeface="Arabic Transparent" pitchFamily="2" charset="-78"/>
              </a:rPr>
              <a:t> المقرر..........</a:t>
            </a:r>
          </a:p>
          <a:p>
            <a:pPr algn="r" rtl="1"/>
            <a:r>
              <a:rPr lang="ar-DZ" sz="2800" dirty="0" smtClean="0">
                <a:cs typeface="Arabic Transparent" pitchFamily="2" charset="-78"/>
              </a:rPr>
              <a:t>المادة4: تاريخ سريانه                   </a:t>
            </a:r>
            <a:r>
              <a:rPr lang="ar-DZ" sz="2400" dirty="0" smtClean="0">
                <a:cs typeface="Arabic Transparent" pitchFamily="2" charset="-78"/>
              </a:rPr>
              <a:t>المكان والتاريخ المصدر والإمضاء</a:t>
            </a:r>
            <a:endParaRPr lang="fr-FR" sz="2400" dirty="0" smtClean="0"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5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36" y="-24"/>
            <a:ext cx="9396535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40" y="0"/>
            <a:ext cx="9469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03" y="0"/>
            <a:ext cx="230189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1470" y="857232"/>
            <a:ext cx="82153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>
              <a:buFontTx/>
              <a:buChar char="-"/>
            </a:pPr>
            <a:r>
              <a:rPr lang="ar-DZ" sz="3200" dirty="0" smtClean="0">
                <a:solidFill>
                  <a:srgbClr val="0070C0"/>
                </a:solidFill>
                <a:cs typeface="Arabic Transparent" pitchFamily="2" charset="-78"/>
              </a:rPr>
              <a:t>-</a:t>
            </a:r>
            <a:r>
              <a:rPr lang="ar-DZ" sz="3600" b="1" dirty="0" smtClean="0">
                <a:solidFill>
                  <a:srgbClr val="0070C0"/>
                </a:solidFill>
                <a:cs typeface="Arabic Transparent" pitchFamily="2" charset="-78"/>
              </a:rPr>
              <a:t>القانون: </a:t>
            </a:r>
            <a:r>
              <a:rPr lang="ar-DZ" sz="3200" dirty="0" smtClean="0">
                <a:cs typeface="Arabic Transparent" pitchFamily="2" charset="-78"/>
              </a:rPr>
              <a:t>هو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نص تشريعي </a:t>
            </a:r>
            <a:r>
              <a:rPr lang="ar-DZ" sz="3200" dirty="0" smtClean="0">
                <a:cs typeface="Arabic Transparent" pitchFamily="2" charset="-78"/>
              </a:rPr>
              <a:t>يصوت عليه المجلس الشعبي الوطني بالأغلبية، ثم يعرض على مجلس الأمة الذي يصوت عليه أيضا لكن ب: 4/3 على الأقل.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ويسهر رئيس الجمهورية على تطبيقه بعد المصادقة عليه وصدوره في الجريدة الرسمية</a:t>
            </a:r>
            <a:r>
              <a:rPr lang="ar-DZ" sz="3200" dirty="0" smtClean="0">
                <a:cs typeface="Arabic Transparent" pitchFamily="2" charset="-78"/>
              </a:rPr>
              <a:t>، القانون مصدر للنصوص الأخرى وأقواها بعد الدستور يلغيه ويعدله قانون أخر.</a:t>
            </a:r>
            <a:endParaRPr lang="ar-DZ" sz="2800" dirty="0" smtClean="0">
              <a:cs typeface="Arabic Transparent" pitchFamily="2" charset="-78"/>
            </a:endParaRPr>
          </a:p>
          <a:p>
            <a:pPr algn="just" rtl="1">
              <a:buFontTx/>
              <a:buChar char="-"/>
            </a:pPr>
            <a:r>
              <a:rPr lang="ar-DZ" sz="3600" b="1" dirty="0" smtClean="0">
                <a:solidFill>
                  <a:srgbClr val="0070C0"/>
                </a:solidFill>
                <a:cs typeface="Arabic Transparent" pitchFamily="2" charset="-78"/>
              </a:rPr>
              <a:t>الأمر: </a:t>
            </a:r>
            <a:r>
              <a:rPr lang="ar-DZ" sz="3200" dirty="0" smtClean="0">
                <a:cs typeface="Arabic Transparent" pitchFamily="2" charset="-78"/>
              </a:rPr>
              <a:t>هو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نص تشريعي يصدره رئيس الجمهورية </a:t>
            </a:r>
            <a:r>
              <a:rPr lang="ar-DZ" sz="3200" dirty="0" smtClean="0">
                <a:cs typeface="Arabic Transparent" pitchFamily="2" charset="-78"/>
              </a:rPr>
              <a:t>في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الحالات الاستثنائية كالكوارث الطبيعية والاضطرابات والحروب </a:t>
            </a:r>
            <a:r>
              <a:rPr lang="ar-DZ" sz="3200" dirty="0" smtClean="0">
                <a:cs typeface="Arabic Transparent" pitchFamily="2" charset="-78"/>
              </a:rPr>
              <a:t>وكذا في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حالة غياب المجلس الشعبي </a:t>
            </a:r>
            <a:r>
              <a:rPr lang="ar-DZ" sz="3200" dirty="0" smtClean="0">
                <a:cs typeface="Arabic Transparent" pitchFamily="2" charset="-78"/>
              </a:rPr>
              <a:t>الوطني المجلس الشعبي الوطني أو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بين الدورات التشريعية</a:t>
            </a:r>
            <a:r>
              <a:rPr lang="ar-DZ" sz="3200" dirty="0" smtClean="0">
                <a:cs typeface="Arabic Transparent" pitchFamily="2" charset="-78"/>
              </a:rPr>
              <a:t>، ويعرض على الهيئة التشريعية بمجرد انعقادها للمصادقة عليه.</a:t>
            </a:r>
            <a:endParaRPr lang="fr-FR" sz="3200" dirty="0" smtClean="0">
              <a:cs typeface="Arabic Transparent" pitchFamily="2" charset="-78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857984" cy="7143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lvl="0" indent="457200" algn="r" rtl="1" fontAlgn="base">
              <a:spcBef>
                <a:spcPct val="0"/>
              </a:spcBef>
              <a:spcAft>
                <a:spcPct val="0"/>
              </a:spcAft>
              <a:tabLst>
                <a:tab pos="5049838" algn="l"/>
              </a:tabLst>
            </a:pPr>
            <a:r>
              <a:rPr lang="ar-DZ" sz="4800" b="1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>النصوص التشريعية</a:t>
            </a:r>
            <a:endParaRPr lang="ar-SA" sz="4800" b="1" dirty="0" smtClean="0">
              <a:latin typeface="Calibri" pitchFamily="34" charset="0"/>
              <a:ea typeface="Calibri" pitchFamily="34" charset="0"/>
              <a:cs typeface="Arabic Transparent" pitchFamily="2" charset="-78"/>
            </a:endParaRPr>
          </a:p>
        </p:txBody>
      </p:sp>
      <p:pic>
        <p:nvPicPr>
          <p:cNvPr id="10242" name="Picture 2" descr="C:\Documents and Settings\moustafa boudrama\Bureau\154-7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"/>
            <a:ext cx="2181202" cy="619125"/>
          </a:xfrm>
          <a:prstGeom prst="rect">
            <a:avLst/>
          </a:prstGeom>
          <a:noFill/>
        </p:spPr>
      </p:pic>
      <p:pic>
        <p:nvPicPr>
          <p:cNvPr id="6" name="Drawing 0" descr="0938e309-93cf-4534-b8a8-8180e739b65a.jpg"/>
          <p:cNvPicPr/>
          <p:nvPr/>
        </p:nvPicPr>
        <p:blipFill>
          <a:blip r:embed="rId5" cstate="print"/>
          <a:stretch>
            <a:fillRect/>
          </a:stretch>
        </p:blipFill>
        <p:spPr>
          <a:xfrm flipV="1">
            <a:off x="0" y="5929329"/>
            <a:ext cx="1285852" cy="928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03" y="0"/>
            <a:ext cx="230189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00042"/>
            <a:ext cx="821533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/>
            <a:r>
              <a:rPr lang="ar-DZ" sz="3200" dirty="0" smtClean="0">
                <a:cs typeface="Arabic Transparent" pitchFamily="2" charset="-78"/>
              </a:rPr>
              <a:t>هي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نصوص تصدرها السلطات التنفيذية والإدارية المختصة في الدولة </a:t>
            </a:r>
            <a:r>
              <a:rPr lang="ar-DZ" sz="3200" dirty="0" smtClean="0">
                <a:cs typeface="Arabic Transparent" pitchFamily="2" charset="-78"/>
              </a:rPr>
              <a:t>، حسب إجراءات وشكليات حددها القانون. ومن هذه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السلطات:رئيس الجمهورية-رئيس الحكومة-الوالي-رئيس المجلس الشعبي </a:t>
            </a:r>
            <a:r>
              <a:rPr lang="ar-DZ" sz="3200" dirty="0" err="1" smtClean="0">
                <a:solidFill>
                  <a:srgbClr val="FF0000"/>
                </a:solidFill>
                <a:cs typeface="Arabic Transparent" pitchFamily="2" charset="-78"/>
              </a:rPr>
              <a:t>الولائي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-رئيس المجلس الشعبي البلدي.</a:t>
            </a:r>
          </a:p>
          <a:p>
            <a:pPr algn="just" rtl="1"/>
            <a:r>
              <a:rPr lang="ar-DZ" sz="3200" dirty="0" smtClean="0">
                <a:cs typeface="Arabic Transparent" pitchFamily="2" charset="-78"/>
              </a:rPr>
              <a:t>وتقسم حسب درجة قوتها إلى ثلاثة أنواع هي: المرسوم والقرار والمقرر.</a:t>
            </a:r>
          </a:p>
          <a:p>
            <a:pPr algn="just" rtl="1"/>
            <a:r>
              <a:rPr lang="ar-DZ" sz="3600" b="1" dirty="0" smtClean="0">
                <a:cs typeface="Arabic Transparent" pitchFamily="2" charset="-78"/>
              </a:rPr>
              <a:t> </a:t>
            </a:r>
            <a:r>
              <a:rPr lang="ar-DZ" sz="3600" b="1" dirty="0" smtClean="0">
                <a:solidFill>
                  <a:schemeClr val="accent6">
                    <a:lumMod val="50000"/>
                  </a:schemeClr>
                </a:solidFill>
                <a:cs typeface="Arabic Transparent" pitchFamily="2" charset="-78"/>
              </a:rPr>
              <a:t>المرسوم</a:t>
            </a:r>
            <a:r>
              <a:rPr lang="fr-FR" sz="3200" dirty="0" smtClean="0">
                <a:cs typeface="Arabic Transparent" pitchFamily="2" charset="-78"/>
              </a:rPr>
              <a:t>décret</a:t>
            </a:r>
            <a:r>
              <a:rPr lang="fr-FR" sz="3600" b="1" dirty="0" smtClean="0">
                <a:cs typeface="Arabic Transparent" pitchFamily="2" charset="-78"/>
              </a:rPr>
              <a:t> </a:t>
            </a:r>
            <a:r>
              <a:rPr lang="ar-DZ" sz="3600" b="1" dirty="0" smtClean="0">
                <a:cs typeface="Arabic Transparent" pitchFamily="2" charset="-78"/>
              </a:rPr>
              <a:t>: </a:t>
            </a:r>
            <a:r>
              <a:rPr lang="ar-DZ" sz="3200" dirty="0" smtClean="0">
                <a:cs typeface="Arabic Transparent" pitchFamily="2" charset="-78"/>
              </a:rPr>
              <a:t>هو </a:t>
            </a:r>
            <a:r>
              <a:rPr lang="ar-DZ" sz="3200" dirty="0" smtClean="0">
                <a:solidFill>
                  <a:schemeClr val="accent6">
                    <a:lumMod val="50000"/>
                  </a:schemeClr>
                </a:solidFill>
                <a:cs typeface="Arabic Transparent" pitchFamily="2" charset="-78"/>
              </a:rPr>
              <a:t>نص تنظيمي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يصدره رئيس الجمهورية، أو رئيس الحكومة</a:t>
            </a:r>
            <a:r>
              <a:rPr lang="ar-DZ" sz="3200" dirty="0" smtClean="0">
                <a:cs typeface="Arabic Transparent" pitchFamily="2" charset="-78"/>
              </a:rPr>
              <a:t>. فالأول مرسوم رئاسي والثاني مرسوم تنفيذي. </a:t>
            </a:r>
            <a:r>
              <a:rPr lang="ar-DZ" sz="3200" dirty="0" smtClean="0">
                <a:solidFill>
                  <a:srgbClr val="FF0000"/>
                </a:solidFill>
                <a:cs typeface="Arabic Transparent" pitchFamily="2" charset="-78"/>
              </a:rPr>
              <a:t>يوضع المرسوم في أغلب الأحيان لشرح وتوضيح القانون</a:t>
            </a:r>
            <a:r>
              <a:rPr lang="ar-DZ" sz="3200" dirty="0" smtClean="0">
                <a:cs typeface="Arabic Transparent" pitchFamily="2" charset="-78"/>
              </a:rPr>
              <a:t> .المرسوم يرقم ويؤرخ مثل القانون باستثناء المراسيم المتعلقة بالمناصب الفردية، كتعيين كبار الموظفين:سفراء، رؤساء الدواوين، الولاة. لا يلغى آو يعدل المرسوم إلا بمرسوم مثله أو نص اعلي منه درجة. </a:t>
            </a:r>
            <a:endParaRPr lang="fr-FR" sz="2800" dirty="0" smtClean="0">
              <a:cs typeface="Arabic Transparent" pitchFamily="2" charset="-78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857984" cy="7143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lvl="0" indent="457200" algn="r" rtl="1" fontAlgn="base">
              <a:spcBef>
                <a:spcPct val="0"/>
              </a:spcBef>
              <a:spcAft>
                <a:spcPct val="0"/>
              </a:spcAft>
              <a:tabLst>
                <a:tab pos="5049838" algn="l"/>
              </a:tabLst>
            </a:pPr>
            <a:r>
              <a:rPr lang="ar-DZ" sz="4800" b="1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>النصوص التنظيمية</a:t>
            </a:r>
            <a:endParaRPr lang="ar-SA" sz="4800" b="1" dirty="0" smtClean="0">
              <a:latin typeface="Calibri" pitchFamily="34" charset="0"/>
              <a:ea typeface="Calibri" pitchFamily="34" charset="0"/>
              <a:cs typeface="Arabic Transparent" pitchFamily="2" charset="-78"/>
            </a:endParaRPr>
          </a:p>
        </p:txBody>
      </p:sp>
      <p:pic>
        <p:nvPicPr>
          <p:cNvPr id="10242" name="Picture 2" descr="C:\Documents and Settings\moustafa boudrama\Bureau\154-7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"/>
            <a:ext cx="2181202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857984" cy="1785926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lvl="0" algn="r" rtl="1"/>
            <a:r>
              <a:rPr lang="ar-SA" sz="4800" dirty="0" smtClean="0"/>
              <a:t/>
            </a:r>
            <a:br>
              <a:rPr lang="ar-SA" sz="4800" dirty="0" smtClean="0"/>
            </a:br>
            <a:r>
              <a:rPr lang="fr-FR" sz="4800" b="1" u="sng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/>
            </a:r>
            <a:br>
              <a:rPr lang="fr-FR" sz="4800" b="1" u="sng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</a:br>
            <a:r>
              <a:rPr lang="ar-SA" sz="4800" dirty="0" smtClean="0"/>
              <a:t/>
            </a:r>
            <a:br>
              <a:rPr lang="ar-SA" sz="4800" dirty="0" smtClean="0"/>
            </a:br>
            <a:r>
              <a:rPr lang="ar-SA" sz="4800" dirty="0" smtClean="0"/>
              <a:t/>
            </a:r>
            <a:br>
              <a:rPr lang="ar-SA" sz="4800" dirty="0" smtClean="0"/>
            </a:br>
            <a:endParaRPr lang="fr-FR" sz="4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03" y="0"/>
            <a:ext cx="230189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785794"/>
            <a:ext cx="828677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/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القرار</a:t>
            </a:r>
            <a:r>
              <a:rPr lang="fr-FR" sz="2800" b="1" dirty="0" smtClean="0"/>
              <a:t>L’Arrête</a:t>
            </a:r>
            <a:r>
              <a:rPr lang="fr-FR" sz="3600" b="1" dirty="0" smtClean="0"/>
              <a:t> </a:t>
            </a:r>
            <a:r>
              <a:rPr lang="ar-DZ" sz="3600" b="1" dirty="0" smtClean="0"/>
              <a:t> </a:t>
            </a:r>
            <a:r>
              <a:rPr lang="ar-SA" sz="4000" dirty="0" smtClean="0">
                <a:cs typeface="Arabic Transparent" pitchFamily="2" charset="-78"/>
              </a:rPr>
              <a:t>عبارة عن 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إجراء</a:t>
            </a:r>
            <a:r>
              <a:rPr lang="ar-SA" sz="4000" dirty="0" smtClean="0">
                <a:cs typeface="Arabic Transparent" pitchFamily="2" charset="-78"/>
              </a:rPr>
              <a:t> 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تتخذه سلطة إدارية</a:t>
            </a:r>
            <a:r>
              <a:rPr lang="ar-DZ" sz="4000" b="1" dirty="0" smtClean="0"/>
              <a:t> </a:t>
            </a:r>
            <a:r>
              <a:rPr lang="ar-DZ" sz="4000" dirty="0" smtClean="0">
                <a:solidFill>
                  <a:srgbClr val="FF0000"/>
                </a:solidFill>
                <a:cs typeface="Arabic Transparent" pitchFamily="2" charset="-78"/>
              </a:rPr>
              <a:t>يصدر عن السلطة التنفيذية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 </a:t>
            </a:r>
            <a:r>
              <a:rPr lang="ar-SA" sz="4000" dirty="0" smtClean="0">
                <a:cs typeface="Arabic Transparent" pitchFamily="2" charset="-78"/>
              </a:rPr>
              <a:t>(الوزير أو الوالي أو رئيس المجلس الشعبي البلدي)</a:t>
            </a:r>
            <a:r>
              <a:rPr lang="ar-DZ" sz="4000" b="1" dirty="0" smtClean="0"/>
              <a:t> ، </a:t>
            </a:r>
            <a:r>
              <a:rPr lang="ar-DZ" sz="4000" dirty="0" smtClean="0">
                <a:cs typeface="Arabic Transparent" pitchFamily="2" charset="-78"/>
              </a:rPr>
              <a:t>ويمكن أن يصدر عن أية سلطة إدارية مختصة ويسمى باسمها</a:t>
            </a:r>
            <a:r>
              <a:rPr lang="ar-SA" sz="4000" dirty="0" smtClean="0">
                <a:cs typeface="Arabic Transparent" pitchFamily="2" charset="-78"/>
              </a:rPr>
              <a:t> 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لضمان تنفيذ النصوص التشريعية والتنظيمية،</a:t>
            </a:r>
            <a:r>
              <a:rPr lang="ar-SA" sz="4000" dirty="0" smtClean="0">
                <a:cs typeface="Arabic Transparent" pitchFamily="2" charset="-78"/>
              </a:rPr>
              <a:t> </a:t>
            </a:r>
            <a:r>
              <a:rPr lang="ar-DZ" sz="4000" dirty="0" smtClean="0">
                <a:cs typeface="Arabic Transparent" pitchFamily="2" charset="-78"/>
              </a:rPr>
              <a:t>ويأتي غالبا لتوضيح كيفية تنفيذ مرسوم أو قانون. </a:t>
            </a:r>
            <a:r>
              <a:rPr lang="ar-SA" sz="4000" dirty="0" smtClean="0">
                <a:cs typeface="Arabic Transparent" pitchFamily="2" charset="-78"/>
              </a:rPr>
              <a:t>ويعرف أيضا بأنه 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تعبير للإدارة العمومية عن إرادتها الملزمة بقصد إحداث أثر قانوني</a:t>
            </a:r>
            <a:r>
              <a:rPr lang="ar-SA" sz="4000" dirty="0" smtClean="0">
                <a:cs typeface="Arabic Transparent" pitchFamily="2" charset="-78"/>
              </a:rPr>
              <a:t> (إنشاء، تعديل أو إلغاء مركز قانوني) بغية تحقيق المصلحة العامة</a:t>
            </a:r>
            <a:r>
              <a:rPr lang="ar-SA" sz="3200" dirty="0" smtClean="0"/>
              <a:t>.</a:t>
            </a:r>
            <a:endParaRPr lang="fr-FR" sz="3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857984" cy="6429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20000"/>
          </a:bodyPr>
          <a:lstStyle/>
          <a:p>
            <a:pPr lvl="0" indent="457200" algn="ctr" rtl="1" fontAlgn="base">
              <a:spcBef>
                <a:spcPct val="0"/>
              </a:spcBef>
              <a:spcAft>
                <a:spcPct val="0"/>
              </a:spcAft>
              <a:tabLst>
                <a:tab pos="5049838" algn="l"/>
              </a:tabLst>
            </a:pPr>
            <a:r>
              <a:rPr lang="ar-SA" sz="4800" b="1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>تعريف </a:t>
            </a:r>
            <a:r>
              <a:rPr lang="ar-DZ" sz="4800" b="1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>القرار</a:t>
            </a:r>
            <a:endParaRPr lang="ar-SA" sz="4800" b="1" dirty="0" smtClean="0">
              <a:latin typeface="Calibri" pitchFamily="34" charset="0"/>
              <a:ea typeface="Calibri" pitchFamily="34" charset="0"/>
              <a:cs typeface="Arabic Transparent" pitchFamily="2" charset="-78"/>
            </a:endParaRPr>
          </a:p>
        </p:txBody>
      </p:sp>
      <p:pic>
        <p:nvPicPr>
          <p:cNvPr id="3074" name="Picture 2" descr="C:\Documents and Settings\moustafa boudrama\Bureau\154-7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71670" cy="619125"/>
          </a:xfrm>
          <a:prstGeom prst="rect">
            <a:avLst/>
          </a:prstGeom>
          <a:noFill/>
        </p:spPr>
      </p:pic>
      <p:pic>
        <p:nvPicPr>
          <p:cNvPr id="8" name="Drawing 0" descr="0938e309-93cf-4534-b8a8-8180e739b65a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0"/>
            <a:ext cx="1714512" cy="642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03" y="0"/>
            <a:ext cx="230189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285860"/>
            <a:ext cx="81439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9838" algn="l"/>
              </a:tabLst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abic Transparent" pitchFamily="2" charset="-78"/>
            </a:endParaRPr>
          </a:p>
          <a:p>
            <a:pPr algn="just" rtl="1"/>
            <a:r>
              <a:rPr lang="ar-SA" sz="4000" dirty="0" smtClean="0">
                <a:cs typeface="Arabic Transparent" pitchFamily="2" charset="-78"/>
              </a:rPr>
              <a:t>و القرار 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قد يكون عاما حين ينظم شأنا عاما</a:t>
            </a:r>
            <a:r>
              <a:rPr lang="ar-SA" sz="4000" dirty="0" smtClean="0">
                <a:cs typeface="Arabic Transparent" pitchFamily="2" charset="-78"/>
              </a:rPr>
              <a:t>، مثل القرار المرفق في النموذج 1، 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أو فرديا عندما يتعلق بشأن فردي مثل القرارات المتعلقة بحركة الموظفين</a:t>
            </a:r>
            <a:r>
              <a:rPr lang="ar-SA" sz="4000" dirty="0" smtClean="0">
                <a:cs typeface="Arabic Transparent" pitchFamily="2" charset="-78"/>
              </a:rPr>
              <a:t>: التعيين، الترقية، الانتداب ... النموذج </a:t>
            </a:r>
            <a:r>
              <a:rPr lang="ar-DZ" sz="4000" dirty="0" smtClean="0">
                <a:cs typeface="Arabic Transparent" pitchFamily="2" charset="-78"/>
              </a:rPr>
              <a:t>.</a:t>
            </a:r>
            <a:r>
              <a:rPr lang="ar-SA" sz="4000" dirty="0" smtClean="0">
                <a:cs typeface="Arabic Transparent" pitchFamily="2" charset="-78"/>
              </a:rPr>
              <a:t>2</a:t>
            </a:r>
            <a:endParaRPr lang="ar-DZ" sz="4000" dirty="0" smtClean="0">
              <a:cs typeface="Arabic Transparent" pitchFamily="2" charset="-78"/>
            </a:endParaRPr>
          </a:p>
          <a:p>
            <a:pPr algn="just" rtl="1"/>
            <a:r>
              <a:rPr lang="ar-DZ" sz="4000" dirty="0" smtClean="0">
                <a:cs typeface="Arabic Transparent" pitchFamily="2" charset="-78"/>
              </a:rPr>
              <a:t>ويأتي عادة المنشور الذي هو وثيقة إدارية لشرح القرار.</a:t>
            </a:r>
            <a:endParaRPr lang="fr-FR" sz="4000" dirty="0">
              <a:cs typeface="Arabic Transparent" pitchFamily="2" charset="-78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857984" cy="7857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/>
          <a:p>
            <a:pPr lvl="0" indent="457200" algn="ctr" rtl="1" fontAlgn="base">
              <a:spcBef>
                <a:spcPct val="0"/>
              </a:spcBef>
              <a:spcAft>
                <a:spcPct val="0"/>
              </a:spcAft>
              <a:tabLst>
                <a:tab pos="5049838" algn="l"/>
              </a:tabLst>
            </a:pPr>
            <a:r>
              <a:rPr lang="ar-SA" sz="4800" b="1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>تعريف </a:t>
            </a:r>
            <a:r>
              <a:rPr lang="ar-DZ" sz="4800" b="1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>القرار</a:t>
            </a:r>
            <a:endParaRPr lang="ar-SA" sz="4800" b="1" dirty="0" smtClean="0">
              <a:latin typeface="Calibri" pitchFamily="34" charset="0"/>
              <a:ea typeface="Calibri" pitchFamily="34" charset="0"/>
              <a:cs typeface="Arabic Transparent" pitchFamily="2" charset="-78"/>
            </a:endParaRPr>
          </a:p>
        </p:txBody>
      </p:sp>
      <p:pic>
        <p:nvPicPr>
          <p:cNvPr id="4098" name="Picture 2" descr="C:\Documents and Settings\moustafa boudrama\Bureau\154-7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14"/>
            <a:ext cx="1643074" cy="619125"/>
          </a:xfrm>
          <a:prstGeom prst="rect">
            <a:avLst/>
          </a:prstGeom>
          <a:noFill/>
        </p:spPr>
      </p:pic>
      <p:pic>
        <p:nvPicPr>
          <p:cNvPr id="6" name="Drawing 0" descr="0938e309-93cf-4534-b8a8-8180e739b65a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00035" y="928670"/>
            <a:ext cx="5929354" cy="85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1000100" y="1785926"/>
            <a:ext cx="7143800" cy="48577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46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80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4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6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5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ar-SA" sz="46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03" y="0"/>
            <a:ext cx="230189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214422"/>
            <a:ext cx="82153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/>
            <a:r>
              <a:rPr lang="ar-SA" sz="3600" dirty="0" smtClean="0">
                <a:cs typeface="Arabic Transparent" pitchFamily="2" charset="-78"/>
              </a:rPr>
              <a:t>ويختلف نوع القرار حسب اختلاف المستويات الإدارية:</a:t>
            </a:r>
            <a:endParaRPr lang="fr-FR" sz="3600" dirty="0" smtClean="0">
              <a:cs typeface="Arabic Transparent" pitchFamily="2" charset="-78"/>
            </a:endParaRPr>
          </a:p>
          <a:p>
            <a:pPr lvl="0" algn="just" rtl="1">
              <a:buBlip>
                <a:blip r:embed="rId5"/>
              </a:buBlip>
            </a:pPr>
            <a:r>
              <a:rPr lang="ar-DZ" sz="3600" dirty="0" smtClean="0">
                <a:cs typeface="Arabic Transparent" pitchFamily="2" charset="-78"/>
              </a:rPr>
              <a:t>-</a:t>
            </a:r>
            <a:r>
              <a:rPr lang="ar-SA" sz="3600" dirty="0" smtClean="0">
                <a:solidFill>
                  <a:srgbClr val="0070C0"/>
                </a:solidFill>
                <a:cs typeface="Arabic Transparent" pitchFamily="2" charset="-78"/>
              </a:rPr>
              <a:t>القرار الوزاري المشترك</a:t>
            </a:r>
            <a:r>
              <a:rPr lang="ar-SA" sz="3600" dirty="0" smtClean="0">
                <a:cs typeface="Arabic Transparent" pitchFamily="2" charset="-78"/>
              </a:rPr>
              <a:t>: هو القرار الصادر عن أكثر من وزير واحد وذلك عندما تشترك الصلاحيات في المسألة المقرر فيها بين عدة دوائر وزارية؛</a:t>
            </a:r>
            <a:endParaRPr lang="fr-FR" sz="3600" dirty="0" smtClean="0">
              <a:cs typeface="Arabic Transparent" pitchFamily="2" charset="-78"/>
            </a:endParaRPr>
          </a:p>
          <a:p>
            <a:pPr lvl="0" algn="just" rtl="1">
              <a:buBlip>
                <a:blip r:embed="rId5"/>
              </a:buBlip>
            </a:pPr>
            <a:r>
              <a:rPr lang="ar-DZ" sz="3600" dirty="0" smtClean="0">
                <a:cs typeface="Arabic Transparent" pitchFamily="2" charset="-78"/>
              </a:rPr>
              <a:t>-</a:t>
            </a:r>
            <a:r>
              <a:rPr lang="ar-SA" sz="3600" dirty="0" smtClean="0">
                <a:solidFill>
                  <a:srgbClr val="0070C0"/>
                </a:solidFill>
                <a:cs typeface="Arabic Transparent" pitchFamily="2" charset="-78"/>
              </a:rPr>
              <a:t>القرار الوزاري: </a:t>
            </a:r>
            <a:r>
              <a:rPr lang="ar-SA" sz="3600" dirty="0" smtClean="0">
                <a:cs typeface="Arabic Transparent" pitchFamily="2" charset="-78"/>
              </a:rPr>
              <a:t>يتخذ من طرف وزير واحد في حدود الصلاحيات المخولة له في نطاق دائرته الوزارية.</a:t>
            </a:r>
            <a:endParaRPr lang="fr-FR" sz="3600" dirty="0" smtClean="0">
              <a:cs typeface="Arabic Transparent" pitchFamily="2" charset="-78"/>
            </a:endParaRPr>
          </a:p>
          <a:p>
            <a:pPr lvl="0" algn="just" rtl="1">
              <a:buBlip>
                <a:blip r:embed="rId5"/>
              </a:buBlip>
            </a:pPr>
            <a:r>
              <a:rPr lang="ar-DZ" sz="3600" dirty="0" smtClean="0">
                <a:cs typeface="Arabic Transparent" pitchFamily="2" charset="-78"/>
              </a:rPr>
              <a:t>-</a:t>
            </a:r>
            <a:r>
              <a:rPr lang="ar-SA" sz="3600" dirty="0" smtClean="0">
                <a:solidFill>
                  <a:srgbClr val="0070C0"/>
                </a:solidFill>
                <a:cs typeface="Arabic Transparent" pitchFamily="2" charset="-78"/>
              </a:rPr>
              <a:t>القرار </a:t>
            </a:r>
            <a:r>
              <a:rPr lang="ar-SA" sz="3600" dirty="0" err="1" smtClean="0">
                <a:solidFill>
                  <a:srgbClr val="0070C0"/>
                </a:solidFill>
                <a:cs typeface="Arabic Transparent" pitchFamily="2" charset="-78"/>
              </a:rPr>
              <a:t>الولائي</a:t>
            </a:r>
            <a:r>
              <a:rPr lang="ar-SA" sz="3600" dirty="0" smtClean="0">
                <a:cs typeface="Arabic Transparent" pitchFamily="2" charset="-78"/>
              </a:rPr>
              <a:t>: يصدر عن والي الولاية؛</a:t>
            </a:r>
            <a:endParaRPr lang="fr-FR" sz="3600" dirty="0" smtClean="0">
              <a:cs typeface="Arabic Transparent" pitchFamily="2" charset="-78"/>
            </a:endParaRPr>
          </a:p>
          <a:p>
            <a:pPr lvl="0" algn="just" rtl="1">
              <a:buBlip>
                <a:blip r:embed="rId5"/>
              </a:buBlip>
            </a:pPr>
            <a:r>
              <a:rPr lang="ar-DZ" sz="3600" dirty="0" smtClean="0">
                <a:cs typeface="Arabic Transparent" pitchFamily="2" charset="-78"/>
              </a:rPr>
              <a:t>-</a:t>
            </a:r>
            <a:r>
              <a:rPr lang="ar-SA" sz="3600" dirty="0" smtClean="0">
                <a:solidFill>
                  <a:srgbClr val="0070C0"/>
                </a:solidFill>
                <a:cs typeface="Arabic Transparent" pitchFamily="2" charset="-78"/>
              </a:rPr>
              <a:t>القرار</a:t>
            </a:r>
            <a:r>
              <a:rPr lang="ar-SA" sz="3600" dirty="0" smtClean="0">
                <a:cs typeface="Arabic Transparent" pitchFamily="2" charset="-78"/>
              </a:rPr>
              <a:t> </a:t>
            </a:r>
            <a:r>
              <a:rPr lang="ar-SA" sz="3600" dirty="0" smtClean="0">
                <a:solidFill>
                  <a:srgbClr val="0070C0"/>
                </a:solidFill>
                <a:cs typeface="Arabic Transparent" pitchFamily="2" charset="-78"/>
              </a:rPr>
              <a:t>البلدي</a:t>
            </a:r>
            <a:r>
              <a:rPr lang="ar-SA" sz="3600" dirty="0" smtClean="0">
                <a:cs typeface="Arabic Transparent" pitchFamily="2" charset="-78"/>
              </a:rPr>
              <a:t>: يصدر عن رئيس المجلس الشعبي البلدي.  </a:t>
            </a:r>
            <a:endParaRPr lang="fr-FR" sz="3600" dirty="0">
              <a:cs typeface="Arabic Transparent" pitchFamily="2" charset="-78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857984" cy="10715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lvl="0" indent="457200" algn="ctr" rtl="1" fontAlgn="base">
              <a:spcBef>
                <a:spcPct val="0"/>
              </a:spcBef>
              <a:spcAft>
                <a:spcPct val="0"/>
              </a:spcAft>
              <a:tabLst>
                <a:tab pos="5049838" algn="l"/>
              </a:tabLst>
            </a:pPr>
            <a:r>
              <a:rPr lang="ar-DZ" sz="4800" b="1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>أنواع القرارات</a:t>
            </a:r>
            <a:endParaRPr lang="ar-SA" sz="4800" b="1" dirty="0" smtClean="0">
              <a:latin typeface="Calibri" pitchFamily="34" charset="0"/>
              <a:ea typeface="Calibri" pitchFamily="34" charset="0"/>
              <a:cs typeface="Arabic Transparent" pitchFamily="2" charset="-78"/>
            </a:endParaRPr>
          </a:p>
        </p:txBody>
      </p:sp>
      <p:pic>
        <p:nvPicPr>
          <p:cNvPr id="1026" name="Picture 2" descr="C:\Documents and Settings\moustafa boudrama\Bureau\154-7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1500198" cy="619125"/>
          </a:xfrm>
          <a:prstGeom prst="rect">
            <a:avLst/>
          </a:prstGeom>
          <a:noFill/>
        </p:spPr>
      </p:pic>
      <p:pic>
        <p:nvPicPr>
          <p:cNvPr id="8" name="Drawing 0" descr="0938e309-93cf-4534-b8a8-8180e739b65a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4942" y="0"/>
            <a:ext cx="1571636" cy="100008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0"/>
            <a:ext cx="6857984" cy="10715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lvl="0" indent="457200" algn="ctr" rtl="1" fontAlgn="base">
              <a:spcBef>
                <a:spcPct val="0"/>
              </a:spcBef>
              <a:spcAft>
                <a:spcPct val="0"/>
              </a:spcAft>
              <a:tabLst>
                <a:tab pos="5049838" algn="l"/>
              </a:tabLst>
            </a:pPr>
            <a:r>
              <a:rPr lang="ar-SA" sz="4800" b="1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>تعريف المقرر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00100" y="1785926"/>
            <a:ext cx="7143800" cy="48577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46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80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4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6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5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ar-SA" sz="46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03" y="0"/>
            <a:ext cx="230189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2" y="1214422"/>
            <a:ext cx="81439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9838" algn="l"/>
              </a:tabLst>
            </a:pPr>
            <a:r>
              <a:rPr lang="ar-SA" sz="4000" dirty="0" smtClean="0">
                <a:cs typeface="Arabic Transparent" pitchFamily="2" charset="-78"/>
              </a:rPr>
              <a:t>المقرر </a:t>
            </a:r>
            <a:r>
              <a:rPr lang="fr-FR" sz="4000" b="1" dirty="0" err="1" smtClean="0"/>
              <a:t>Decision</a:t>
            </a:r>
            <a:r>
              <a:rPr lang="ar-DZ" sz="4000" dirty="0" smtClean="0">
                <a:cs typeface="Arabic Transparent" pitchFamily="2" charset="-78"/>
              </a:rPr>
              <a:t> هو نص تنظيمي </a:t>
            </a:r>
            <a:r>
              <a:rPr lang="ar-DZ" sz="4000" dirty="0" err="1" smtClean="0">
                <a:cs typeface="Arabic Transparent" pitchFamily="2" charset="-78"/>
              </a:rPr>
              <a:t>و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يقترب شكلا ومضمونا من</a:t>
            </a:r>
            <a:r>
              <a:rPr lang="ar-SA" sz="4000" dirty="0" smtClean="0">
                <a:cs typeface="Arabic Transparent" pitchFamily="2" charset="-78"/>
              </a:rPr>
              <a:t> 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القرار</a:t>
            </a:r>
            <a:r>
              <a:rPr lang="ar-SA" sz="4000" dirty="0" smtClean="0">
                <a:cs typeface="Arabic Transparent" pitchFamily="2" charset="-78"/>
              </a:rPr>
              <a:t> غير أنه 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يصدر عن مدراء الهيئات والمؤسسات العمومية</a:t>
            </a:r>
            <a:r>
              <a:rPr lang="ar-SA" sz="4000" dirty="0" smtClean="0">
                <a:cs typeface="Arabic Transparent" pitchFamily="2" charset="-78"/>
              </a:rPr>
              <a:t> (ذات الطابع الإداري وذات الطابع العلمي والثقافي</a:t>
            </a:r>
            <a:r>
              <a:rPr lang="ar-DZ" sz="4000" dirty="0" smtClean="0">
                <a:cs typeface="Arabic Transparent" pitchFamily="2" charset="-78"/>
              </a:rPr>
              <a:t> </a:t>
            </a:r>
            <a:r>
              <a:rPr lang="ar-SA" sz="4000" dirty="0" smtClean="0">
                <a:cs typeface="Arabic Transparent" pitchFamily="2" charset="-78"/>
              </a:rPr>
              <a:t> والمهني...) في</a:t>
            </a:r>
            <a:r>
              <a:rPr lang="ar-DZ" sz="4000" dirty="0" smtClean="0">
                <a:cs typeface="Arabic Transparent" pitchFamily="2" charset="-78"/>
              </a:rPr>
              <a:t> </a:t>
            </a:r>
            <a:r>
              <a:rPr lang="ar-SA" sz="4000" dirty="0" smtClean="0">
                <a:cs typeface="Arabic Transparent" pitchFamily="2" charset="-78"/>
              </a:rPr>
              <a:t>حدود الصلاحيات المخولة لهم قانونا.</a:t>
            </a:r>
            <a:r>
              <a:rPr lang="ar-SA" sz="4000" b="1" dirty="0" smtClean="0"/>
              <a:t> </a:t>
            </a:r>
            <a:r>
              <a:rPr lang="ar-DZ" sz="4000" dirty="0" smtClean="0">
                <a:cs typeface="Arabic Transparent" pitchFamily="2" charset="-78"/>
              </a:rPr>
              <a:t>ويتخذ في المسائل الأقل أهمية من المسائل التي يتناولها القرار، كالمنح أو العطل الاستثنائية، ويتخذ من قبل الوزير أو من فوض له حق الإمضاء في قضايا مختلفة.</a:t>
            </a:r>
            <a:endParaRPr lang="fr-FR" sz="4000" dirty="0" smtClean="0">
              <a:cs typeface="Arabic Transparent" pitchFamily="2" charset="-78"/>
            </a:endParaRPr>
          </a:p>
        </p:txBody>
      </p:sp>
      <p:pic>
        <p:nvPicPr>
          <p:cNvPr id="2050" name="Picture 2" descr="C:\Documents and Settings\moustafa boudrama\Bureau\154-7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895350" cy="619125"/>
          </a:xfrm>
          <a:prstGeom prst="rect">
            <a:avLst/>
          </a:prstGeom>
          <a:noFill/>
        </p:spPr>
      </p:pic>
      <p:pic>
        <p:nvPicPr>
          <p:cNvPr id="7" name="Drawing 0" descr="0938e309-93cf-4534-b8a8-8180e739b65a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9190" y="0"/>
            <a:ext cx="1714512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0"/>
            <a:ext cx="6857984" cy="10715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lvl="0" indent="457200" algn="r" rtl="1" fontAlgn="base">
              <a:spcBef>
                <a:spcPct val="0"/>
              </a:spcBef>
              <a:spcAft>
                <a:spcPct val="0"/>
              </a:spcAft>
              <a:tabLst>
                <a:tab pos="5049838" algn="l"/>
              </a:tabLst>
            </a:pPr>
            <a:r>
              <a:rPr lang="ar-SA" sz="4800" b="1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>عناصر القرار و المقرر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00100" y="1785926"/>
            <a:ext cx="7143800" cy="48577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46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80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4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6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5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ar-SA" sz="46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03" y="0"/>
            <a:ext cx="230189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42908" y="1571612"/>
            <a:ext cx="835821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/>
            <a:r>
              <a:rPr lang="ar-SA" sz="3600" dirty="0" smtClean="0">
                <a:cs typeface="Arabic Transparent" pitchFamily="2" charset="-78"/>
              </a:rPr>
              <a:t>يتضمن كل من القرار و المقرر، على غرار النصوص الإدارية الأخرى، مجموع العناصر الشكلية المحددة لهوية الإدارة أو المؤسسة العمومية: </a:t>
            </a:r>
            <a:endParaRPr lang="fr-FR" sz="3600" dirty="0" smtClean="0">
              <a:cs typeface="Arabic Transparent" pitchFamily="2" charset="-78"/>
            </a:endParaRPr>
          </a:p>
          <a:p>
            <a:pPr lvl="0" algn="just" rtl="1">
              <a:buBlip>
                <a:blip r:embed="rId5"/>
              </a:buBlip>
            </a:pPr>
            <a:r>
              <a:rPr lang="ar-SA" sz="4000" dirty="0" smtClean="0">
                <a:cs typeface="Arabic Transparent" pitchFamily="2" charset="-78"/>
              </a:rPr>
              <a:t>- الرأسية</a:t>
            </a:r>
            <a:r>
              <a:rPr lang="ar-DZ" sz="4000" dirty="0" smtClean="0">
                <a:cs typeface="Arabic Transparent" pitchFamily="2" charset="-78"/>
              </a:rPr>
              <a:t>.</a:t>
            </a:r>
            <a:endParaRPr lang="fr-FR" sz="4000" dirty="0" smtClean="0">
              <a:cs typeface="Arabic Transparent" pitchFamily="2" charset="-78"/>
            </a:endParaRPr>
          </a:p>
          <a:p>
            <a:pPr lvl="0" algn="just" rtl="1">
              <a:buBlip>
                <a:blip r:embed="rId5"/>
              </a:buBlip>
            </a:pPr>
            <a:r>
              <a:rPr lang="ar-SA" sz="4000" dirty="0" smtClean="0">
                <a:cs typeface="Arabic Transparent" pitchFamily="2" charset="-78"/>
              </a:rPr>
              <a:t>- الطابع</a:t>
            </a:r>
            <a:r>
              <a:rPr lang="ar-DZ" sz="4000" dirty="0" smtClean="0">
                <a:cs typeface="Arabic Transparent" pitchFamily="2" charset="-78"/>
              </a:rPr>
              <a:t>.</a:t>
            </a:r>
            <a:r>
              <a:rPr lang="ar-SA" sz="4000" dirty="0" smtClean="0">
                <a:cs typeface="Arabic Transparent" pitchFamily="2" charset="-78"/>
              </a:rPr>
              <a:t> </a:t>
            </a:r>
            <a:endParaRPr lang="fr-FR" sz="4000" dirty="0" smtClean="0">
              <a:cs typeface="Arabic Transparent" pitchFamily="2" charset="-78"/>
            </a:endParaRPr>
          </a:p>
          <a:p>
            <a:pPr lvl="0" algn="just" rtl="1">
              <a:buBlip>
                <a:blip r:embed="rId5"/>
              </a:buBlip>
            </a:pPr>
            <a:r>
              <a:rPr lang="ar-SA" sz="4000" dirty="0" smtClean="0">
                <a:cs typeface="Arabic Transparent" pitchFamily="2" charset="-78"/>
              </a:rPr>
              <a:t>- الرقم التسلسلي</a:t>
            </a:r>
            <a:r>
              <a:rPr lang="ar-DZ" sz="4000" dirty="0" smtClean="0">
                <a:cs typeface="Arabic Transparent" pitchFamily="2" charset="-78"/>
              </a:rPr>
              <a:t>.</a:t>
            </a:r>
            <a:endParaRPr lang="fr-FR" sz="4000" dirty="0" smtClean="0">
              <a:cs typeface="Arabic Transparent" pitchFamily="2" charset="-78"/>
            </a:endParaRPr>
          </a:p>
          <a:p>
            <a:pPr lvl="0" algn="just" rtl="1">
              <a:buBlip>
                <a:blip r:embed="rId5"/>
              </a:buBlip>
            </a:pPr>
            <a:r>
              <a:rPr lang="ar-SA" sz="4000" dirty="0" smtClean="0">
                <a:cs typeface="Arabic Transparent" pitchFamily="2" charset="-78"/>
              </a:rPr>
              <a:t>- عنوان القرار أو المقرر </a:t>
            </a:r>
            <a:r>
              <a:rPr lang="ar-SA" sz="4000" dirty="0" err="1" smtClean="0">
                <a:cs typeface="Arabic Transparent" pitchFamily="2" charset="-78"/>
              </a:rPr>
              <a:t>و</a:t>
            </a:r>
            <a:r>
              <a:rPr lang="ar-SA" sz="4000" dirty="0" smtClean="0">
                <a:cs typeface="Arabic Transparent" pitchFamily="2" charset="-78"/>
              </a:rPr>
              <a:t> موضوعه</a:t>
            </a:r>
            <a:r>
              <a:rPr lang="ar-DZ" sz="4000" dirty="0" smtClean="0">
                <a:cs typeface="Arabic Transparent" pitchFamily="2" charset="-78"/>
              </a:rPr>
              <a:t>.</a:t>
            </a:r>
            <a:endParaRPr lang="fr-FR" sz="4000" dirty="0" smtClean="0">
              <a:cs typeface="Arabic Transparent" pitchFamily="2" charset="-78"/>
            </a:endParaRPr>
          </a:p>
          <a:p>
            <a:pPr lvl="0" algn="just" rtl="1">
              <a:buBlip>
                <a:blip r:embed="rId5"/>
              </a:buBlip>
            </a:pPr>
            <a:r>
              <a:rPr lang="ar-SA" sz="4000" dirty="0" smtClean="0">
                <a:cs typeface="Arabic Transparent" pitchFamily="2" charset="-78"/>
              </a:rPr>
              <a:t>- الصفة الوظيفية لمتخذ القرار أو المقرر.</a:t>
            </a:r>
            <a:endParaRPr lang="fr-FR" sz="4000" dirty="0" smtClean="0">
              <a:cs typeface="Arabic Transparent" pitchFamily="2" charset="-78"/>
            </a:endParaRPr>
          </a:p>
        </p:txBody>
      </p:sp>
      <p:pic>
        <p:nvPicPr>
          <p:cNvPr id="5122" name="Picture 2" descr="C:\Documents and Settings\moustafa boudrama\Bureau\154-7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290"/>
            <a:ext cx="1785918" cy="6191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0"/>
            <a:ext cx="6857984" cy="10001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r" rtl="1">
              <a:spcBef>
                <a:spcPct val="0"/>
              </a:spcBef>
              <a:defRPr/>
            </a:pPr>
            <a:r>
              <a:rPr kumimoji="0" lang="ar-SA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ar-SA" sz="14400" b="1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> </a:t>
            </a:r>
            <a:r>
              <a:rPr lang="ar-SA" sz="17600" b="1" dirty="0">
                <a:latin typeface="Calibri" pitchFamily="34" charset="0"/>
                <a:ea typeface="Calibri" pitchFamily="34" charset="0"/>
                <a:cs typeface="Arabic Transparent" pitchFamily="2" charset="-78"/>
              </a:rPr>
              <a:t>عناصر القرار </a:t>
            </a:r>
            <a:r>
              <a:rPr lang="ar-SA" sz="17600" b="1" dirty="0" smtClean="0">
                <a:latin typeface="Calibri" pitchFamily="34" charset="0"/>
                <a:ea typeface="Calibri" pitchFamily="34" charset="0"/>
                <a:cs typeface="Arabic Transparent" pitchFamily="2" charset="-78"/>
              </a:rPr>
              <a:t>والمقرر</a:t>
            </a:r>
            <a:endParaRPr lang="ar-SA" sz="5600" b="1" dirty="0">
              <a:latin typeface="Calibri" pitchFamily="34" charset="0"/>
              <a:ea typeface="Calibri" pitchFamily="34" charset="0"/>
              <a:cs typeface="Arabic Transparent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</a:t>
            </a:r>
            <a:r>
              <a:rPr kumimoji="0" lang="fr-F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ar-SA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ar-SA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00100" y="1785926"/>
            <a:ext cx="7143800" cy="48577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46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80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4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6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5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ar-SA" sz="46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03" y="0"/>
            <a:ext cx="230189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2" y="1714488"/>
            <a:ext cx="828680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/>
            <a:endParaRPr lang="ar-SA" sz="2800" dirty="0" smtClean="0"/>
          </a:p>
          <a:p>
            <a:pPr algn="just" rtl="1"/>
            <a:r>
              <a:rPr lang="ar-SA" sz="4000" dirty="0" smtClean="0">
                <a:cs typeface="Arabic Transparent" pitchFamily="2" charset="-78"/>
              </a:rPr>
              <a:t>تتبع هذه العناصر بسرد النصوص المرجعية (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التشريعية</a:t>
            </a:r>
            <a:r>
              <a:rPr lang="ar-SA" sz="4000" dirty="0" smtClean="0">
                <a:cs typeface="Arabic Transparent" pitchFamily="2" charset="-78"/>
              </a:rPr>
              <a:t> ثم 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التنظيمية</a:t>
            </a:r>
            <a:r>
              <a:rPr lang="ar-SA" sz="4000" dirty="0" smtClean="0">
                <a:cs typeface="Arabic Transparent" pitchFamily="2" charset="-78"/>
              </a:rPr>
              <a:t>) 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والوثاق</a:t>
            </a:r>
            <a:r>
              <a:rPr lang="ar-SA" sz="4000" dirty="0" smtClean="0">
                <a:cs typeface="Arabic Transparent" pitchFamily="2" charset="-78"/>
              </a:rPr>
              <a:t> 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الاثباتية</a:t>
            </a:r>
            <a:r>
              <a:rPr lang="ar-SA" sz="4000" dirty="0" smtClean="0">
                <a:cs typeface="Arabic Transparent" pitchFamily="2" charset="-78"/>
              </a:rPr>
              <a:t> (الشهادات، المحاضر...)، 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مرتبة حسب الترتيب التدرجي </a:t>
            </a:r>
            <a:r>
              <a:rPr lang="ar-SA" sz="4000" dirty="0" err="1" smtClean="0">
                <a:solidFill>
                  <a:srgbClr val="FF0000"/>
                </a:solidFill>
                <a:cs typeface="Arabic Transparent" pitchFamily="2" charset="-78"/>
              </a:rPr>
              <a:t>و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 الترتيب الزمني للنصوص </a:t>
            </a:r>
            <a:r>
              <a:rPr lang="ar-DZ" sz="4000" dirty="0" smtClean="0">
                <a:solidFill>
                  <a:srgbClr val="FF0000"/>
                </a:solidFill>
                <a:cs typeface="Arabic Transparent" pitchFamily="2" charset="-78"/>
              </a:rPr>
              <a:t>.</a:t>
            </a:r>
            <a:endParaRPr lang="fr-FR" sz="4000" dirty="0" smtClean="0">
              <a:solidFill>
                <a:srgbClr val="FF0000"/>
              </a:solidFill>
              <a:cs typeface="Arabic Transparent" pitchFamily="2" charset="-78"/>
            </a:endParaRPr>
          </a:p>
          <a:p>
            <a:pPr algn="just" rtl="1"/>
            <a:r>
              <a:rPr lang="ar-SA" sz="4000" dirty="0" smtClean="0">
                <a:cs typeface="Arabic Transparent" pitchFamily="2" charset="-78"/>
              </a:rPr>
              <a:t>تعقب ذلك عبارة : " </a:t>
            </a:r>
            <a:r>
              <a:rPr lang="ar-SA" sz="4000" dirty="0" smtClean="0">
                <a:solidFill>
                  <a:srgbClr val="FF0000"/>
                </a:solidFill>
                <a:cs typeface="Arabic Transparent" pitchFamily="2" charset="-78"/>
              </a:rPr>
              <a:t>يقـرر ما يأتي </a:t>
            </a:r>
            <a:r>
              <a:rPr lang="ar-SA" sz="4000" dirty="0" smtClean="0">
                <a:cs typeface="Arabic Transparent" pitchFamily="2" charset="-78"/>
              </a:rPr>
              <a:t>"،  وسط الصفحة. </a:t>
            </a:r>
            <a:endParaRPr lang="fr-FR" sz="4000" dirty="0" smtClean="0">
              <a:cs typeface="Arabic Transparent" pitchFamily="2" charset="-78"/>
            </a:endParaRPr>
          </a:p>
          <a:p>
            <a:pPr lvl="0" algn="just" rtl="1"/>
            <a:endParaRPr lang="fr-FR" sz="2800" dirty="0" smtClean="0"/>
          </a:p>
        </p:txBody>
      </p:sp>
      <p:pic>
        <p:nvPicPr>
          <p:cNvPr id="6146" name="Picture 2" descr="C:\Documents and Settings\moustafa boudrama\Bureau\154-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1857388" cy="619125"/>
          </a:xfrm>
          <a:prstGeom prst="rect">
            <a:avLst/>
          </a:prstGeom>
          <a:noFill/>
        </p:spPr>
      </p:pic>
      <p:pic>
        <p:nvPicPr>
          <p:cNvPr id="7" name="Drawing 0" descr="0938e309-93cf-4534-b8a8-8180e739b65a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2285984" y="1071546"/>
            <a:ext cx="4286280" cy="8509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886</Words>
  <Application>Microsoft Office PowerPoint</Application>
  <PresentationFormat>Affichage à l'écran (4:3)</PresentationFormat>
  <Paragraphs>116</Paragraphs>
  <Slides>16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Opulent</vt:lpstr>
      <vt:lpstr>Diapositive 1</vt:lpstr>
      <vt:lpstr>Diapositive 2</vt:lpstr>
      <vt:lpstr>Diapositive 3</vt:lpstr>
      <vt:lpstr>    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boudrama</cp:lastModifiedBy>
  <cp:revision>69</cp:revision>
  <dcterms:created xsi:type="dcterms:W3CDTF">2017-01-08T16:09:27Z</dcterms:created>
  <dcterms:modified xsi:type="dcterms:W3CDTF">2019-01-10T06:45:33Z</dcterms:modified>
</cp:coreProperties>
</file>