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83" r:id="rId3"/>
    <p:sldMasterId id="2147483695" r:id="rId4"/>
    <p:sldMasterId id="2147483707" r:id="rId5"/>
    <p:sldMasterId id="2147483719" r:id="rId6"/>
    <p:sldMasterId id="2147483731" r:id="rId7"/>
  </p:sldMasterIdLst>
  <p:sldIdLst>
    <p:sldId id="259" r:id="rId8"/>
    <p:sldId id="262" r:id="rId9"/>
    <p:sldId id="265" r:id="rId10"/>
    <p:sldId id="268" r:id="rId11"/>
    <p:sldId id="271" r:id="rId12"/>
    <p:sldId id="274" r:id="rId13"/>
    <p:sldId id="277" r:id="rId14"/>
    <p:sldId id="280" r:id="rId15"/>
    <p:sldId id="283" r:id="rId16"/>
    <p:sldId id="286" r:id="rId17"/>
    <p:sldId id="289" r:id="rId18"/>
    <p:sldId id="292" r:id="rId19"/>
    <p:sldId id="295" r:id="rId20"/>
    <p:sldId id="298" r:id="rId21"/>
    <p:sldId id="301" r:id="rId22"/>
    <p:sldId id="304" r:id="rId23"/>
    <p:sldId id="307" r:id="rId24"/>
    <p:sldId id="310" r:id="rId25"/>
    <p:sldId id="313" r:id="rId26"/>
    <p:sldId id="316" r:id="rId27"/>
    <p:sldId id="319" r:id="rId28"/>
    <p:sldId id="322" r:id="rId29"/>
    <p:sldId id="325" r:id="rId30"/>
    <p:sldId id="328" r:id="rId31"/>
    <p:sldId id="331" r:id="rId32"/>
    <p:sldId id="334" r:id="rId33"/>
    <p:sldId id="337" r:id="rId34"/>
    <p:sldId id="340" r:id="rId35"/>
    <p:sldId id="343" r:id="rId36"/>
    <p:sldId id="346" r:id="rId37"/>
    <p:sldId id="349" r:id="rId38"/>
    <p:sldId id="352" r:id="rId39"/>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000"/>
    <p:restoredTop sz="0"/>
  </p:normalViewPr>
  <p:slideViewPr>
    <p:cSldViewPr>
      <p:cViewPr>
        <p:scale>
          <a:sx n="73" d="100"/>
          <a:sy n="73" d="100"/>
        </p:scale>
        <p:origin x="-1194" y="0"/>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defPPr/>
          </a:lstStyle>
          <a:p>
            <a:r>
              <a:rPr lang="en-US" smtClean="0"/>
              <a:t>Click to edit Master title style</a:t>
            </a:r>
            <a:endParaRPr lang="en-US"/>
          </a:p>
        </p:txBody>
      </p:sp>
      <p:sp>
        <p:nvSpPr>
          <p:cNvPr id="3" name="Subtitle 2"/>
          <p:cNvSpPr>
            <a:spLocks noGrp="1"/>
          </p:cNvSpPr>
          <p:nvPr>
            <p:ph type="subTitle" idx="1"/>
          </p:nvPr>
        </p:nvSpPr>
        <p:spPr/>
        <p:txBody>
          <a:bodyPr/>
          <a:lstStyle>
            <a:defPPr/>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defPPr/>
          </a:lstStyle>
          <a:p>
            <a:fld id="{29F28AAF-932D-4AC8-BC68-8EC8D8D9760A}" type="datetimeFigureOut">
              <a:rPr lang="en-US" smtClean="0"/>
              <a:pPr/>
              <a:t>4/20/2022</a:t>
            </a:fld>
            <a:endParaRPr lang="en-US"/>
          </a:p>
        </p:txBody>
      </p:sp>
      <p:sp>
        <p:nvSpPr>
          <p:cNvPr id="5" name="Footer Placeholder 4"/>
          <p:cNvSpPr>
            <a:spLocks noGrp="1"/>
          </p:cNvSpPr>
          <p:nvPr>
            <p:ph type="ftr" sz="quarter" idx="3"/>
          </p:nvPr>
        </p:nvSpPr>
        <p:spPr/>
        <p:txBody>
          <a:bodyPr/>
          <a:lstStyle>
            <a:defPPr/>
          </a:lstStyle>
          <a:p>
            <a:endParaRPr lang="en-US"/>
          </a:p>
        </p:txBody>
      </p:sp>
      <p:sp>
        <p:nvSpPr>
          <p:cNvPr id="6" name="Slide Number Placeholder 5"/>
          <p:cNvSpPr>
            <a:spLocks noGrp="1"/>
          </p:cNvSpPr>
          <p:nvPr>
            <p:ph type="sldNum" sz="quarter" idx="4"/>
          </p:nvPr>
        </p:nvSpPr>
        <p:spPr/>
        <p:txBody>
          <a:bodyPr/>
          <a:lstStyle>
            <a:defPPr/>
          </a:lstStyle>
          <a:p>
            <a:fld id="{93AE1883-0942-4AA3-9DB2-9C7C3A0314B1}" type="slidenum">
              <a:rPr lang="en-US" smtClean="0"/>
              <a:pPr/>
              <a:t>‹N°›</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def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defPPr/>
          </a:lstStyle>
          <a:p>
            <a:fld id="{0902D911-E351-4F59-A326-10C7EAFAA661}" type="datetimeFigureOut">
              <a:rPr lang="en-US" smtClean="0"/>
              <a:pPr/>
              <a:t>4/20/2022</a:t>
            </a:fld>
            <a:endParaRPr lang="en-US"/>
          </a:p>
        </p:txBody>
      </p:sp>
      <p:sp>
        <p:nvSpPr>
          <p:cNvPr id="5" name="Footer Placeholder 4"/>
          <p:cNvSpPr>
            <a:spLocks noGrp="1"/>
          </p:cNvSpPr>
          <p:nvPr>
            <p:ph type="ftr" sz="quarter" idx="3"/>
          </p:nvPr>
        </p:nvSpPr>
        <p:spPr/>
        <p:txBody>
          <a:bodyPr/>
          <a:lstStyle>
            <a:defPPr/>
          </a:lstStyle>
          <a:p>
            <a:endParaRPr lang="en-US"/>
          </a:p>
        </p:txBody>
      </p:sp>
      <p:sp>
        <p:nvSpPr>
          <p:cNvPr id="6" name="Slide Number Placeholder 5"/>
          <p:cNvSpPr>
            <a:spLocks noGrp="1"/>
          </p:cNvSpPr>
          <p:nvPr>
            <p:ph type="sldNum" sz="quarter" idx="4"/>
          </p:nvPr>
        </p:nvSpPr>
        <p:spPr/>
        <p:txBody>
          <a:bodyPr/>
          <a:lstStyle>
            <a:defPPr/>
          </a:lstStyle>
          <a:p>
            <a:fld id="{93AE1883-0942-4AA3-9DB2-9C7C3A0314B1}" type="slidenum">
              <a:rPr lang="en-US" smtClean="0"/>
              <a:pPr/>
              <a:t>‹N°›</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def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def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defPPr/>
          </a:lstStyle>
          <a:p>
            <a:fld id="{D69AEF64-0D50-4971-AD05-535192713D76}" type="datetimeFigureOut">
              <a:rPr lang="en-US" smtClean="0"/>
              <a:pPr/>
              <a:t>4/20/2022</a:t>
            </a:fld>
            <a:endParaRPr lang="en-US"/>
          </a:p>
        </p:txBody>
      </p:sp>
      <p:sp>
        <p:nvSpPr>
          <p:cNvPr id="5" name="Footer Placeholder 4"/>
          <p:cNvSpPr>
            <a:spLocks noGrp="1"/>
          </p:cNvSpPr>
          <p:nvPr>
            <p:ph type="ftr" sz="quarter" idx="3"/>
          </p:nvPr>
        </p:nvSpPr>
        <p:spPr/>
        <p:txBody>
          <a:bodyPr/>
          <a:lstStyle>
            <a:defPPr/>
          </a:lstStyle>
          <a:p>
            <a:endParaRPr lang="en-US"/>
          </a:p>
        </p:txBody>
      </p:sp>
      <p:sp>
        <p:nvSpPr>
          <p:cNvPr id="6" name="Slide Number Placeholder 5"/>
          <p:cNvSpPr>
            <a:spLocks noGrp="1"/>
          </p:cNvSpPr>
          <p:nvPr>
            <p:ph type="sldNum" sz="quarter" idx="4"/>
          </p:nvPr>
        </p:nvSpPr>
        <p:spPr/>
        <p:txBody>
          <a:bodyPr/>
          <a:lstStyle>
            <a:defPPr/>
          </a:lstStyle>
          <a:p>
            <a:fld id="{93AE1883-0942-4AA3-9DB2-9C7C3A0314B1}" type="slidenum">
              <a:rPr lang="en-US" smtClean="0"/>
              <a:pPr/>
              <a:t>‹N°›</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defP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defPPr/>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defPPr/>
          </a:lstStyle>
          <a:p>
            <a:fld id="{D33EA122-EEDD-4259-B282-8078937FF9AC}"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04586A8E-EBEC-4F43-8803-C33736E87B68}" type="slidenum">
              <a:rPr lang="fr-FR" smtClean="0"/>
              <a:pPr/>
              <a:t>‹N°›</a:t>
            </a:fld>
            <a:endParaRPr lang="fr-F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u contenu 2"/>
          <p:cNvSpPr>
            <a:spLocks noGrp="1"/>
          </p:cNvSpPr>
          <p:nvPr>
            <p:ph idx="1"/>
          </p:nvPr>
        </p:nvSpPr>
        <p:spPr/>
        <p:txBody>
          <a:bodyPr/>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defPPr/>
          </a:lstStyle>
          <a:p>
            <a:fld id="{D33EA122-EEDD-4259-B282-8078937FF9AC}"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04586A8E-EBEC-4F43-8803-C33736E87B68}" type="slidenum">
              <a:rPr lang="fr-FR" smtClean="0"/>
              <a:pPr/>
              <a:t>‹N°›</a:t>
            </a:fld>
            <a:endParaRPr lang="fr-F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defPPr/>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defPPr/>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defPPr/>
          </a:lstStyle>
          <a:p>
            <a:fld id="{D33EA122-EEDD-4259-B282-8078937FF9AC}"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04586A8E-EBEC-4F43-8803-C33736E87B68}" type="slidenum">
              <a:rPr lang="fr-FR" smtClean="0"/>
              <a:pPr/>
              <a:t>‹N°›</a:t>
            </a:fld>
            <a:endParaRPr lang="fr-F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defPPr/>
          </a:lstStyle>
          <a:p>
            <a:fld id="{D33EA122-EEDD-4259-B282-8078937FF9AC}" type="datetimeFigureOut">
              <a:rPr lang="fr-FR" smtClean="0"/>
              <a:pPr/>
              <a:t>20/04/2022</a:t>
            </a:fld>
            <a:endParaRPr lang="fr-FR"/>
          </a:p>
        </p:txBody>
      </p:sp>
      <p:sp>
        <p:nvSpPr>
          <p:cNvPr id="6" name="Espace réservé du pied de page 5"/>
          <p:cNvSpPr>
            <a:spLocks noGrp="1"/>
          </p:cNvSpPr>
          <p:nvPr>
            <p:ph type="ftr" sz="quarter" idx="11"/>
          </p:nvPr>
        </p:nvSpPr>
        <p:spPr/>
        <p:txBody>
          <a:bodyPr/>
          <a:lstStyle>
            <a:defPPr/>
          </a:lstStyle>
          <a:p>
            <a:endParaRPr lang="fr-FR"/>
          </a:p>
        </p:txBody>
      </p:sp>
      <p:sp>
        <p:nvSpPr>
          <p:cNvPr id="7" name="Espace réservé du numéro de diapositive 6"/>
          <p:cNvSpPr>
            <a:spLocks noGrp="1"/>
          </p:cNvSpPr>
          <p:nvPr>
            <p:ph type="sldNum" sz="quarter" idx="12"/>
          </p:nvPr>
        </p:nvSpPr>
        <p:spPr/>
        <p:txBody>
          <a:bodyPr/>
          <a:lstStyle>
            <a:defPPr/>
          </a:lstStyle>
          <a:p>
            <a:fld id="{04586A8E-EBEC-4F43-8803-C33736E87B68}" type="slidenum">
              <a:rPr lang="fr-FR" smtClean="0"/>
              <a:pPr/>
              <a:t>‹N°›</a:t>
            </a:fld>
            <a:endParaRPr lang="fr-F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defPPr/>
          </a:lstStyle>
          <a:p>
            <a:fld id="{D33EA122-EEDD-4259-B282-8078937FF9AC}" type="datetimeFigureOut">
              <a:rPr lang="fr-FR" smtClean="0"/>
              <a:pPr/>
              <a:t>20/04/2022</a:t>
            </a:fld>
            <a:endParaRPr lang="fr-FR"/>
          </a:p>
        </p:txBody>
      </p:sp>
      <p:sp>
        <p:nvSpPr>
          <p:cNvPr id="8" name="Espace réservé du pied de page 7"/>
          <p:cNvSpPr>
            <a:spLocks noGrp="1"/>
          </p:cNvSpPr>
          <p:nvPr>
            <p:ph type="ftr" sz="quarter" idx="11"/>
          </p:nvPr>
        </p:nvSpPr>
        <p:spPr/>
        <p:txBody>
          <a:bodyPr/>
          <a:lstStyle>
            <a:defPPr/>
          </a:lstStyle>
          <a:p>
            <a:endParaRPr lang="fr-FR"/>
          </a:p>
        </p:txBody>
      </p:sp>
      <p:sp>
        <p:nvSpPr>
          <p:cNvPr id="9" name="Espace réservé du numéro de diapositive 8"/>
          <p:cNvSpPr>
            <a:spLocks noGrp="1"/>
          </p:cNvSpPr>
          <p:nvPr>
            <p:ph type="sldNum" sz="quarter" idx="12"/>
          </p:nvPr>
        </p:nvSpPr>
        <p:spPr/>
        <p:txBody>
          <a:bodyPr/>
          <a:lstStyle>
            <a:defPPr/>
          </a:lstStyle>
          <a:p>
            <a:fld id="{04586A8E-EBEC-4F43-8803-C33736E87B68}" type="slidenum">
              <a:rPr lang="fr-FR" smtClean="0"/>
              <a:pPr/>
              <a:t>‹N°›</a:t>
            </a:fld>
            <a:endParaRPr lang="fr-F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defPPr/>
          </a:lstStyle>
          <a:p>
            <a:fld id="{D33EA122-EEDD-4259-B282-8078937FF9AC}" type="datetimeFigureOut">
              <a:rPr lang="fr-FR" smtClean="0"/>
              <a:pPr/>
              <a:t>20/04/2022</a:t>
            </a:fld>
            <a:endParaRPr lang="fr-FR"/>
          </a:p>
        </p:txBody>
      </p:sp>
      <p:sp>
        <p:nvSpPr>
          <p:cNvPr id="4" name="Espace réservé du pied de page 3"/>
          <p:cNvSpPr>
            <a:spLocks noGrp="1"/>
          </p:cNvSpPr>
          <p:nvPr>
            <p:ph type="ftr" sz="quarter" idx="11"/>
          </p:nvPr>
        </p:nvSpPr>
        <p:spPr/>
        <p:txBody>
          <a:bodyPr/>
          <a:lstStyle>
            <a:defPPr/>
          </a:lstStyle>
          <a:p>
            <a:endParaRPr lang="fr-FR"/>
          </a:p>
        </p:txBody>
      </p:sp>
      <p:sp>
        <p:nvSpPr>
          <p:cNvPr id="5" name="Espace réservé du numéro de diapositive 4"/>
          <p:cNvSpPr>
            <a:spLocks noGrp="1"/>
          </p:cNvSpPr>
          <p:nvPr>
            <p:ph type="sldNum" sz="quarter" idx="12"/>
          </p:nvPr>
        </p:nvSpPr>
        <p:spPr/>
        <p:txBody>
          <a:bodyPr/>
          <a:lstStyle>
            <a:defPPr/>
          </a:lstStyle>
          <a:p>
            <a:fld id="{04586A8E-EBEC-4F43-8803-C33736E87B68}" type="slidenum">
              <a:rPr lang="fr-FR" smtClean="0"/>
              <a:pPr/>
              <a:t>‹N°›</a:t>
            </a:fld>
            <a:endParaRPr lang="fr-F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defPPr/>
          </a:lstStyle>
          <a:p>
            <a:fld id="{D33EA122-EEDD-4259-B282-8078937FF9AC}" type="datetimeFigureOut">
              <a:rPr lang="fr-FR" smtClean="0"/>
              <a:pPr/>
              <a:t>20/04/2022</a:t>
            </a:fld>
            <a:endParaRPr lang="fr-FR"/>
          </a:p>
        </p:txBody>
      </p:sp>
      <p:sp>
        <p:nvSpPr>
          <p:cNvPr id="3" name="Espace réservé du pied de page 2"/>
          <p:cNvSpPr>
            <a:spLocks noGrp="1"/>
          </p:cNvSpPr>
          <p:nvPr>
            <p:ph type="ftr" sz="quarter" idx="11"/>
          </p:nvPr>
        </p:nvSpPr>
        <p:spPr/>
        <p:txBody>
          <a:bodyPr/>
          <a:lstStyle>
            <a:defPPr/>
          </a:lstStyle>
          <a:p>
            <a:endParaRPr lang="fr-FR"/>
          </a:p>
        </p:txBody>
      </p:sp>
      <p:sp>
        <p:nvSpPr>
          <p:cNvPr id="4" name="Espace réservé du numéro de diapositive 3"/>
          <p:cNvSpPr>
            <a:spLocks noGrp="1"/>
          </p:cNvSpPr>
          <p:nvPr>
            <p:ph type="sldNum" sz="quarter" idx="12"/>
          </p:nvPr>
        </p:nvSpPr>
        <p:spPr/>
        <p:txBody>
          <a:bodyPr/>
          <a:lstStyle>
            <a:defPPr/>
          </a:lstStyle>
          <a:p>
            <a:fld id="{04586A8E-EBEC-4F43-8803-C33736E87B68}" type="slidenum">
              <a:rPr lang="fr-FR" smtClean="0"/>
              <a:pPr/>
              <a:t>‹N°›</a:t>
            </a:fld>
            <a:endParaRPr lang="fr-F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defPPr/>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defPPr/>
          </a:lstStyle>
          <a:p>
            <a:fld id="{D33EA122-EEDD-4259-B282-8078937FF9AC}" type="datetimeFigureOut">
              <a:rPr lang="fr-FR" smtClean="0"/>
              <a:pPr/>
              <a:t>20/04/2022</a:t>
            </a:fld>
            <a:endParaRPr lang="fr-FR"/>
          </a:p>
        </p:txBody>
      </p:sp>
      <p:sp>
        <p:nvSpPr>
          <p:cNvPr id="6" name="Espace réservé du pied de page 5"/>
          <p:cNvSpPr>
            <a:spLocks noGrp="1"/>
          </p:cNvSpPr>
          <p:nvPr>
            <p:ph type="ftr" sz="quarter" idx="11"/>
          </p:nvPr>
        </p:nvSpPr>
        <p:spPr/>
        <p:txBody>
          <a:bodyPr/>
          <a:lstStyle>
            <a:defPPr/>
          </a:lstStyle>
          <a:p>
            <a:endParaRPr lang="fr-FR"/>
          </a:p>
        </p:txBody>
      </p:sp>
      <p:sp>
        <p:nvSpPr>
          <p:cNvPr id="7" name="Espace réservé du numéro de diapositive 6"/>
          <p:cNvSpPr>
            <a:spLocks noGrp="1"/>
          </p:cNvSpPr>
          <p:nvPr>
            <p:ph type="sldNum" sz="quarter" idx="12"/>
          </p:nvPr>
        </p:nvSpPr>
        <p:spPr/>
        <p:txBody>
          <a:bodyPr/>
          <a:lstStyle>
            <a:defPPr/>
          </a:lstStyle>
          <a:p>
            <a:fld id="{04586A8E-EBEC-4F43-8803-C33736E87B68}" type="slidenum">
              <a:rPr lang="fr-FR" smtClean="0"/>
              <a:pPr/>
              <a:t>‹N°›</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smtClean="0"/>
              <a:t>Click to edit Master title style</a:t>
            </a:r>
            <a:endParaRPr lang="en-US"/>
          </a:p>
        </p:txBody>
      </p:sp>
      <p:sp>
        <p:nvSpPr>
          <p:cNvPr id="3" name="Content Placeholder 2"/>
          <p:cNvSpPr>
            <a:spLocks noGrp="1"/>
          </p:cNvSpPr>
          <p:nvPr>
            <p:ph idx="1"/>
          </p:nvPr>
        </p:nvSpPr>
        <p:spPr/>
        <p:txBody>
          <a:bodyPr/>
          <a:lstStyle>
            <a:def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defPPr/>
          </a:lstStyle>
          <a:p>
            <a:fld id="{A24EEED6-C0DF-4E55-8081-580219BC05C7}" type="datetimeFigureOut">
              <a:rPr lang="en-US" smtClean="0"/>
              <a:pPr/>
              <a:t>4/20/2022</a:t>
            </a:fld>
            <a:endParaRPr lang="en-US"/>
          </a:p>
        </p:txBody>
      </p:sp>
      <p:sp>
        <p:nvSpPr>
          <p:cNvPr id="5" name="Footer Placeholder 4"/>
          <p:cNvSpPr>
            <a:spLocks noGrp="1"/>
          </p:cNvSpPr>
          <p:nvPr>
            <p:ph type="ftr" sz="quarter" idx="3"/>
          </p:nvPr>
        </p:nvSpPr>
        <p:spPr/>
        <p:txBody>
          <a:bodyPr/>
          <a:lstStyle>
            <a:defPPr/>
          </a:lstStyle>
          <a:p>
            <a:endParaRPr lang="en-US"/>
          </a:p>
        </p:txBody>
      </p:sp>
      <p:sp>
        <p:nvSpPr>
          <p:cNvPr id="6" name="Slide Number Placeholder 5"/>
          <p:cNvSpPr>
            <a:spLocks noGrp="1"/>
          </p:cNvSpPr>
          <p:nvPr>
            <p:ph type="sldNum" sz="quarter" idx="4"/>
          </p:nvPr>
        </p:nvSpPr>
        <p:spPr/>
        <p:txBody>
          <a:bodyPr/>
          <a:lstStyle>
            <a:defPPr/>
          </a:lstStyle>
          <a:p>
            <a:fld id="{93AE1883-0942-4AA3-9DB2-9C7C3A0314B1}" type="slidenum">
              <a:rPr lang="en-US" smtClean="0"/>
              <a:pPr/>
              <a:t>‹N°›</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defPPr/>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defPPr/>
          </a:lstStyle>
          <a:p>
            <a:fld id="{D33EA122-EEDD-4259-B282-8078937FF9AC}" type="datetimeFigureOut">
              <a:rPr lang="fr-FR" smtClean="0"/>
              <a:pPr/>
              <a:t>20/04/2022</a:t>
            </a:fld>
            <a:endParaRPr lang="fr-FR"/>
          </a:p>
        </p:txBody>
      </p:sp>
      <p:sp>
        <p:nvSpPr>
          <p:cNvPr id="6" name="Espace réservé du pied de page 5"/>
          <p:cNvSpPr>
            <a:spLocks noGrp="1"/>
          </p:cNvSpPr>
          <p:nvPr>
            <p:ph type="ftr" sz="quarter" idx="11"/>
          </p:nvPr>
        </p:nvSpPr>
        <p:spPr/>
        <p:txBody>
          <a:bodyPr/>
          <a:lstStyle>
            <a:defPPr/>
          </a:lstStyle>
          <a:p>
            <a:endParaRPr lang="fr-FR"/>
          </a:p>
        </p:txBody>
      </p:sp>
      <p:sp>
        <p:nvSpPr>
          <p:cNvPr id="7" name="Espace réservé du numéro de diapositive 6"/>
          <p:cNvSpPr>
            <a:spLocks noGrp="1"/>
          </p:cNvSpPr>
          <p:nvPr>
            <p:ph type="sldNum" sz="quarter" idx="12"/>
          </p:nvPr>
        </p:nvSpPr>
        <p:spPr/>
        <p:txBody>
          <a:bodyPr/>
          <a:lstStyle>
            <a:defPPr/>
          </a:lstStyle>
          <a:p>
            <a:fld id="{04586A8E-EBEC-4F43-8803-C33736E87B68}" type="slidenum">
              <a:rPr lang="fr-FR" smtClean="0"/>
              <a:pPr/>
              <a:t>‹N°›</a:t>
            </a:fld>
            <a:endParaRPr lang="fr-F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defPPr/>
          </a:lstStyle>
          <a:p>
            <a:fld id="{D33EA122-EEDD-4259-B282-8078937FF9AC}"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04586A8E-EBEC-4F43-8803-C33736E87B68}" type="slidenum">
              <a:rPr lang="fr-FR" smtClean="0"/>
              <a:pPr/>
              <a:t>‹N°›</a:t>
            </a:fld>
            <a:endParaRPr lang="fr-F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defP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defPPr/>
          </a:lstStyle>
          <a:p>
            <a:fld id="{D33EA122-EEDD-4259-B282-8078937FF9AC}"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04586A8E-EBEC-4F43-8803-C33736E87B68}" type="slidenum">
              <a:rPr lang="fr-FR" smtClean="0"/>
              <a:pPr/>
              <a:t>‹N°›</a:t>
            </a:fld>
            <a:endParaRPr lang="fr-F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defP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defPPr/>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defPPr/>
          </a:lstStyle>
          <a:p>
            <a:fld id="{D33EA122-EEDD-4259-B282-8078937FF9AC}"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04586A8E-EBEC-4F43-8803-C33736E87B68}" type="slidenum">
              <a:rPr lang="fr-FR" smtClean="0"/>
              <a:pPr/>
              <a:t>‹N°›</a:t>
            </a:fld>
            <a:endParaRPr lang="fr-F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u contenu 2"/>
          <p:cNvSpPr>
            <a:spLocks noGrp="1"/>
          </p:cNvSpPr>
          <p:nvPr>
            <p:ph idx="1"/>
          </p:nvPr>
        </p:nvSpPr>
        <p:spPr/>
        <p:txBody>
          <a:bodyPr/>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defPPr/>
          </a:lstStyle>
          <a:p>
            <a:fld id="{D33EA122-EEDD-4259-B282-8078937FF9AC}"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04586A8E-EBEC-4F43-8803-C33736E87B68}" type="slidenum">
              <a:rPr lang="fr-FR" smtClean="0"/>
              <a:pPr/>
              <a:t>‹N°›</a:t>
            </a:fld>
            <a:endParaRPr lang="fr-F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defPPr/>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defPPr/>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defPPr/>
          </a:lstStyle>
          <a:p>
            <a:fld id="{D33EA122-EEDD-4259-B282-8078937FF9AC}"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04586A8E-EBEC-4F43-8803-C33736E87B68}" type="slidenum">
              <a:rPr lang="fr-FR" smtClean="0"/>
              <a:pPr/>
              <a:t>‹N°›</a:t>
            </a:fld>
            <a:endParaRPr lang="fr-F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defPPr/>
          </a:lstStyle>
          <a:p>
            <a:fld id="{D33EA122-EEDD-4259-B282-8078937FF9AC}" type="datetimeFigureOut">
              <a:rPr lang="fr-FR" smtClean="0"/>
              <a:pPr/>
              <a:t>20/04/2022</a:t>
            </a:fld>
            <a:endParaRPr lang="fr-FR"/>
          </a:p>
        </p:txBody>
      </p:sp>
      <p:sp>
        <p:nvSpPr>
          <p:cNvPr id="6" name="Espace réservé du pied de page 5"/>
          <p:cNvSpPr>
            <a:spLocks noGrp="1"/>
          </p:cNvSpPr>
          <p:nvPr>
            <p:ph type="ftr" sz="quarter" idx="11"/>
          </p:nvPr>
        </p:nvSpPr>
        <p:spPr/>
        <p:txBody>
          <a:bodyPr/>
          <a:lstStyle>
            <a:defPPr/>
          </a:lstStyle>
          <a:p>
            <a:endParaRPr lang="fr-FR"/>
          </a:p>
        </p:txBody>
      </p:sp>
      <p:sp>
        <p:nvSpPr>
          <p:cNvPr id="7" name="Espace réservé du numéro de diapositive 6"/>
          <p:cNvSpPr>
            <a:spLocks noGrp="1"/>
          </p:cNvSpPr>
          <p:nvPr>
            <p:ph type="sldNum" sz="quarter" idx="12"/>
          </p:nvPr>
        </p:nvSpPr>
        <p:spPr/>
        <p:txBody>
          <a:bodyPr/>
          <a:lstStyle>
            <a:defPPr/>
          </a:lstStyle>
          <a:p>
            <a:fld id="{04586A8E-EBEC-4F43-8803-C33736E87B68}" type="slidenum">
              <a:rPr lang="fr-FR" smtClean="0"/>
              <a:pPr/>
              <a:t>‹N°›</a:t>
            </a:fld>
            <a:endParaRPr lang="fr-F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defPPr/>
          </a:lstStyle>
          <a:p>
            <a:fld id="{D33EA122-EEDD-4259-B282-8078937FF9AC}" type="datetimeFigureOut">
              <a:rPr lang="fr-FR" smtClean="0"/>
              <a:pPr/>
              <a:t>20/04/2022</a:t>
            </a:fld>
            <a:endParaRPr lang="fr-FR"/>
          </a:p>
        </p:txBody>
      </p:sp>
      <p:sp>
        <p:nvSpPr>
          <p:cNvPr id="8" name="Espace réservé du pied de page 7"/>
          <p:cNvSpPr>
            <a:spLocks noGrp="1"/>
          </p:cNvSpPr>
          <p:nvPr>
            <p:ph type="ftr" sz="quarter" idx="11"/>
          </p:nvPr>
        </p:nvSpPr>
        <p:spPr/>
        <p:txBody>
          <a:bodyPr/>
          <a:lstStyle>
            <a:defPPr/>
          </a:lstStyle>
          <a:p>
            <a:endParaRPr lang="fr-FR"/>
          </a:p>
        </p:txBody>
      </p:sp>
      <p:sp>
        <p:nvSpPr>
          <p:cNvPr id="9" name="Espace réservé du numéro de diapositive 8"/>
          <p:cNvSpPr>
            <a:spLocks noGrp="1"/>
          </p:cNvSpPr>
          <p:nvPr>
            <p:ph type="sldNum" sz="quarter" idx="12"/>
          </p:nvPr>
        </p:nvSpPr>
        <p:spPr/>
        <p:txBody>
          <a:bodyPr/>
          <a:lstStyle>
            <a:defPPr/>
          </a:lstStyle>
          <a:p>
            <a:fld id="{04586A8E-EBEC-4F43-8803-C33736E87B68}" type="slidenum">
              <a:rPr lang="fr-FR" smtClean="0"/>
              <a:pPr/>
              <a:t>‹N°›</a:t>
            </a:fld>
            <a:endParaRPr lang="fr-F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defPPr/>
          </a:lstStyle>
          <a:p>
            <a:fld id="{D33EA122-EEDD-4259-B282-8078937FF9AC}" type="datetimeFigureOut">
              <a:rPr lang="fr-FR" smtClean="0"/>
              <a:pPr/>
              <a:t>20/04/2022</a:t>
            </a:fld>
            <a:endParaRPr lang="fr-FR"/>
          </a:p>
        </p:txBody>
      </p:sp>
      <p:sp>
        <p:nvSpPr>
          <p:cNvPr id="4" name="Espace réservé du pied de page 3"/>
          <p:cNvSpPr>
            <a:spLocks noGrp="1"/>
          </p:cNvSpPr>
          <p:nvPr>
            <p:ph type="ftr" sz="quarter" idx="11"/>
          </p:nvPr>
        </p:nvSpPr>
        <p:spPr/>
        <p:txBody>
          <a:bodyPr/>
          <a:lstStyle>
            <a:defPPr/>
          </a:lstStyle>
          <a:p>
            <a:endParaRPr lang="fr-FR"/>
          </a:p>
        </p:txBody>
      </p:sp>
      <p:sp>
        <p:nvSpPr>
          <p:cNvPr id="5" name="Espace réservé du numéro de diapositive 4"/>
          <p:cNvSpPr>
            <a:spLocks noGrp="1"/>
          </p:cNvSpPr>
          <p:nvPr>
            <p:ph type="sldNum" sz="quarter" idx="12"/>
          </p:nvPr>
        </p:nvSpPr>
        <p:spPr/>
        <p:txBody>
          <a:bodyPr/>
          <a:lstStyle>
            <a:defPPr/>
          </a:lstStyle>
          <a:p>
            <a:fld id="{04586A8E-EBEC-4F43-8803-C33736E87B68}" type="slidenum">
              <a:rPr lang="fr-FR" smtClean="0"/>
              <a:pPr/>
              <a:t>‹N°›</a:t>
            </a:fld>
            <a:endParaRPr lang="fr-F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defPPr/>
          </a:lstStyle>
          <a:p>
            <a:fld id="{D33EA122-EEDD-4259-B282-8078937FF9AC}" type="datetimeFigureOut">
              <a:rPr lang="fr-FR" smtClean="0"/>
              <a:pPr/>
              <a:t>20/04/2022</a:t>
            </a:fld>
            <a:endParaRPr lang="fr-FR"/>
          </a:p>
        </p:txBody>
      </p:sp>
      <p:sp>
        <p:nvSpPr>
          <p:cNvPr id="3" name="Espace réservé du pied de page 2"/>
          <p:cNvSpPr>
            <a:spLocks noGrp="1"/>
          </p:cNvSpPr>
          <p:nvPr>
            <p:ph type="ftr" sz="quarter" idx="11"/>
          </p:nvPr>
        </p:nvSpPr>
        <p:spPr/>
        <p:txBody>
          <a:bodyPr/>
          <a:lstStyle>
            <a:defPPr/>
          </a:lstStyle>
          <a:p>
            <a:endParaRPr lang="fr-FR"/>
          </a:p>
        </p:txBody>
      </p:sp>
      <p:sp>
        <p:nvSpPr>
          <p:cNvPr id="4" name="Espace réservé du numéro de diapositive 3"/>
          <p:cNvSpPr>
            <a:spLocks noGrp="1"/>
          </p:cNvSpPr>
          <p:nvPr>
            <p:ph type="sldNum" sz="quarter" idx="12"/>
          </p:nvPr>
        </p:nvSpPr>
        <p:spPr/>
        <p:txBody>
          <a:bodyPr/>
          <a:lstStyle>
            <a:defPPr/>
          </a:lstStyle>
          <a:p>
            <a:fld id="{04586A8E-EBEC-4F43-8803-C33736E87B68}" type="slidenum">
              <a:rPr lang="fr-FR" smtClean="0"/>
              <a:pPr/>
              <a:t>‹N°›</a:t>
            </a:fld>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defPPr/>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defPPr/>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defPPr/>
          </a:lstStyle>
          <a:p>
            <a:fld id="{E60DA419-D78C-4F2F-9A73-B2E7F9E3213F}" type="datetimeFigureOut">
              <a:rPr lang="en-US" smtClean="0"/>
              <a:pPr/>
              <a:t>4/20/2022</a:t>
            </a:fld>
            <a:endParaRPr lang="en-US"/>
          </a:p>
        </p:txBody>
      </p:sp>
      <p:sp>
        <p:nvSpPr>
          <p:cNvPr id="5" name="Footer Placeholder 4"/>
          <p:cNvSpPr>
            <a:spLocks noGrp="1"/>
          </p:cNvSpPr>
          <p:nvPr>
            <p:ph type="ftr" sz="quarter" idx="3"/>
          </p:nvPr>
        </p:nvSpPr>
        <p:spPr/>
        <p:txBody>
          <a:bodyPr/>
          <a:lstStyle>
            <a:defPPr/>
          </a:lstStyle>
          <a:p>
            <a:endParaRPr lang="en-US"/>
          </a:p>
        </p:txBody>
      </p:sp>
      <p:sp>
        <p:nvSpPr>
          <p:cNvPr id="6" name="Slide Number Placeholder 5"/>
          <p:cNvSpPr>
            <a:spLocks noGrp="1"/>
          </p:cNvSpPr>
          <p:nvPr>
            <p:ph type="sldNum" sz="quarter" idx="4"/>
          </p:nvPr>
        </p:nvSpPr>
        <p:spPr/>
        <p:txBody>
          <a:bodyPr/>
          <a:lstStyle>
            <a:defPPr/>
          </a:lstStyle>
          <a:p>
            <a:fld id="{93AE1883-0942-4AA3-9DB2-9C7C3A0314B1}" type="slidenum">
              <a:rPr lang="en-US" smtClean="0"/>
              <a:pPr/>
              <a:t>‹N°›</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defPPr/>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defPPr/>
          </a:lstStyle>
          <a:p>
            <a:fld id="{D33EA122-EEDD-4259-B282-8078937FF9AC}" type="datetimeFigureOut">
              <a:rPr lang="fr-FR" smtClean="0"/>
              <a:pPr/>
              <a:t>20/04/2022</a:t>
            </a:fld>
            <a:endParaRPr lang="fr-FR"/>
          </a:p>
        </p:txBody>
      </p:sp>
      <p:sp>
        <p:nvSpPr>
          <p:cNvPr id="6" name="Espace réservé du pied de page 5"/>
          <p:cNvSpPr>
            <a:spLocks noGrp="1"/>
          </p:cNvSpPr>
          <p:nvPr>
            <p:ph type="ftr" sz="quarter" idx="11"/>
          </p:nvPr>
        </p:nvSpPr>
        <p:spPr/>
        <p:txBody>
          <a:bodyPr/>
          <a:lstStyle>
            <a:defPPr/>
          </a:lstStyle>
          <a:p>
            <a:endParaRPr lang="fr-FR"/>
          </a:p>
        </p:txBody>
      </p:sp>
      <p:sp>
        <p:nvSpPr>
          <p:cNvPr id="7" name="Espace réservé du numéro de diapositive 6"/>
          <p:cNvSpPr>
            <a:spLocks noGrp="1"/>
          </p:cNvSpPr>
          <p:nvPr>
            <p:ph type="sldNum" sz="quarter" idx="12"/>
          </p:nvPr>
        </p:nvSpPr>
        <p:spPr/>
        <p:txBody>
          <a:bodyPr/>
          <a:lstStyle>
            <a:defPPr/>
          </a:lstStyle>
          <a:p>
            <a:fld id="{04586A8E-EBEC-4F43-8803-C33736E87B68}" type="slidenum">
              <a:rPr lang="fr-FR" smtClean="0"/>
              <a:pPr/>
              <a:t>‹N°›</a:t>
            </a:fld>
            <a:endParaRPr lang="fr-F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defPPr/>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defPPr/>
          </a:lstStyle>
          <a:p>
            <a:fld id="{D33EA122-EEDD-4259-B282-8078937FF9AC}" type="datetimeFigureOut">
              <a:rPr lang="fr-FR" smtClean="0"/>
              <a:pPr/>
              <a:t>20/04/2022</a:t>
            </a:fld>
            <a:endParaRPr lang="fr-FR"/>
          </a:p>
        </p:txBody>
      </p:sp>
      <p:sp>
        <p:nvSpPr>
          <p:cNvPr id="6" name="Espace réservé du pied de page 5"/>
          <p:cNvSpPr>
            <a:spLocks noGrp="1"/>
          </p:cNvSpPr>
          <p:nvPr>
            <p:ph type="ftr" sz="quarter" idx="11"/>
          </p:nvPr>
        </p:nvSpPr>
        <p:spPr/>
        <p:txBody>
          <a:bodyPr/>
          <a:lstStyle>
            <a:defPPr/>
          </a:lstStyle>
          <a:p>
            <a:endParaRPr lang="fr-FR"/>
          </a:p>
        </p:txBody>
      </p:sp>
      <p:sp>
        <p:nvSpPr>
          <p:cNvPr id="7" name="Espace réservé du numéro de diapositive 6"/>
          <p:cNvSpPr>
            <a:spLocks noGrp="1"/>
          </p:cNvSpPr>
          <p:nvPr>
            <p:ph type="sldNum" sz="quarter" idx="12"/>
          </p:nvPr>
        </p:nvSpPr>
        <p:spPr/>
        <p:txBody>
          <a:bodyPr/>
          <a:lstStyle>
            <a:defPPr/>
          </a:lstStyle>
          <a:p>
            <a:fld id="{04586A8E-EBEC-4F43-8803-C33736E87B68}" type="slidenum">
              <a:rPr lang="fr-FR" smtClean="0"/>
              <a:pPr/>
              <a:t>‹N°›</a:t>
            </a:fld>
            <a:endParaRPr lang="fr-F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defPPr/>
          </a:lstStyle>
          <a:p>
            <a:fld id="{D33EA122-EEDD-4259-B282-8078937FF9AC}"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04586A8E-EBEC-4F43-8803-C33736E87B68}" type="slidenum">
              <a:rPr lang="fr-FR" smtClean="0"/>
              <a:pPr/>
              <a:t>‹N°›</a:t>
            </a:fld>
            <a:endParaRPr lang="fr-F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defP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defPPr/>
          </a:lstStyle>
          <a:p>
            <a:fld id="{D33EA122-EEDD-4259-B282-8078937FF9AC}"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04586A8E-EBEC-4F43-8803-C33736E87B68}" type="slidenum">
              <a:rPr lang="fr-FR" smtClean="0"/>
              <a:pPr/>
              <a:t>‹N°›</a:t>
            </a:fld>
            <a:endParaRPr lang="fr-F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defP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defPPr/>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defPPr/>
          </a:lstStyle>
          <a:p>
            <a:fld id="{4ACD9000-947E-464A-833F-D5D5535EF678}"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A1DF5162-8530-4F8E-8FE4-D0D007B91BA3}" type="slidenum">
              <a:rPr lang="fr-FR" smtClean="0"/>
              <a:pPr/>
              <a:t>‹N°›</a:t>
            </a:fld>
            <a:endParaRPr lang="fr-F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u contenu 2"/>
          <p:cNvSpPr>
            <a:spLocks noGrp="1"/>
          </p:cNvSpPr>
          <p:nvPr>
            <p:ph idx="1"/>
          </p:nvPr>
        </p:nvSpPr>
        <p:spPr/>
        <p:txBody>
          <a:bodyPr/>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defPPr/>
          </a:lstStyle>
          <a:p>
            <a:fld id="{4ACD9000-947E-464A-833F-D5D5535EF678}"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A1DF5162-8530-4F8E-8FE4-D0D007B91BA3}" type="slidenum">
              <a:rPr lang="fr-FR" smtClean="0"/>
              <a:pPr/>
              <a:t>‹N°›</a:t>
            </a:fld>
            <a:endParaRPr lang="fr-F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defPPr/>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defPPr/>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defPPr/>
          </a:lstStyle>
          <a:p>
            <a:fld id="{4ACD9000-947E-464A-833F-D5D5535EF678}"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A1DF5162-8530-4F8E-8FE4-D0D007B91BA3}" type="slidenum">
              <a:rPr lang="fr-FR" smtClean="0"/>
              <a:pPr/>
              <a:t>‹N°›</a:t>
            </a:fld>
            <a:endParaRPr lang="fr-F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defPPr/>
          </a:lstStyle>
          <a:p>
            <a:fld id="{4ACD9000-947E-464A-833F-D5D5535EF678}" type="datetimeFigureOut">
              <a:rPr lang="fr-FR" smtClean="0"/>
              <a:pPr/>
              <a:t>20/04/2022</a:t>
            </a:fld>
            <a:endParaRPr lang="fr-FR"/>
          </a:p>
        </p:txBody>
      </p:sp>
      <p:sp>
        <p:nvSpPr>
          <p:cNvPr id="6" name="Espace réservé du pied de page 5"/>
          <p:cNvSpPr>
            <a:spLocks noGrp="1"/>
          </p:cNvSpPr>
          <p:nvPr>
            <p:ph type="ftr" sz="quarter" idx="11"/>
          </p:nvPr>
        </p:nvSpPr>
        <p:spPr/>
        <p:txBody>
          <a:bodyPr/>
          <a:lstStyle>
            <a:defPPr/>
          </a:lstStyle>
          <a:p>
            <a:endParaRPr lang="fr-FR"/>
          </a:p>
        </p:txBody>
      </p:sp>
      <p:sp>
        <p:nvSpPr>
          <p:cNvPr id="7" name="Espace réservé du numéro de diapositive 6"/>
          <p:cNvSpPr>
            <a:spLocks noGrp="1"/>
          </p:cNvSpPr>
          <p:nvPr>
            <p:ph type="sldNum" sz="quarter" idx="12"/>
          </p:nvPr>
        </p:nvSpPr>
        <p:spPr/>
        <p:txBody>
          <a:bodyPr/>
          <a:lstStyle>
            <a:defPPr/>
          </a:lstStyle>
          <a:p>
            <a:fld id="{A1DF5162-8530-4F8E-8FE4-D0D007B91BA3}" type="slidenum">
              <a:rPr lang="fr-FR" smtClean="0"/>
              <a:pPr/>
              <a:t>‹N°›</a:t>
            </a:fld>
            <a:endParaRPr lang="fr-F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defPPr/>
          </a:lstStyle>
          <a:p>
            <a:fld id="{4ACD9000-947E-464A-833F-D5D5535EF678}" type="datetimeFigureOut">
              <a:rPr lang="fr-FR" smtClean="0"/>
              <a:pPr/>
              <a:t>20/04/2022</a:t>
            </a:fld>
            <a:endParaRPr lang="fr-FR"/>
          </a:p>
        </p:txBody>
      </p:sp>
      <p:sp>
        <p:nvSpPr>
          <p:cNvPr id="8" name="Espace réservé du pied de page 7"/>
          <p:cNvSpPr>
            <a:spLocks noGrp="1"/>
          </p:cNvSpPr>
          <p:nvPr>
            <p:ph type="ftr" sz="quarter" idx="11"/>
          </p:nvPr>
        </p:nvSpPr>
        <p:spPr/>
        <p:txBody>
          <a:bodyPr/>
          <a:lstStyle>
            <a:defPPr/>
          </a:lstStyle>
          <a:p>
            <a:endParaRPr lang="fr-FR"/>
          </a:p>
        </p:txBody>
      </p:sp>
      <p:sp>
        <p:nvSpPr>
          <p:cNvPr id="9" name="Espace réservé du numéro de diapositive 8"/>
          <p:cNvSpPr>
            <a:spLocks noGrp="1"/>
          </p:cNvSpPr>
          <p:nvPr>
            <p:ph type="sldNum" sz="quarter" idx="12"/>
          </p:nvPr>
        </p:nvSpPr>
        <p:spPr/>
        <p:txBody>
          <a:bodyPr/>
          <a:lstStyle>
            <a:defPPr/>
          </a:lstStyle>
          <a:p>
            <a:fld id="{A1DF5162-8530-4F8E-8FE4-D0D007B91BA3}" type="slidenum">
              <a:rPr lang="fr-FR" smtClean="0"/>
              <a:pPr/>
              <a:t>‹N°›</a:t>
            </a:fld>
            <a:endParaRPr lang="fr-F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defPPr/>
          </a:lstStyle>
          <a:p>
            <a:fld id="{4ACD9000-947E-464A-833F-D5D5535EF678}" type="datetimeFigureOut">
              <a:rPr lang="fr-FR" smtClean="0"/>
              <a:pPr/>
              <a:t>20/04/2022</a:t>
            </a:fld>
            <a:endParaRPr lang="fr-FR"/>
          </a:p>
        </p:txBody>
      </p:sp>
      <p:sp>
        <p:nvSpPr>
          <p:cNvPr id="4" name="Espace réservé du pied de page 3"/>
          <p:cNvSpPr>
            <a:spLocks noGrp="1"/>
          </p:cNvSpPr>
          <p:nvPr>
            <p:ph type="ftr" sz="quarter" idx="11"/>
          </p:nvPr>
        </p:nvSpPr>
        <p:spPr/>
        <p:txBody>
          <a:bodyPr/>
          <a:lstStyle>
            <a:defPPr/>
          </a:lstStyle>
          <a:p>
            <a:endParaRPr lang="fr-FR"/>
          </a:p>
        </p:txBody>
      </p:sp>
      <p:sp>
        <p:nvSpPr>
          <p:cNvPr id="5" name="Espace réservé du numéro de diapositive 4"/>
          <p:cNvSpPr>
            <a:spLocks noGrp="1"/>
          </p:cNvSpPr>
          <p:nvPr>
            <p:ph type="sldNum" sz="quarter" idx="12"/>
          </p:nvPr>
        </p:nvSpPr>
        <p:spPr/>
        <p:txBody>
          <a:bodyPr/>
          <a:lstStyle>
            <a:defPPr/>
          </a:lstStyle>
          <a:p>
            <a:fld id="{A1DF5162-8530-4F8E-8FE4-D0D007B91BA3}" type="slidenum">
              <a:rPr lang="fr-FR" smtClean="0"/>
              <a:pPr/>
              <a:t>‹N°›</a:t>
            </a:fld>
            <a:endParaRPr lang="fr-F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smtClean="0"/>
              <a:t>Click to edit Master title style</a:t>
            </a:r>
            <a:endParaRPr lang="en-US"/>
          </a:p>
        </p:txBody>
      </p:sp>
      <p:sp>
        <p:nvSpPr>
          <p:cNvPr id="3" name="Content Placeholder 2"/>
          <p:cNvSpPr>
            <a:spLocks noGrp="1"/>
          </p:cNvSpPr>
          <p:nvPr>
            <p:ph sz="half" idx="1"/>
          </p:nvPr>
        </p:nvSpPr>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defPPr/>
          </a:lstStyle>
          <a:p>
            <a:fld id="{9069FA4D-35EC-44AE-8C6C-8CB20FCC9844}" type="datetimeFigureOut">
              <a:rPr lang="en-US" smtClean="0"/>
              <a:pPr/>
              <a:t>4/20/2022</a:t>
            </a:fld>
            <a:endParaRPr lang="en-US"/>
          </a:p>
        </p:txBody>
      </p:sp>
      <p:sp>
        <p:nvSpPr>
          <p:cNvPr id="6" name="Footer Placeholder 5"/>
          <p:cNvSpPr>
            <a:spLocks noGrp="1"/>
          </p:cNvSpPr>
          <p:nvPr>
            <p:ph type="ftr" sz="quarter" idx="4"/>
          </p:nvPr>
        </p:nvSpPr>
        <p:spPr/>
        <p:txBody>
          <a:bodyPr/>
          <a:lstStyle>
            <a:defPPr/>
          </a:lstStyle>
          <a:p>
            <a:endParaRPr lang="en-US"/>
          </a:p>
        </p:txBody>
      </p:sp>
      <p:sp>
        <p:nvSpPr>
          <p:cNvPr id="7" name="Slide Number Placeholder 6"/>
          <p:cNvSpPr>
            <a:spLocks noGrp="1"/>
          </p:cNvSpPr>
          <p:nvPr>
            <p:ph type="sldNum" sz="quarter" idx="5"/>
          </p:nvPr>
        </p:nvSpPr>
        <p:spPr/>
        <p:txBody>
          <a:bodyPr/>
          <a:lstStyle>
            <a:defPPr/>
          </a:lstStyle>
          <a:p>
            <a:fld id="{93AE1883-0942-4AA3-9DB2-9C7C3A0314B1}" type="slidenum">
              <a:rPr lang="en-US" smtClean="0"/>
              <a:pPr/>
              <a:t>‹N°›</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defPPr/>
          </a:lstStyle>
          <a:p>
            <a:fld id="{4ACD9000-947E-464A-833F-D5D5535EF678}" type="datetimeFigureOut">
              <a:rPr lang="fr-FR" smtClean="0"/>
              <a:pPr/>
              <a:t>20/04/2022</a:t>
            </a:fld>
            <a:endParaRPr lang="fr-FR"/>
          </a:p>
        </p:txBody>
      </p:sp>
      <p:sp>
        <p:nvSpPr>
          <p:cNvPr id="3" name="Espace réservé du pied de page 2"/>
          <p:cNvSpPr>
            <a:spLocks noGrp="1"/>
          </p:cNvSpPr>
          <p:nvPr>
            <p:ph type="ftr" sz="quarter" idx="11"/>
          </p:nvPr>
        </p:nvSpPr>
        <p:spPr/>
        <p:txBody>
          <a:bodyPr/>
          <a:lstStyle>
            <a:defPPr/>
          </a:lstStyle>
          <a:p>
            <a:endParaRPr lang="fr-FR"/>
          </a:p>
        </p:txBody>
      </p:sp>
      <p:sp>
        <p:nvSpPr>
          <p:cNvPr id="4" name="Espace réservé du numéro de diapositive 3"/>
          <p:cNvSpPr>
            <a:spLocks noGrp="1"/>
          </p:cNvSpPr>
          <p:nvPr>
            <p:ph type="sldNum" sz="quarter" idx="12"/>
          </p:nvPr>
        </p:nvSpPr>
        <p:spPr/>
        <p:txBody>
          <a:bodyPr/>
          <a:lstStyle>
            <a:defPPr/>
          </a:lstStyle>
          <a:p>
            <a:fld id="{A1DF5162-8530-4F8E-8FE4-D0D007B91BA3}" type="slidenum">
              <a:rPr lang="fr-FR" smtClean="0"/>
              <a:pPr/>
              <a:t>‹N°›</a:t>
            </a:fld>
            <a:endParaRPr lang="fr-F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defPPr/>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defPPr/>
          </a:lstStyle>
          <a:p>
            <a:fld id="{4ACD9000-947E-464A-833F-D5D5535EF678}" type="datetimeFigureOut">
              <a:rPr lang="fr-FR" smtClean="0"/>
              <a:pPr/>
              <a:t>20/04/2022</a:t>
            </a:fld>
            <a:endParaRPr lang="fr-FR"/>
          </a:p>
        </p:txBody>
      </p:sp>
      <p:sp>
        <p:nvSpPr>
          <p:cNvPr id="6" name="Espace réservé du pied de page 5"/>
          <p:cNvSpPr>
            <a:spLocks noGrp="1"/>
          </p:cNvSpPr>
          <p:nvPr>
            <p:ph type="ftr" sz="quarter" idx="11"/>
          </p:nvPr>
        </p:nvSpPr>
        <p:spPr/>
        <p:txBody>
          <a:bodyPr/>
          <a:lstStyle>
            <a:defPPr/>
          </a:lstStyle>
          <a:p>
            <a:endParaRPr lang="fr-FR"/>
          </a:p>
        </p:txBody>
      </p:sp>
      <p:sp>
        <p:nvSpPr>
          <p:cNvPr id="7" name="Espace réservé du numéro de diapositive 6"/>
          <p:cNvSpPr>
            <a:spLocks noGrp="1"/>
          </p:cNvSpPr>
          <p:nvPr>
            <p:ph type="sldNum" sz="quarter" idx="12"/>
          </p:nvPr>
        </p:nvSpPr>
        <p:spPr/>
        <p:txBody>
          <a:bodyPr/>
          <a:lstStyle>
            <a:defPPr/>
          </a:lstStyle>
          <a:p>
            <a:fld id="{A1DF5162-8530-4F8E-8FE4-D0D007B91BA3}" type="slidenum">
              <a:rPr lang="fr-FR" smtClean="0"/>
              <a:pPr/>
              <a:t>‹N°›</a:t>
            </a:fld>
            <a:endParaRPr lang="fr-F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defPPr/>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defPPr/>
          </a:lstStyle>
          <a:p>
            <a:fld id="{4ACD9000-947E-464A-833F-D5D5535EF678}" type="datetimeFigureOut">
              <a:rPr lang="fr-FR" smtClean="0"/>
              <a:pPr/>
              <a:t>20/04/2022</a:t>
            </a:fld>
            <a:endParaRPr lang="fr-FR"/>
          </a:p>
        </p:txBody>
      </p:sp>
      <p:sp>
        <p:nvSpPr>
          <p:cNvPr id="6" name="Espace réservé du pied de page 5"/>
          <p:cNvSpPr>
            <a:spLocks noGrp="1"/>
          </p:cNvSpPr>
          <p:nvPr>
            <p:ph type="ftr" sz="quarter" idx="11"/>
          </p:nvPr>
        </p:nvSpPr>
        <p:spPr/>
        <p:txBody>
          <a:bodyPr/>
          <a:lstStyle>
            <a:defPPr/>
          </a:lstStyle>
          <a:p>
            <a:endParaRPr lang="fr-FR"/>
          </a:p>
        </p:txBody>
      </p:sp>
      <p:sp>
        <p:nvSpPr>
          <p:cNvPr id="7" name="Espace réservé du numéro de diapositive 6"/>
          <p:cNvSpPr>
            <a:spLocks noGrp="1"/>
          </p:cNvSpPr>
          <p:nvPr>
            <p:ph type="sldNum" sz="quarter" idx="12"/>
          </p:nvPr>
        </p:nvSpPr>
        <p:spPr/>
        <p:txBody>
          <a:bodyPr/>
          <a:lstStyle>
            <a:defPPr/>
          </a:lstStyle>
          <a:p>
            <a:fld id="{A1DF5162-8530-4F8E-8FE4-D0D007B91BA3}" type="slidenum">
              <a:rPr lang="fr-FR" smtClean="0"/>
              <a:pPr/>
              <a:t>‹N°›</a:t>
            </a:fld>
            <a:endParaRPr lang="fr-F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defPPr/>
          </a:lstStyle>
          <a:p>
            <a:fld id="{4ACD9000-947E-464A-833F-D5D5535EF678}"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A1DF5162-8530-4F8E-8FE4-D0D007B91BA3}" type="slidenum">
              <a:rPr lang="fr-FR" smtClean="0"/>
              <a:pPr/>
              <a:t>‹N°›</a:t>
            </a:fld>
            <a:endParaRPr lang="fr-F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defP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defPPr/>
          </a:lstStyle>
          <a:p>
            <a:fld id="{4ACD9000-947E-464A-833F-D5D5535EF678}"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A1DF5162-8530-4F8E-8FE4-D0D007B91BA3}" type="slidenum">
              <a:rPr lang="fr-FR" smtClean="0"/>
              <a:pPr/>
              <a:t>‹N°›</a:t>
            </a:fld>
            <a:endParaRPr lang="fr-F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defP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defPPr/>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defPPr/>
          </a:lstStyle>
          <a:p>
            <a:fld id="{4ACD9000-947E-464A-833F-D5D5535EF678}"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A1DF5162-8530-4F8E-8FE4-D0D007B91BA3}" type="slidenum">
              <a:rPr lang="fr-FR" smtClean="0"/>
              <a:pPr/>
              <a:t>‹N°›</a:t>
            </a:fld>
            <a:endParaRPr lang="fr-F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u contenu 2"/>
          <p:cNvSpPr>
            <a:spLocks noGrp="1"/>
          </p:cNvSpPr>
          <p:nvPr>
            <p:ph idx="1"/>
          </p:nvPr>
        </p:nvSpPr>
        <p:spPr/>
        <p:txBody>
          <a:bodyPr/>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defPPr/>
          </a:lstStyle>
          <a:p>
            <a:fld id="{4ACD9000-947E-464A-833F-D5D5535EF678}"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A1DF5162-8530-4F8E-8FE4-D0D007B91BA3}" type="slidenum">
              <a:rPr lang="fr-FR" smtClean="0"/>
              <a:pPr/>
              <a:t>‹N°›</a:t>
            </a:fld>
            <a:endParaRPr lang="fr-F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defPPr/>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defPPr/>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defPPr/>
          </a:lstStyle>
          <a:p>
            <a:fld id="{4ACD9000-947E-464A-833F-D5D5535EF678}"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A1DF5162-8530-4F8E-8FE4-D0D007B91BA3}" type="slidenum">
              <a:rPr lang="fr-FR" smtClean="0"/>
              <a:pPr/>
              <a:t>‹N°›</a:t>
            </a:fld>
            <a:endParaRPr lang="fr-F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defPPr/>
          </a:lstStyle>
          <a:p>
            <a:fld id="{4ACD9000-947E-464A-833F-D5D5535EF678}" type="datetimeFigureOut">
              <a:rPr lang="fr-FR" smtClean="0"/>
              <a:pPr/>
              <a:t>20/04/2022</a:t>
            </a:fld>
            <a:endParaRPr lang="fr-FR"/>
          </a:p>
        </p:txBody>
      </p:sp>
      <p:sp>
        <p:nvSpPr>
          <p:cNvPr id="6" name="Espace réservé du pied de page 5"/>
          <p:cNvSpPr>
            <a:spLocks noGrp="1"/>
          </p:cNvSpPr>
          <p:nvPr>
            <p:ph type="ftr" sz="quarter" idx="11"/>
          </p:nvPr>
        </p:nvSpPr>
        <p:spPr/>
        <p:txBody>
          <a:bodyPr/>
          <a:lstStyle>
            <a:defPPr/>
          </a:lstStyle>
          <a:p>
            <a:endParaRPr lang="fr-FR"/>
          </a:p>
        </p:txBody>
      </p:sp>
      <p:sp>
        <p:nvSpPr>
          <p:cNvPr id="7" name="Espace réservé du numéro de diapositive 6"/>
          <p:cNvSpPr>
            <a:spLocks noGrp="1"/>
          </p:cNvSpPr>
          <p:nvPr>
            <p:ph type="sldNum" sz="quarter" idx="12"/>
          </p:nvPr>
        </p:nvSpPr>
        <p:spPr/>
        <p:txBody>
          <a:bodyPr/>
          <a:lstStyle>
            <a:defPPr/>
          </a:lstStyle>
          <a:p>
            <a:fld id="{A1DF5162-8530-4F8E-8FE4-D0D007B91BA3}" type="slidenum">
              <a:rPr lang="fr-FR" smtClean="0"/>
              <a:pPr/>
              <a:t>‹N°›</a:t>
            </a:fld>
            <a:endParaRPr lang="fr-F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defPPr/>
          </a:lstStyle>
          <a:p>
            <a:fld id="{4ACD9000-947E-464A-833F-D5D5535EF678}" type="datetimeFigureOut">
              <a:rPr lang="fr-FR" smtClean="0"/>
              <a:pPr/>
              <a:t>20/04/2022</a:t>
            </a:fld>
            <a:endParaRPr lang="fr-FR"/>
          </a:p>
        </p:txBody>
      </p:sp>
      <p:sp>
        <p:nvSpPr>
          <p:cNvPr id="8" name="Espace réservé du pied de page 7"/>
          <p:cNvSpPr>
            <a:spLocks noGrp="1"/>
          </p:cNvSpPr>
          <p:nvPr>
            <p:ph type="ftr" sz="quarter" idx="11"/>
          </p:nvPr>
        </p:nvSpPr>
        <p:spPr/>
        <p:txBody>
          <a:bodyPr/>
          <a:lstStyle>
            <a:defPPr/>
          </a:lstStyle>
          <a:p>
            <a:endParaRPr lang="fr-FR"/>
          </a:p>
        </p:txBody>
      </p:sp>
      <p:sp>
        <p:nvSpPr>
          <p:cNvPr id="9" name="Espace réservé du numéro de diapositive 8"/>
          <p:cNvSpPr>
            <a:spLocks noGrp="1"/>
          </p:cNvSpPr>
          <p:nvPr>
            <p:ph type="sldNum" sz="quarter" idx="12"/>
          </p:nvPr>
        </p:nvSpPr>
        <p:spPr/>
        <p:txBody>
          <a:bodyPr/>
          <a:lstStyle>
            <a:defPPr/>
          </a:lstStyle>
          <a:p>
            <a:fld id="{A1DF5162-8530-4F8E-8FE4-D0D007B91BA3}" type="slidenum">
              <a:rPr lang="fr-FR" smtClean="0"/>
              <a:pPr/>
              <a:t>‹N°›</a:t>
            </a:fld>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defPPr/>
          </a:lstStyle>
          <a:p>
            <a:fld id="{4F7D875D-F6D7-49E8-8E35-3A7FD268330B}" type="datetimeFigureOut">
              <a:rPr lang="en-US" smtClean="0"/>
              <a:pPr/>
              <a:t>4/20/2022</a:t>
            </a:fld>
            <a:endParaRPr lang="en-US"/>
          </a:p>
        </p:txBody>
      </p:sp>
      <p:sp>
        <p:nvSpPr>
          <p:cNvPr id="8" name="Footer Placeholder 7"/>
          <p:cNvSpPr>
            <a:spLocks noGrp="1"/>
          </p:cNvSpPr>
          <p:nvPr>
            <p:ph type="ftr" sz="quarter" idx="6"/>
          </p:nvPr>
        </p:nvSpPr>
        <p:spPr/>
        <p:txBody>
          <a:bodyPr/>
          <a:lstStyle>
            <a:defPPr/>
          </a:lstStyle>
          <a:p>
            <a:endParaRPr lang="en-US"/>
          </a:p>
        </p:txBody>
      </p:sp>
      <p:sp>
        <p:nvSpPr>
          <p:cNvPr id="9" name="Slide Number Placeholder 8"/>
          <p:cNvSpPr>
            <a:spLocks noGrp="1"/>
          </p:cNvSpPr>
          <p:nvPr>
            <p:ph type="sldNum" sz="quarter" idx="7"/>
          </p:nvPr>
        </p:nvSpPr>
        <p:spPr/>
        <p:txBody>
          <a:bodyPr/>
          <a:lstStyle>
            <a:defPPr/>
          </a:lstStyle>
          <a:p>
            <a:fld id="{93AE1883-0942-4AA3-9DB2-9C7C3A0314B1}" type="slidenum">
              <a:rPr lang="en-US" smtClean="0"/>
              <a:pPr/>
              <a:t>‹N°›</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defPPr/>
          </a:lstStyle>
          <a:p>
            <a:fld id="{4ACD9000-947E-464A-833F-D5D5535EF678}" type="datetimeFigureOut">
              <a:rPr lang="fr-FR" smtClean="0"/>
              <a:pPr/>
              <a:t>20/04/2022</a:t>
            </a:fld>
            <a:endParaRPr lang="fr-FR"/>
          </a:p>
        </p:txBody>
      </p:sp>
      <p:sp>
        <p:nvSpPr>
          <p:cNvPr id="4" name="Espace réservé du pied de page 3"/>
          <p:cNvSpPr>
            <a:spLocks noGrp="1"/>
          </p:cNvSpPr>
          <p:nvPr>
            <p:ph type="ftr" sz="quarter" idx="11"/>
          </p:nvPr>
        </p:nvSpPr>
        <p:spPr/>
        <p:txBody>
          <a:bodyPr/>
          <a:lstStyle>
            <a:defPPr/>
          </a:lstStyle>
          <a:p>
            <a:endParaRPr lang="fr-FR"/>
          </a:p>
        </p:txBody>
      </p:sp>
      <p:sp>
        <p:nvSpPr>
          <p:cNvPr id="5" name="Espace réservé du numéro de diapositive 4"/>
          <p:cNvSpPr>
            <a:spLocks noGrp="1"/>
          </p:cNvSpPr>
          <p:nvPr>
            <p:ph type="sldNum" sz="quarter" idx="12"/>
          </p:nvPr>
        </p:nvSpPr>
        <p:spPr/>
        <p:txBody>
          <a:bodyPr/>
          <a:lstStyle>
            <a:defPPr/>
          </a:lstStyle>
          <a:p>
            <a:fld id="{A1DF5162-8530-4F8E-8FE4-D0D007B91BA3}" type="slidenum">
              <a:rPr lang="fr-FR" smtClean="0"/>
              <a:pPr/>
              <a:t>‹N°›</a:t>
            </a:fld>
            <a:endParaRPr lang="fr-F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defPPr/>
          </a:lstStyle>
          <a:p>
            <a:fld id="{4ACD9000-947E-464A-833F-D5D5535EF678}" type="datetimeFigureOut">
              <a:rPr lang="fr-FR" smtClean="0"/>
              <a:pPr/>
              <a:t>20/04/2022</a:t>
            </a:fld>
            <a:endParaRPr lang="fr-FR"/>
          </a:p>
        </p:txBody>
      </p:sp>
      <p:sp>
        <p:nvSpPr>
          <p:cNvPr id="3" name="Espace réservé du pied de page 2"/>
          <p:cNvSpPr>
            <a:spLocks noGrp="1"/>
          </p:cNvSpPr>
          <p:nvPr>
            <p:ph type="ftr" sz="quarter" idx="11"/>
          </p:nvPr>
        </p:nvSpPr>
        <p:spPr/>
        <p:txBody>
          <a:bodyPr/>
          <a:lstStyle>
            <a:defPPr/>
          </a:lstStyle>
          <a:p>
            <a:endParaRPr lang="fr-FR"/>
          </a:p>
        </p:txBody>
      </p:sp>
      <p:sp>
        <p:nvSpPr>
          <p:cNvPr id="4" name="Espace réservé du numéro de diapositive 3"/>
          <p:cNvSpPr>
            <a:spLocks noGrp="1"/>
          </p:cNvSpPr>
          <p:nvPr>
            <p:ph type="sldNum" sz="quarter" idx="12"/>
          </p:nvPr>
        </p:nvSpPr>
        <p:spPr/>
        <p:txBody>
          <a:bodyPr/>
          <a:lstStyle>
            <a:defPPr/>
          </a:lstStyle>
          <a:p>
            <a:fld id="{A1DF5162-8530-4F8E-8FE4-D0D007B91BA3}" type="slidenum">
              <a:rPr lang="fr-FR" smtClean="0"/>
              <a:pPr/>
              <a:t>‹N°›</a:t>
            </a:fld>
            <a:endParaRPr lang="fr-F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defPPr/>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defPPr/>
          </a:lstStyle>
          <a:p>
            <a:fld id="{4ACD9000-947E-464A-833F-D5D5535EF678}" type="datetimeFigureOut">
              <a:rPr lang="fr-FR" smtClean="0"/>
              <a:pPr/>
              <a:t>20/04/2022</a:t>
            </a:fld>
            <a:endParaRPr lang="fr-FR"/>
          </a:p>
        </p:txBody>
      </p:sp>
      <p:sp>
        <p:nvSpPr>
          <p:cNvPr id="6" name="Espace réservé du pied de page 5"/>
          <p:cNvSpPr>
            <a:spLocks noGrp="1"/>
          </p:cNvSpPr>
          <p:nvPr>
            <p:ph type="ftr" sz="quarter" idx="11"/>
          </p:nvPr>
        </p:nvSpPr>
        <p:spPr/>
        <p:txBody>
          <a:bodyPr/>
          <a:lstStyle>
            <a:defPPr/>
          </a:lstStyle>
          <a:p>
            <a:endParaRPr lang="fr-FR"/>
          </a:p>
        </p:txBody>
      </p:sp>
      <p:sp>
        <p:nvSpPr>
          <p:cNvPr id="7" name="Espace réservé du numéro de diapositive 6"/>
          <p:cNvSpPr>
            <a:spLocks noGrp="1"/>
          </p:cNvSpPr>
          <p:nvPr>
            <p:ph type="sldNum" sz="quarter" idx="12"/>
          </p:nvPr>
        </p:nvSpPr>
        <p:spPr/>
        <p:txBody>
          <a:bodyPr/>
          <a:lstStyle>
            <a:defPPr/>
          </a:lstStyle>
          <a:p>
            <a:fld id="{A1DF5162-8530-4F8E-8FE4-D0D007B91BA3}" type="slidenum">
              <a:rPr lang="fr-FR" smtClean="0"/>
              <a:pPr/>
              <a:t>‹N°›</a:t>
            </a:fld>
            <a:endParaRPr lang="fr-F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defPPr/>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defPPr/>
          </a:lstStyle>
          <a:p>
            <a:fld id="{4ACD9000-947E-464A-833F-D5D5535EF678}" type="datetimeFigureOut">
              <a:rPr lang="fr-FR" smtClean="0"/>
              <a:pPr/>
              <a:t>20/04/2022</a:t>
            </a:fld>
            <a:endParaRPr lang="fr-FR"/>
          </a:p>
        </p:txBody>
      </p:sp>
      <p:sp>
        <p:nvSpPr>
          <p:cNvPr id="6" name="Espace réservé du pied de page 5"/>
          <p:cNvSpPr>
            <a:spLocks noGrp="1"/>
          </p:cNvSpPr>
          <p:nvPr>
            <p:ph type="ftr" sz="quarter" idx="11"/>
          </p:nvPr>
        </p:nvSpPr>
        <p:spPr/>
        <p:txBody>
          <a:bodyPr/>
          <a:lstStyle>
            <a:defPPr/>
          </a:lstStyle>
          <a:p>
            <a:endParaRPr lang="fr-FR"/>
          </a:p>
        </p:txBody>
      </p:sp>
      <p:sp>
        <p:nvSpPr>
          <p:cNvPr id="7" name="Espace réservé du numéro de diapositive 6"/>
          <p:cNvSpPr>
            <a:spLocks noGrp="1"/>
          </p:cNvSpPr>
          <p:nvPr>
            <p:ph type="sldNum" sz="quarter" idx="12"/>
          </p:nvPr>
        </p:nvSpPr>
        <p:spPr/>
        <p:txBody>
          <a:bodyPr/>
          <a:lstStyle>
            <a:defPPr/>
          </a:lstStyle>
          <a:p>
            <a:fld id="{A1DF5162-8530-4F8E-8FE4-D0D007B91BA3}" type="slidenum">
              <a:rPr lang="fr-FR" smtClean="0"/>
              <a:pPr/>
              <a:t>‹N°›</a:t>
            </a:fld>
            <a:endParaRPr lang="fr-F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defPPr/>
          </a:lstStyle>
          <a:p>
            <a:fld id="{4ACD9000-947E-464A-833F-D5D5535EF678}"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A1DF5162-8530-4F8E-8FE4-D0D007B91BA3}" type="slidenum">
              <a:rPr lang="fr-FR" smtClean="0"/>
              <a:pPr/>
              <a:t>‹N°›</a:t>
            </a:fld>
            <a:endParaRPr lang="fr-F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defP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defPPr/>
          </a:lstStyle>
          <a:p>
            <a:fld id="{4ACD9000-947E-464A-833F-D5D5535EF678}"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A1DF5162-8530-4F8E-8FE4-D0D007B91BA3}" type="slidenum">
              <a:rPr lang="fr-FR" smtClean="0"/>
              <a:pPr/>
              <a:t>‹N°›</a:t>
            </a:fld>
            <a:endParaRPr lang="fr-F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defP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defPPr/>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defPPr/>
          </a:lstStyle>
          <a:p>
            <a:fld id="{DE7984DE-C197-4AA0-9265-58CCCC37313F}"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986E1FDC-15F2-4B6B-940D-8A02864DAC84}" type="slidenum">
              <a:rPr lang="fr-FR" smtClean="0"/>
              <a:pPr/>
              <a:t>‹N°›</a:t>
            </a:fld>
            <a:endParaRPr lang="fr-F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u contenu 2"/>
          <p:cNvSpPr>
            <a:spLocks noGrp="1"/>
          </p:cNvSpPr>
          <p:nvPr>
            <p:ph idx="1"/>
          </p:nvPr>
        </p:nvSpPr>
        <p:spPr/>
        <p:txBody>
          <a:bodyPr/>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defPPr/>
          </a:lstStyle>
          <a:p>
            <a:fld id="{DE7984DE-C197-4AA0-9265-58CCCC37313F}"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986E1FDC-15F2-4B6B-940D-8A02864DAC84}" type="slidenum">
              <a:rPr lang="fr-FR" smtClean="0"/>
              <a:pPr/>
              <a:t>‹N°›</a:t>
            </a:fld>
            <a:endParaRPr lang="fr-F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defPPr/>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defPPr/>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defPPr/>
          </a:lstStyle>
          <a:p>
            <a:fld id="{DE7984DE-C197-4AA0-9265-58CCCC37313F}"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986E1FDC-15F2-4B6B-940D-8A02864DAC84}" type="slidenum">
              <a:rPr lang="fr-FR" smtClean="0"/>
              <a:pPr/>
              <a:t>‹N°›</a:t>
            </a:fld>
            <a:endParaRPr lang="fr-F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defPPr/>
          </a:lstStyle>
          <a:p>
            <a:fld id="{DE7984DE-C197-4AA0-9265-58CCCC37313F}" type="datetimeFigureOut">
              <a:rPr lang="fr-FR" smtClean="0"/>
              <a:pPr/>
              <a:t>20/04/2022</a:t>
            </a:fld>
            <a:endParaRPr lang="fr-FR"/>
          </a:p>
        </p:txBody>
      </p:sp>
      <p:sp>
        <p:nvSpPr>
          <p:cNvPr id="6" name="Espace réservé du pied de page 5"/>
          <p:cNvSpPr>
            <a:spLocks noGrp="1"/>
          </p:cNvSpPr>
          <p:nvPr>
            <p:ph type="ftr" sz="quarter" idx="11"/>
          </p:nvPr>
        </p:nvSpPr>
        <p:spPr/>
        <p:txBody>
          <a:bodyPr/>
          <a:lstStyle>
            <a:defPPr/>
          </a:lstStyle>
          <a:p>
            <a:endParaRPr lang="fr-FR"/>
          </a:p>
        </p:txBody>
      </p:sp>
      <p:sp>
        <p:nvSpPr>
          <p:cNvPr id="7" name="Espace réservé du numéro de diapositive 6"/>
          <p:cNvSpPr>
            <a:spLocks noGrp="1"/>
          </p:cNvSpPr>
          <p:nvPr>
            <p:ph type="sldNum" sz="quarter" idx="12"/>
          </p:nvPr>
        </p:nvSpPr>
        <p:spPr/>
        <p:txBody>
          <a:bodyPr/>
          <a:lstStyle>
            <a:defPPr/>
          </a:lstStyle>
          <a:p>
            <a:fld id="{986E1FDC-15F2-4B6B-940D-8A02864DAC84}" type="slidenum">
              <a:rPr lang="fr-FR" smtClean="0"/>
              <a:pPr/>
              <a:t>‹N°›</a:t>
            </a:fld>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smtClean="0"/>
              <a:t>Click to edit Master title style</a:t>
            </a:r>
            <a:endParaRPr lang="en-US"/>
          </a:p>
        </p:txBody>
      </p:sp>
      <p:sp>
        <p:nvSpPr>
          <p:cNvPr id="3" name="Date Placeholder 2"/>
          <p:cNvSpPr>
            <a:spLocks noGrp="1"/>
          </p:cNvSpPr>
          <p:nvPr>
            <p:ph type="dt" sz="half" idx="1"/>
          </p:nvPr>
        </p:nvSpPr>
        <p:spPr/>
        <p:txBody>
          <a:bodyPr/>
          <a:lstStyle>
            <a:defPPr/>
          </a:lstStyle>
          <a:p>
            <a:fld id="{AE28026A-3C7C-4D09-BD63-B5E155BE27D9}" type="datetimeFigureOut">
              <a:rPr lang="en-US" smtClean="0"/>
              <a:pPr/>
              <a:t>4/20/2022</a:t>
            </a:fld>
            <a:endParaRPr lang="en-US"/>
          </a:p>
        </p:txBody>
      </p:sp>
      <p:sp>
        <p:nvSpPr>
          <p:cNvPr id="4" name="Footer Placeholder 3"/>
          <p:cNvSpPr>
            <a:spLocks noGrp="1"/>
          </p:cNvSpPr>
          <p:nvPr>
            <p:ph type="ftr" sz="quarter" idx="2"/>
          </p:nvPr>
        </p:nvSpPr>
        <p:spPr/>
        <p:txBody>
          <a:bodyPr/>
          <a:lstStyle>
            <a:defPPr/>
          </a:lstStyle>
          <a:p>
            <a:endParaRPr lang="en-US"/>
          </a:p>
        </p:txBody>
      </p:sp>
      <p:sp>
        <p:nvSpPr>
          <p:cNvPr id="5" name="Slide Number Placeholder 4"/>
          <p:cNvSpPr>
            <a:spLocks noGrp="1"/>
          </p:cNvSpPr>
          <p:nvPr>
            <p:ph type="sldNum" sz="quarter" idx="3"/>
          </p:nvPr>
        </p:nvSpPr>
        <p:spPr/>
        <p:txBody>
          <a:bodyPr/>
          <a:lstStyle>
            <a:defPPr/>
          </a:lstStyle>
          <a:p>
            <a:fld id="{93AE1883-0942-4AA3-9DB2-9C7C3A0314B1}" type="slidenum">
              <a:rPr lang="en-US" smtClean="0"/>
              <a:pPr/>
              <a:t>‹N°›</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defPPr/>
          </a:lstStyle>
          <a:p>
            <a:fld id="{DE7984DE-C197-4AA0-9265-58CCCC37313F}" type="datetimeFigureOut">
              <a:rPr lang="fr-FR" smtClean="0"/>
              <a:pPr/>
              <a:t>20/04/2022</a:t>
            </a:fld>
            <a:endParaRPr lang="fr-FR"/>
          </a:p>
        </p:txBody>
      </p:sp>
      <p:sp>
        <p:nvSpPr>
          <p:cNvPr id="8" name="Espace réservé du pied de page 7"/>
          <p:cNvSpPr>
            <a:spLocks noGrp="1"/>
          </p:cNvSpPr>
          <p:nvPr>
            <p:ph type="ftr" sz="quarter" idx="11"/>
          </p:nvPr>
        </p:nvSpPr>
        <p:spPr/>
        <p:txBody>
          <a:bodyPr/>
          <a:lstStyle>
            <a:defPPr/>
          </a:lstStyle>
          <a:p>
            <a:endParaRPr lang="fr-FR"/>
          </a:p>
        </p:txBody>
      </p:sp>
      <p:sp>
        <p:nvSpPr>
          <p:cNvPr id="9" name="Espace réservé du numéro de diapositive 8"/>
          <p:cNvSpPr>
            <a:spLocks noGrp="1"/>
          </p:cNvSpPr>
          <p:nvPr>
            <p:ph type="sldNum" sz="quarter" idx="12"/>
          </p:nvPr>
        </p:nvSpPr>
        <p:spPr/>
        <p:txBody>
          <a:bodyPr/>
          <a:lstStyle>
            <a:defPPr/>
          </a:lstStyle>
          <a:p>
            <a:fld id="{986E1FDC-15F2-4B6B-940D-8A02864DAC84}" type="slidenum">
              <a:rPr lang="fr-FR" smtClean="0"/>
              <a:pPr/>
              <a:t>‹N°›</a:t>
            </a:fld>
            <a:endParaRPr lang="fr-F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defPPr/>
          </a:lstStyle>
          <a:p>
            <a:fld id="{DE7984DE-C197-4AA0-9265-58CCCC37313F}" type="datetimeFigureOut">
              <a:rPr lang="fr-FR" smtClean="0"/>
              <a:pPr/>
              <a:t>20/04/2022</a:t>
            </a:fld>
            <a:endParaRPr lang="fr-FR"/>
          </a:p>
        </p:txBody>
      </p:sp>
      <p:sp>
        <p:nvSpPr>
          <p:cNvPr id="4" name="Espace réservé du pied de page 3"/>
          <p:cNvSpPr>
            <a:spLocks noGrp="1"/>
          </p:cNvSpPr>
          <p:nvPr>
            <p:ph type="ftr" sz="quarter" idx="11"/>
          </p:nvPr>
        </p:nvSpPr>
        <p:spPr/>
        <p:txBody>
          <a:bodyPr/>
          <a:lstStyle>
            <a:defPPr/>
          </a:lstStyle>
          <a:p>
            <a:endParaRPr lang="fr-FR"/>
          </a:p>
        </p:txBody>
      </p:sp>
      <p:sp>
        <p:nvSpPr>
          <p:cNvPr id="5" name="Espace réservé du numéro de diapositive 4"/>
          <p:cNvSpPr>
            <a:spLocks noGrp="1"/>
          </p:cNvSpPr>
          <p:nvPr>
            <p:ph type="sldNum" sz="quarter" idx="12"/>
          </p:nvPr>
        </p:nvSpPr>
        <p:spPr/>
        <p:txBody>
          <a:bodyPr/>
          <a:lstStyle>
            <a:defPPr/>
          </a:lstStyle>
          <a:p>
            <a:fld id="{986E1FDC-15F2-4B6B-940D-8A02864DAC84}" type="slidenum">
              <a:rPr lang="fr-FR" smtClean="0"/>
              <a:pPr/>
              <a:t>‹N°›</a:t>
            </a:fld>
            <a:endParaRPr lang="fr-F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defPPr/>
          </a:lstStyle>
          <a:p>
            <a:fld id="{DE7984DE-C197-4AA0-9265-58CCCC37313F}" type="datetimeFigureOut">
              <a:rPr lang="fr-FR" smtClean="0"/>
              <a:pPr/>
              <a:t>20/04/2022</a:t>
            </a:fld>
            <a:endParaRPr lang="fr-FR"/>
          </a:p>
        </p:txBody>
      </p:sp>
      <p:sp>
        <p:nvSpPr>
          <p:cNvPr id="3" name="Espace réservé du pied de page 2"/>
          <p:cNvSpPr>
            <a:spLocks noGrp="1"/>
          </p:cNvSpPr>
          <p:nvPr>
            <p:ph type="ftr" sz="quarter" idx="11"/>
          </p:nvPr>
        </p:nvSpPr>
        <p:spPr/>
        <p:txBody>
          <a:bodyPr/>
          <a:lstStyle>
            <a:defPPr/>
          </a:lstStyle>
          <a:p>
            <a:endParaRPr lang="fr-FR"/>
          </a:p>
        </p:txBody>
      </p:sp>
      <p:sp>
        <p:nvSpPr>
          <p:cNvPr id="4" name="Espace réservé du numéro de diapositive 3"/>
          <p:cNvSpPr>
            <a:spLocks noGrp="1"/>
          </p:cNvSpPr>
          <p:nvPr>
            <p:ph type="sldNum" sz="quarter" idx="12"/>
          </p:nvPr>
        </p:nvSpPr>
        <p:spPr/>
        <p:txBody>
          <a:bodyPr/>
          <a:lstStyle>
            <a:defPPr/>
          </a:lstStyle>
          <a:p>
            <a:fld id="{986E1FDC-15F2-4B6B-940D-8A02864DAC84}" type="slidenum">
              <a:rPr lang="fr-FR" smtClean="0"/>
              <a:pPr/>
              <a:t>‹N°›</a:t>
            </a:fld>
            <a:endParaRPr lang="fr-F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defPPr/>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defPPr/>
          </a:lstStyle>
          <a:p>
            <a:fld id="{DE7984DE-C197-4AA0-9265-58CCCC37313F}" type="datetimeFigureOut">
              <a:rPr lang="fr-FR" smtClean="0"/>
              <a:pPr/>
              <a:t>20/04/2022</a:t>
            </a:fld>
            <a:endParaRPr lang="fr-FR"/>
          </a:p>
        </p:txBody>
      </p:sp>
      <p:sp>
        <p:nvSpPr>
          <p:cNvPr id="6" name="Espace réservé du pied de page 5"/>
          <p:cNvSpPr>
            <a:spLocks noGrp="1"/>
          </p:cNvSpPr>
          <p:nvPr>
            <p:ph type="ftr" sz="quarter" idx="11"/>
          </p:nvPr>
        </p:nvSpPr>
        <p:spPr/>
        <p:txBody>
          <a:bodyPr/>
          <a:lstStyle>
            <a:defPPr/>
          </a:lstStyle>
          <a:p>
            <a:endParaRPr lang="fr-FR"/>
          </a:p>
        </p:txBody>
      </p:sp>
      <p:sp>
        <p:nvSpPr>
          <p:cNvPr id="7" name="Espace réservé du numéro de diapositive 6"/>
          <p:cNvSpPr>
            <a:spLocks noGrp="1"/>
          </p:cNvSpPr>
          <p:nvPr>
            <p:ph type="sldNum" sz="quarter" idx="12"/>
          </p:nvPr>
        </p:nvSpPr>
        <p:spPr/>
        <p:txBody>
          <a:bodyPr/>
          <a:lstStyle>
            <a:defPPr/>
          </a:lstStyle>
          <a:p>
            <a:fld id="{986E1FDC-15F2-4B6B-940D-8A02864DAC84}" type="slidenum">
              <a:rPr lang="fr-FR" smtClean="0"/>
              <a:pPr/>
              <a:t>‹N°›</a:t>
            </a:fld>
            <a:endParaRPr lang="fr-F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defPPr/>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defPPr/>
          </a:lstStyle>
          <a:p>
            <a:fld id="{DE7984DE-C197-4AA0-9265-58CCCC37313F}" type="datetimeFigureOut">
              <a:rPr lang="fr-FR" smtClean="0"/>
              <a:pPr/>
              <a:t>20/04/2022</a:t>
            </a:fld>
            <a:endParaRPr lang="fr-FR"/>
          </a:p>
        </p:txBody>
      </p:sp>
      <p:sp>
        <p:nvSpPr>
          <p:cNvPr id="6" name="Espace réservé du pied de page 5"/>
          <p:cNvSpPr>
            <a:spLocks noGrp="1"/>
          </p:cNvSpPr>
          <p:nvPr>
            <p:ph type="ftr" sz="quarter" idx="11"/>
          </p:nvPr>
        </p:nvSpPr>
        <p:spPr/>
        <p:txBody>
          <a:bodyPr/>
          <a:lstStyle>
            <a:defPPr/>
          </a:lstStyle>
          <a:p>
            <a:endParaRPr lang="fr-FR"/>
          </a:p>
        </p:txBody>
      </p:sp>
      <p:sp>
        <p:nvSpPr>
          <p:cNvPr id="7" name="Espace réservé du numéro de diapositive 6"/>
          <p:cNvSpPr>
            <a:spLocks noGrp="1"/>
          </p:cNvSpPr>
          <p:nvPr>
            <p:ph type="sldNum" sz="quarter" idx="12"/>
          </p:nvPr>
        </p:nvSpPr>
        <p:spPr/>
        <p:txBody>
          <a:bodyPr/>
          <a:lstStyle>
            <a:defPPr/>
          </a:lstStyle>
          <a:p>
            <a:fld id="{986E1FDC-15F2-4B6B-940D-8A02864DAC84}" type="slidenum">
              <a:rPr lang="fr-FR" smtClean="0"/>
              <a:pPr/>
              <a:t>‹N°›</a:t>
            </a:fld>
            <a:endParaRPr lang="fr-F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defPPr/>
          </a:lstStyle>
          <a:p>
            <a:fld id="{DE7984DE-C197-4AA0-9265-58CCCC37313F}"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986E1FDC-15F2-4B6B-940D-8A02864DAC84}" type="slidenum">
              <a:rPr lang="fr-FR" smtClean="0"/>
              <a:pPr/>
              <a:t>‹N°›</a:t>
            </a:fld>
            <a:endParaRPr lang="fr-F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defP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defPPr/>
          </a:lstStyle>
          <a:p>
            <a:fld id="{DE7984DE-C197-4AA0-9265-58CCCC37313F}"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986E1FDC-15F2-4B6B-940D-8A02864DAC84}" type="slidenum">
              <a:rPr lang="fr-FR" smtClean="0"/>
              <a:pPr/>
              <a:t>‹N°›</a:t>
            </a:fld>
            <a:endParaRPr lang="fr-F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defP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defPPr/>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defPPr/>
          </a:lstStyle>
          <a:p>
            <a:fld id="{DE7984DE-C197-4AA0-9265-58CCCC37313F}"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986E1FDC-15F2-4B6B-940D-8A02864DAC84}" type="slidenum">
              <a:rPr lang="fr-FR" smtClean="0"/>
              <a:pPr/>
              <a:t>‹N°›</a:t>
            </a:fld>
            <a:endParaRPr lang="fr-F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u contenu 2"/>
          <p:cNvSpPr>
            <a:spLocks noGrp="1"/>
          </p:cNvSpPr>
          <p:nvPr>
            <p:ph idx="1"/>
          </p:nvPr>
        </p:nvSpPr>
        <p:spPr/>
        <p:txBody>
          <a:bodyPr/>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defPPr/>
          </a:lstStyle>
          <a:p>
            <a:fld id="{DE7984DE-C197-4AA0-9265-58CCCC37313F}"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986E1FDC-15F2-4B6B-940D-8A02864DAC84}" type="slidenum">
              <a:rPr lang="fr-FR" smtClean="0"/>
              <a:pPr/>
              <a:t>‹N°›</a:t>
            </a:fld>
            <a:endParaRPr lang="fr-F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defPPr/>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defPPr/>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defPPr/>
          </a:lstStyle>
          <a:p>
            <a:fld id="{DE7984DE-C197-4AA0-9265-58CCCC37313F}"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986E1FDC-15F2-4B6B-940D-8A02864DAC84}" type="slidenum">
              <a:rPr lang="fr-FR" smtClean="0"/>
              <a:pPr/>
              <a:t>‹N°›</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defPPr/>
          </a:lstStyle>
          <a:p>
            <a:fld id="{E5F93856-B9EC-46C9-BD81-E8D9835CBCE7}" type="datetimeFigureOut">
              <a:rPr lang="en-US" smtClean="0"/>
              <a:pPr/>
              <a:t>4/20/2022</a:t>
            </a:fld>
            <a:endParaRPr lang="en-US"/>
          </a:p>
        </p:txBody>
      </p:sp>
      <p:sp>
        <p:nvSpPr>
          <p:cNvPr id="3" name="Footer Placeholder 2"/>
          <p:cNvSpPr>
            <a:spLocks noGrp="1"/>
          </p:cNvSpPr>
          <p:nvPr>
            <p:ph type="ftr" sz="quarter" idx="1"/>
          </p:nvPr>
        </p:nvSpPr>
        <p:spPr/>
        <p:txBody>
          <a:bodyPr/>
          <a:lstStyle>
            <a:defPPr/>
          </a:lstStyle>
          <a:p>
            <a:endParaRPr lang="en-US"/>
          </a:p>
        </p:txBody>
      </p:sp>
      <p:sp>
        <p:nvSpPr>
          <p:cNvPr id="4" name="Slide Number Placeholder 3"/>
          <p:cNvSpPr>
            <a:spLocks noGrp="1"/>
          </p:cNvSpPr>
          <p:nvPr>
            <p:ph type="sldNum" sz="quarter" idx="2"/>
          </p:nvPr>
        </p:nvSpPr>
        <p:spPr/>
        <p:txBody>
          <a:bodyPr/>
          <a:lstStyle>
            <a:defPPr/>
          </a:lstStyle>
          <a:p>
            <a:fld id="{93AE1883-0942-4AA3-9DB2-9C7C3A0314B1}" type="slidenum">
              <a:rPr lang="en-US" smtClean="0"/>
              <a:pPr/>
              <a:t>‹N°›</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defPPr/>
          </a:lstStyle>
          <a:p>
            <a:fld id="{DE7984DE-C197-4AA0-9265-58CCCC37313F}" type="datetimeFigureOut">
              <a:rPr lang="fr-FR" smtClean="0"/>
              <a:pPr/>
              <a:t>20/04/2022</a:t>
            </a:fld>
            <a:endParaRPr lang="fr-FR"/>
          </a:p>
        </p:txBody>
      </p:sp>
      <p:sp>
        <p:nvSpPr>
          <p:cNvPr id="6" name="Espace réservé du pied de page 5"/>
          <p:cNvSpPr>
            <a:spLocks noGrp="1"/>
          </p:cNvSpPr>
          <p:nvPr>
            <p:ph type="ftr" sz="quarter" idx="11"/>
          </p:nvPr>
        </p:nvSpPr>
        <p:spPr/>
        <p:txBody>
          <a:bodyPr/>
          <a:lstStyle>
            <a:defPPr/>
          </a:lstStyle>
          <a:p>
            <a:endParaRPr lang="fr-FR"/>
          </a:p>
        </p:txBody>
      </p:sp>
      <p:sp>
        <p:nvSpPr>
          <p:cNvPr id="7" name="Espace réservé du numéro de diapositive 6"/>
          <p:cNvSpPr>
            <a:spLocks noGrp="1"/>
          </p:cNvSpPr>
          <p:nvPr>
            <p:ph type="sldNum" sz="quarter" idx="12"/>
          </p:nvPr>
        </p:nvSpPr>
        <p:spPr/>
        <p:txBody>
          <a:bodyPr/>
          <a:lstStyle>
            <a:defPPr/>
          </a:lstStyle>
          <a:p>
            <a:fld id="{986E1FDC-15F2-4B6B-940D-8A02864DAC84}" type="slidenum">
              <a:rPr lang="fr-FR" smtClean="0"/>
              <a:pPr/>
              <a:t>‹N°›</a:t>
            </a:fld>
            <a:endParaRPr lang="fr-F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defPPr/>
          </a:lstStyle>
          <a:p>
            <a:fld id="{DE7984DE-C197-4AA0-9265-58CCCC37313F}" type="datetimeFigureOut">
              <a:rPr lang="fr-FR" smtClean="0"/>
              <a:pPr/>
              <a:t>20/04/2022</a:t>
            </a:fld>
            <a:endParaRPr lang="fr-FR"/>
          </a:p>
        </p:txBody>
      </p:sp>
      <p:sp>
        <p:nvSpPr>
          <p:cNvPr id="8" name="Espace réservé du pied de page 7"/>
          <p:cNvSpPr>
            <a:spLocks noGrp="1"/>
          </p:cNvSpPr>
          <p:nvPr>
            <p:ph type="ftr" sz="quarter" idx="11"/>
          </p:nvPr>
        </p:nvSpPr>
        <p:spPr/>
        <p:txBody>
          <a:bodyPr/>
          <a:lstStyle>
            <a:defPPr/>
          </a:lstStyle>
          <a:p>
            <a:endParaRPr lang="fr-FR"/>
          </a:p>
        </p:txBody>
      </p:sp>
      <p:sp>
        <p:nvSpPr>
          <p:cNvPr id="9" name="Espace réservé du numéro de diapositive 8"/>
          <p:cNvSpPr>
            <a:spLocks noGrp="1"/>
          </p:cNvSpPr>
          <p:nvPr>
            <p:ph type="sldNum" sz="quarter" idx="12"/>
          </p:nvPr>
        </p:nvSpPr>
        <p:spPr/>
        <p:txBody>
          <a:bodyPr/>
          <a:lstStyle>
            <a:defPPr/>
          </a:lstStyle>
          <a:p>
            <a:fld id="{986E1FDC-15F2-4B6B-940D-8A02864DAC84}" type="slidenum">
              <a:rPr lang="fr-FR" smtClean="0"/>
              <a:pPr/>
              <a:t>‹N°›</a:t>
            </a:fld>
            <a:endParaRPr lang="fr-F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defPPr/>
          </a:lstStyle>
          <a:p>
            <a:fld id="{DE7984DE-C197-4AA0-9265-58CCCC37313F}" type="datetimeFigureOut">
              <a:rPr lang="fr-FR" smtClean="0"/>
              <a:pPr/>
              <a:t>20/04/2022</a:t>
            </a:fld>
            <a:endParaRPr lang="fr-FR"/>
          </a:p>
        </p:txBody>
      </p:sp>
      <p:sp>
        <p:nvSpPr>
          <p:cNvPr id="4" name="Espace réservé du pied de page 3"/>
          <p:cNvSpPr>
            <a:spLocks noGrp="1"/>
          </p:cNvSpPr>
          <p:nvPr>
            <p:ph type="ftr" sz="quarter" idx="11"/>
          </p:nvPr>
        </p:nvSpPr>
        <p:spPr/>
        <p:txBody>
          <a:bodyPr/>
          <a:lstStyle>
            <a:defPPr/>
          </a:lstStyle>
          <a:p>
            <a:endParaRPr lang="fr-FR"/>
          </a:p>
        </p:txBody>
      </p:sp>
      <p:sp>
        <p:nvSpPr>
          <p:cNvPr id="5" name="Espace réservé du numéro de diapositive 4"/>
          <p:cNvSpPr>
            <a:spLocks noGrp="1"/>
          </p:cNvSpPr>
          <p:nvPr>
            <p:ph type="sldNum" sz="quarter" idx="12"/>
          </p:nvPr>
        </p:nvSpPr>
        <p:spPr/>
        <p:txBody>
          <a:bodyPr/>
          <a:lstStyle>
            <a:defPPr/>
          </a:lstStyle>
          <a:p>
            <a:fld id="{986E1FDC-15F2-4B6B-940D-8A02864DAC84}" type="slidenum">
              <a:rPr lang="fr-FR" smtClean="0"/>
              <a:pPr/>
              <a:t>‹N°›</a:t>
            </a:fld>
            <a:endParaRPr lang="fr-F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defPPr/>
          </a:lstStyle>
          <a:p>
            <a:fld id="{DE7984DE-C197-4AA0-9265-58CCCC37313F}" type="datetimeFigureOut">
              <a:rPr lang="fr-FR" smtClean="0"/>
              <a:pPr/>
              <a:t>20/04/2022</a:t>
            </a:fld>
            <a:endParaRPr lang="fr-FR"/>
          </a:p>
        </p:txBody>
      </p:sp>
      <p:sp>
        <p:nvSpPr>
          <p:cNvPr id="3" name="Espace réservé du pied de page 2"/>
          <p:cNvSpPr>
            <a:spLocks noGrp="1"/>
          </p:cNvSpPr>
          <p:nvPr>
            <p:ph type="ftr" sz="quarter" idx="11"/>
          </p:nvPr>
        </p:nvSpPr>
        <p:spPr/>
        <p:txBody>
          <a:bodyPr/>
          <a:lstStyle>
            <a:defPPr/>
          </a:lstStyle>
          <a:p>
            <a:endParaRPr lang="fr-FR"/>
          </a:p>
        </p:txBody>
      </p:sp>
      <p:sp>
        <p:nvSpPr>
          <p:cNvPr id="4" name="Espace réservé du numéro de diapositive 3"/>
          <p:cNvSpPr>
            <a:spLocks noGrp="1"/>
          </p:cNvSpPr>
          <p:nvPr>
            <p:ph type="sldNum" sz="quarter" idx="12"/>
          </p:nvPr>
        </p:nvSpPr>
        <p:spPr/>
        <p:txBody>
          <a:bodyPr/>
          <a:lstStyle>
            <a:defPPr/>
          </a:lstStyle>
          <a:p>
            <a:fld id="{986E1FDC-15F2-4B6B-940D-8A02864DAC84}" type="slidenum">
              <a:rPr lang="fr-FR" smtClean="0"/>
              <a:pPr/>
              <a:t>‹N°›</a:t>
            </a:fld>
            <a:endParaRPr lang="fr-F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defPPr/>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defPPr/>
          </a:lstStyle>
          <a:p>
            <a:fld id="{DE7984DE-C197-4AA0-9265-58CCCC37313F}" type="datetimeFigureOut">
              <a:rPr lang="fr-FR" smtClean="0"/>
              <a:pPr/>
              <a:t>20/04/2022</a:t>
            </a:fld>
            <a:endParaRPr lang="fr-FR"/>
          </a:p>
        </p:txBody>
      </p:sp>
      <p:sp>
        <p:nvSpPr>
          <p:cNvPr id="6" name="Espace réservé du pied de page 5"/>
          <p:cNvSpPr>
            <a:spLocks noGrp="1"/>
          </p:cNvSpPr>
          <p:nvPr>
            <p:ph type="ftr" sz="quarter" idx="11"/>
          </p:nvPr>
        </p:nvSpPr>
        <p:spPr/>
        <p:txBody>
          <a:bodyPr/>
          <a:lstStyle>
            <a:defPPr/>
          </a:lstStyle>
          <a:p>
            <a:endParaRPr lang="fr-FR"/>
          </a:p>
        </p:txBody>
      </p:sp>
      <p:sp>
        <p:nvSpPr>
          <p:cNvPr id="7" name="Espace réservé du numéro de diapositive 6"/>
          <p:cNvSpPr>
            <a:spLocks noGrp="1"/>
          </p:cNvSpPr>
          <p:nvPr>
            <p:ph type="sldNum" sz="quarter" idx="12"/>
          </p:nvPr>
        </p:nvSpPr>
        <p:spPr/>
        <p:txBody>
          <a:bodyPr/>
          <a:lstStyle>
            <a:defPPr/>
          </a:lstStyle>
          <a:p>
            <a:fld id="{986E1FDC-15F2-4B6B-940D-8A02864DAC84}" type="slidenum">
              <a:rPr lang="fr-FR" smtClean="0"/>
              <a:pPr/>
              <a:t>‹N°›</a:t>
            </a:fld>
            <a:endParaRPr lang="fr-F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defPPr/>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defPPr/>
          </a:lstStyle>
          <a:p>
            <a:fld id="{DE7984DE-C197-4AA0-9265-58CCCC37313F}" type="datetimeFigureOut">
              <a:rPr lang="fr-FR" smtClean="0"/>
              <a:pPr/>
              <a:t>20/04/2022</a:t>
            </a:fld>
            <a:endParaRPr lang="fr-FR"/>
          </a:p>
        </p:txBody>
      </p:sp>
      <p:sp>
        <p:nvSpPr>
          <p:cNvPr id="6" name="Espace réservé du pied de page 5"/>
          <p:cNvSpPr>
            <a:spLocks noGrp="1"/>
          </p:cNvSpPr>
          <p:nvPr>
            <p:ph type="ftr" sz="quarter" idx="11"/>
          </p:nvPr>
        </p:nvSpPr>
        <p:spPr/>
        <p:txBody>
          <a:bodyPr/>
          <a:lstStyle>
            <a:defPPr/>
          </a:lstStyle>
          <a:p>
            <a:endParaRPr lang="fr-FR"/>
          </a:p>
        </p:txBody>
      </p:sp>
      <p:sp>
        <p:nvSpPr>
          <p:cNvPr id="7" name="Espace réservé du numéro de diapositive 6"/>
          <p:cNvSpPr>
            <a:spLocks noGrp="1"/>
          </p:cNvSpPr>
          <p:nvPr>
            <p:ph type="sldNum" sz="quarter" idx="12"/>
          </p:nvPr>
        </p:nvSpPr>
        <p:spPr/>
        <p:txBody>
          <a:bodyPr/>
          <a:lstStyle>
            <a:defPPr/>
          </a:lstStyle>
          <a:p>
            <a:fld id="{986E1FDC-15F2-4B6B-940D-8A02864DAC84}" type="slidenum">
              <a:rPr lang="fr-FR" smtClean="0"/>
              <a:pPr/>
              <a:t>‹N°›</a:t>
            </a:fld>
            <a:endParaRPr lang="fr-F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defP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defPPr/>
          </a:lstStyle>
          <a:p>
            <a:fld id="{DE7984DE-C197-4AA0-9265-58CCCC37313F}"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986E1FDC-15F2-4B6B-940D-8A02864DAC84}" type="slidenum">
              <a:rPr lang="fr-FR" smtClean="0"/>
              <a:pPr/>
              <a:t>‹N°›</a:t>
            </a:fld>
            <a:endParaRPr lang="fr-F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defP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defPPr/>
          </a:lstStyle>
          <a:p>
            <a:fld id="{DE7984DE-C197-4AA0-9265-58CCCC37313F}" type="datetimeFigureOut">
              <a:rPr lang="fr-FR" smtClean="0"/>
              <a:pPr/>
              <a:t>20/04/2022</a:t>
            </a:fld>
            <a:endParaRPr lang="fr-FR"/>
          </a:p>
        </p:txBody>
      </p:sp>
      <p:sp>
        <p:nvSpPr>
          <p:cNvPr id="5" name="Espace réservé du pied de page 4"/>
          <p:cNvSpPr>
            <a:spLocks noGrp="1"/>
          </p:cNvSpPr>
          <p:nvPr>
            <p:ph type="ftr" sz="quarter" idx="11"/>
          </p:nvPr>
        </p:nvSpPr>
        <p:spPr/>
        <p:txBody>
          <a:bodyPr/>
          <a:lstStyle>
            <a:defPPr/>
          </a:lstStyle>
          <a:p>
            <a:endParaRPr lang="fr-FR"/>
          </a:p>
        </p:txBody>
      </p:sp>
      <p:sp>
        <p:nvSpPr>
          <p:cNvPr id="6" name="Espace réservé du numéro de diapositive 5"/>
          <p:cNvSpPr>
            <a:spLocks noGrp="1"/>
          </p:cNvSpPr>
          <p:nvPr>
            <p:ph type="sldNum" sz="quarter" idx="12"/>
          </p:nvPr>
        </p:nvSpPr>
        <p:spPr/>
        <p:txBody>
          <a:bodyPr/>
          <a:lstStyle>
            <a:defPPr/>
          </a:lstStyle>
          <a:p>
            <a:fld id="{986E1FDC-15F2-4B6B-940D-8A02864DAC84}" type="slidenum">
              <a:rPr lang="fr-FR" smtClean="0"/>
              <a:pPr/>
              <a:t>‹N°›</a:t>
            </a:fld>
            <a:endParaRPr 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defPPr/>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defPPr/>
          </a:lstStyle>
          <a:p>
            <a:fld id="{AAC124A4-0137-4BE4-ACA8-E06E1B1431E9}" type="datetimeFigureOut">
              <a:rPr lang="en-US" smtClean="0"/>
              <a:pPr/>
              <a:t>4/20/2022</a:t>
            </a:fld>
            <a:endParaRPr lang="en-US"/>
          </a:p>
        </p:txBody>
      </p:sp>
      <p:sp>
        <p:nvSpPr>
          <p:cNvPr id="6" name="Footer Placeholder 5"/>
          <p:cNvSpPr>
            <a:spLocks noGrp="1"/>
          </p:cNvSpPr>
          <p:nvPr>
            <p:ph type="ftr" sz="quarter" idx="4"/>
          </p:nvPr>
        </p:nvSpPr>
        <p:spPr/>
        <p:txBody>
          <a:bodyPr/>
          <a:lstStyle>
            <a:defPPr/>
          </a:lstStyle>
          <a:p>
            <a:endParaRPr lang="en-US"/>
          </a:p>
        </p:txBody>
      </p:sp>
      <p:sp>
        <p:nvSpPr>
          <p:cNvPr id="7" name="Slide Number Placeholder 6"/>
          <p:cNvSpPr>
            <a:spLocks noGrp="1"/>
          </p:cNvSpPr>
          <p:nvPr>
            <p:ph type="sldNum" sz="quarter" idx="5"/>
          </p:nvPr>
        </p:nvSpPr>
        <p:spPr/>
        <p:txBody>
          <a:bodyPr/>
          <a:lstStyle>
            <a:defPPr/>
          </a:lstStyle>
          <a:p>
            <a:fld id="{93AE1883-0942-4AA3-9DB2-9C7C3A0314B1}" type="slidenum">
              <a:rPr lang="en-US" smtClean="0"/>
              <a:pPr/>
              <a:t>‹N°›</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defPPr/>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defPPr/>
          </a:lstStyle>
          <a:p>
            <a:fld id="{958E1C8E-9361-4E2E-9138-41E9E9A05481}" type="datetimeFigureOut">
              <a:rPr lang="en-US" smtClean="0"/>
              <a:pPr/>
              <a:t>4/20/2022</a:t>
            </a:fld>
            <a:endParaRPr lang="en-US"/>
          </a:p>
        </p:txBody>
      </p:sp>
      <p:sp>
        <p:nvSpPr>
          <p:cNvPr id="6" name="Footer Placeholder 5"/>
          <p:cNvSpPr>
            <a:spLocks noGrp="1"/>
          </p:cNvSpPr>
          <p:nvPr>
            <p:ph type="ftr" sz="quarter" idx="4"/>
          </p:nvPr>
        </p:nvSpPr>
        <p:spPr/>
        <p:txBody>
          <a:bodyPr/>
          <a:lstStyle>
            <a:defPPr/>
          </a:lstStyle>
          <a:p>
            <a:endParaRPr lang="en-US"/>
          </a:p>
        </p:txBody>
      </p:sp>
      <p:sp>
        <p:nvSpPr>
          <p:cNvPr id="7" name="Slide Number Placeholder 6"/>
          <p:cNvSpPr>
            <a:spLocks noGrp="1"/>
          </p:cNvSpPr>
          <p:nvPr>
            <p:ph type="sldNum" sz="quarter" idx="5"/>
          </p:nvPr>
        </p:nvSpPr>
        <p:spPr/>
        <p:txBody>
          <a:bodyPr/>
          <a:lstStyle>
            <a:defPPr/>
          </a:lstStyle>
          <a:p>
            <a:fld id="{93AE1883-0942-4AA3-9DB2-9C7C3A0314B1}" type="slidenum">
              <a:rPr lang="en-US" smtClean="0"/>
              <a:pPr/>
              <a:t>‹N°›</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defP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def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lvl1pPr algn="l">
              <a:defRPr sz="1200">
                <a:solidFill>
                  <a:schemeClr val="tx1">
                    <a:tint val="75000"/>
                  </a:schemeClr>
                </a:solidFill>
              </a:defRPr>
            </a:lvl1pPr>
          </a:lstStyle>
          <a:p>
            <a:fld id="{E8FD0B7A-F5DD-4F40-B4CB-3B2C354B893A}" type="datetimeFigureOut">
              <a:rPr lang="en-US" smtClean="0"/>
              <a:pPr/>
              <a:t>4/20/2022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lvl1pPr algn="r">
              <a:defRPr sz="1200">
                <a:solidFill>
                  <a:schemeClr val="tx1">
                    <a:tint val="75000"/>
                  </a:schemeClr>
                </a:solidFill>
              </a:defRPr>
            </a:lvl1pPr>
          </a:lstStyle>
          <a:p>
            <a:fld id="{93AE1883-0942-4AA3-9DB2-9C7C3A0314B1}"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def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3EA122-EEDD-4259-B282-8078937FF9AC}" type="datetimeFigureOut">
              <a:rPr lang="fr-FR" smtClean="0"/>
              <a:pPr/>
              <a:t>20/04/2022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586A8E-EBEC-4F43-8803-C33736E87B6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def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3EA122-EEDD-4259-B282-8078937FF9AC}" type="datetimeFigureOut">
              <a:rPr lang="fr-FR" smtClean="0"/>
              <a:pPr/>
              <a:t>20/04/2022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586A8E-EBEC-4F43-8803-C33736E87B6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def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CD9000-947E-464A-833F-D5D5535EF678}" type="datetimeFigureOut">
              <a:rPr lang="fr-FR" smtClean="0"/>
              <a:pPr/>
              <a:t>20/04/2022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DF5162-8530-4F8E-8FE4-D0D007B91BA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def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CD9000-947E-464A-833F-D5D5535EF678}" type="datetimeFigureOut">
              <a:rPr lang="fr-FR" smtClean="0"/>
              <a:pPr/>
              <a:t>20/04/2022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DF5162-8530-4F8E-8FE4-D0D007B91BA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def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7984DE-C197-4AA0-9265-58CCCC37313F}" type="datetimeFigureOut">
              <a:rPr lang="fr-FR" smtClean="0"/>
              <a:pPr/>
              <a:t>20/04/2022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6E1FDC-15F2-4B6B-940D-8A02864DAC8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def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def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7984DE-C197-4AA0-9265-58CCCC37313F}" type="datetimeFigureOut">
              <a:rPr lang="fr-FR" smtClean="0"/>
              <a:pPr/>
              <a:t>20/04/2022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6E1FDC-15F2-4B6B-940D-8A02864DAC8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429124" y="71414"/>
            <a:ext cx="4572032" cy="646331"/>
          </a:xfrm>
          <a:prstGeom prst="rect">
            <a:avLst/>
          </a:prstGeom>
          <a:solidFill>
            <a:schemeClr val="accent3">
              <a:lumMod val="60000"/>
              <a:lumOff val="40000"/>
              <a:alpha val="52000"/>
            </a:schemeClr>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DZ" sz="3600" smtClean="0">
                <a:solidFill>
                  <a:srgbClr val="FF0000"/>
                </a:solidFill>
                <a:latin typeface="Andalus" pitchFamily="18" charset="-78"/>
                <a:cs typeface="Andalus" pitchFamily="18" charset="-78"/>
              </a:rPr>
              <a:t>الخيارات الإستراتيجية الممكنة</a:t>
            </a:r>
            <a:r>
              <a:rPr lang="ar-DZ" sz="3600">
                <a:solidFill>
                  <a:srgbClr val="FF0000"/>
                </a:solidFill>
                <a:latin typeface="Andalus" pitchFamily="18" charset="-78"/>
                <a:cs typeface="Andalus" pitchFamily="18" charset="-78"/>
              </a:rPr>
              <a:t>:</a:t>
            </a:r>
            <a:r>
              <a:rPr lang="ar-DZ" sz="3600" smtClean="0">
                <a:solidFill>
                  <a:srgbClr val="FF0000"/>
                </a:solidFill>
                <a:latin typeface="Andalus" pitchFamily="18" charset="-78"/>
                <a:cs typeface="Andalus" pitchFamily="18" charset="-78"/>
              </a:rPr>
              <a:t> </a:t>
            </a:r>
            <a:endParaRPr lang="fr-FR" sz="3600">
              <a:solidFill>
                <a:srgbClr val="FF0000"/>
              </a:solidFill>
              <a:latin typeface="Andalus" pitchFamily="18" charset="-78"/>
              <a:cs typeface="Andalus" pitchFamily="18" charset="-78"/>
            </a:endParaRPr>
          </a:p>
        </p:txBody>
      </p:sp>
      <p:sp>
        <p:nvSpPr>
          <p:cNvPr id="7" name="ZoneTexte 6"/>
          <p:cNvSpPr txBox="1"/>
          <p:nvPr/>
        </p:nvSpPr>
        <p:spPr>
          <a:xfrm>
            <a:off x="71406" y="743153"/>
            <a:ext cx="8929718" cy="5909310"/>
          </a:xfrm>
          <a:prstGeom prst="rect">
            <a:avLst/>
          </a:prstGeom>
          <a:solidFill>
            <a:schemeClr val="accent2">
              <a:lumMod val="40000"/>
              <a:lumOff val="60000"/>
              <a:alpha val="18000"/>
            </a:schemeClr>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DZ" sz="2800" smtClean="0">
                <a:latin typeface="Traditional Arabic" pitchFamily="18" charset="-78"/>
                <a:cs typeface="Traditional Arabic" pitchFamily="18" charset="-78"/>
              </a:rPr>
              <a:t>تتبنى المنظمات الاقتصادية عدة استراتيجيات لتحقيق أهدافها المتعلقة: </a:t>
            </a:r>
          </a:p>
          <a:p>
            <a:pPr algn="r" rtl="1">
              <a:lnSpc>
                <a:spcPct val="150000"/>
              </a:lnSpc>
              <a:buFont typeface="Wingdings" pitchFamily="2" charset="2"/>
              <a:buChar char="Ø"/>
            </a:pPr>
            <a:r>
              <a:rPr lang="ar-DZ" sz="2800" smtClean="0">
                <a:latin typeface="Traditional Arabic" pitchFamily="18" charset="-78"/>
                <a:cs typeface="Traditional Arabic" pitchFamily="18" charset="-78"/>
              </a:rPr>
              <a:t> بتحديد الميزة التنافسية التي تعتمد للدخول أو النفاذ إلى الأسواق أو الصناعات التي تنشط فيها والمقترحة من طرف بورتر كبدائل متاحة للمنظمة وفق إمكانياتها والفرص والتهديدات التي يتيحها المحيط؛ </a:t>
            </a:r>
          </a:p>
          <a:p>
            <a:pPr algn="r" rtl="1">
              <a:lnSpc>
                <a:spcPct val="150000"/>
              </a:lnSpc>
              <a:buFont typeface="Wingdings" pitchFamily="2" charset="2"/>
              <a:buChar char="Ø"/>
            </a:pPr>
            <a:r>
              <a:rPr lang="ar-DZ" sz="2800" smtClean="0">
                <a:latin typeface="Traditional Arabic" pitchFamily="18" charset="-78"/>
                <a:cs typeface="Traditional Arabic" pitchFamily="18" charset="-78"/>
              </a:rPr>
              <a:t> باختيار الوضعية التنافسية المرغوبة في السوق أو الصناعة التي تنشط فيها والمقترحة من طرف كوتلر (الرائد، المتحدي، التابع والمتخصص). </a:t>
            </a:r>
          </a:p>
          <a:p>
            <a:pPr algn="r" rtl="1">
              <a:lnSpc>
                <a:spcPct val="150000"/>
              </a:lnSpc>
              <a:buFont typeface="Wingdings" pitchFamily="2" charset="2"/>
              <a:buChar char="Ø"/>
            </a:pPr>
            <a:r>
              <a:rPr lang="ar-DZ" sz="2800" smtClean="0">
                <a:latin typeface="Traditional Arabic" pitchFamily="18" charset="-78"/>
                <a:cs typeface="Traditional Arabic" pitchFamily="18" charset="-78"/>
              </a:rPr>
              <a:t> بالنمو والتطور لتحسين مركزها التنافسي وتحقيق أقصى الأرباح وفق البدائل المقترحة في مصفوفة  </a:t>
            </a:r>
            <a:r>
              <a:rPr lang="fr-FR" sz="2800" err="1" smtClean="0">
                <a:latin typeface="Traditional Arabic" pitchFamily="18" charset="-78"/>
                <a:cs typeface="Traditional Arabic" pitchFamily="18" charset="-78"/>
              </a:rPr>
              <a:t>Ansoff</a:t>
            </a:r>
            <a:r>
              <a:rPr lang="ar-DZ" sz="2800" smtClean="0">
                <a:latin typeface="Traditional Arabic" pitchFamily="18" charset="-78"/>
                <a:cs typeface="Traditional Arabic" pitchFamily="18" charset="-78"/>
              </a:rPr>
              <a:t> (النمو المكثف؛ النمو المتكامل والنمو عن طريق التنويع).</a:t>
            </a:r>
          </a:p>
          <a:p>
            <a:pPr algn="r" rtl="1">
              <a:lnSpc>
                <a:spcPct val="150000"/>
              </a:lnSpc>
            </a:pPr>
            <a:r>
              <a:rPr lang="ar-DZ" sz="2800" smtClean="0">
                <a:latin typeface="Traditional Arabic" pitchFamily="18" charset="-78"/>
                <a:cs typeface="Traditional Arabic" pitchFamily="18" charset="-78"/>
              </a:rPr>
              <a:t>يتم تناول مختلف هذه الاستراتيجيات فيما يلي</a:t>
            </a:r>
            <a:r>
              <a:rPr lang="ar-DZ" smtClean="0"/>
              <a:t>.</a:t>
            </a:r>
            <a:endParaRPr lang="fr-F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8" y="642918"/>
            <a:ext cx="8929718" cy="5932393"/>
          </a:xfrm>
          <a:prstGeom prst="rect">
            <a:avLst/>
          </a:prstGeom>
          <a:solidFill>
            <a:schemeClr val="accent2">
              <a:lumMod val="40000"/>
              <a:lumOff val="60000"/>
              <a:alpha val="20000"/>
            </a:schemeClr>
          </a:solid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DZ" sz="2500" smtClean="0">
                <a:latin typeface="Traditional Arabic" pitchFamily="18" charset="-78"/>
                <a:cs typeface="Traditional Arabic" pitchFamily="18" charset="-78"/>
              </a:rPr>
              <a:t>بما أن المؤسسة التي تتبنى إستراتیجیة التركیز تسعى إلى الاستفادة من میزة تنافسیة في الجزء السوقي المستهدف من خلال تقدیم منتجات ذات أسعار أقل من أسعار المنافسین (</a:t>
            </a:r>
            <a:r>
              <a:rPr lang="fr-FR" sz="2500" smtClean="0">
                <a:latin typeface="Traditional Arabic" pitchFamily="18" charset="-78"/>
                <a:cs typeface="Traditional Arabic" pitchFamily="18" charset="-78"/>
              </a:rPr>
              <a:t>compétitivité prix</a:t>
            </a:r>
            <a:r>
              <a:rPr lang="ar-DZ" sz="2500" smtClean="0">
                <a:latin typeface="Traditional Arabic" pitchFamily="18" charset="-78"/>
                <a:cs typeface="Traditional Arabic" pitchFamily="18" charset="-78"/>
              </a:rPr>
              <a:t>) أو تقدیم منتجات متمیزة من حیث الجودة (</a:t>
            </a:r>
            <a:r>
              <a:rPr lang="fr-FR" sz="2500" smtClean="0">
                <a:latin typeface="Traditional Arabic" pitchFamily="18" charset="-78"/>
                <a:cs typeface="Traditional Arabic" pitchFamily="18" charset="-78"/>
              </a:rPr>
              <a:t>compétitivité qualité</a:t>
            </a:r>
            <a:r>
              <a:rPr lang="ar-DZ" sz="2500" smtClean="0">
                <a:latin typeface="Traditional Arabic" pitchFamily="18" charset="-78"/>
                <a:cs typeface="Traditional Arabic" pitchFamily="18" charset="-78"/>
              </a:rPr>
              <a:t>). </a:t>
            </a:r>
          </a:p>
          <a:p>
            <a:pPr algn="r" rtl="1">
              <a:lnSpc>
                <a:spcPct val="150000"/>
              </a:lnSpc>
            </a:pPr>
            <a:r>
              <a:rPr lang="ar-DZ" sz="2800" b="1" u="sng" smtClean="0">
                <a:solidFill>
                  <a:srgbClr val="0070C0"/>
                </a:solidFill>
                <a:latin typeface="Traditional Arabic" pitchFamily="18" charset="-78"/>
                <a:cs typeface="Traditional Arabic" pitchFamily="18" charset="-78"/>
              </a:rPr>
              <a:t>إستراتیجیة التركیز </a:t>
            </a:r>
            <a:r>
              <a:rPr lang="ar-DZ" sz="2800" b="1" smtClean="0">
                <a:solidFill>
                  <a:srgbClr val="0070C0"/>
                </a:solidFill>
                <a:latin typeface="Traditional Arabic" pitchFamily="18" charset="-78"/>
                <a:cs typeface="Traditional Arabic" pitchFamily="18" charset="-78"/>
              </a:rPr>
              <a:t>بالهيمنة على التكالیف: </a:t>
            </a:r>
            <a:r>
              <a:rPr lang="ar-DZ" sz="2500" smtClean="0">
                <a:latin typeface="Traditional Arabic" pitchFamily="18" charset="-78"/>
                <a:cs typeface="Traditional Arabic" pitchFamily="18" charset="-78"/>
              </a:rPr>
              <a:t>وهي إستراتیجیة تنافسیة تعتمد على خفض التكالیف من خلال التركیز على قطاع معین من السوق، والذین یتم خدمتهم كقطاع صغیر بدل السوق ككل، ومن بین العوامل التي تساعد على تبني هذه الإستراتیجیة ما یلي:</a:t>
            </a:r>
          </a:p>
          <a:p>
            <a:pPr marL="360363" indent="-360363" algn="r" rtl="1">
              <a:lnSpc>
                <a:spcPct val="150000"/>
              </a:lnSpc>
              <a:buFont typeface="Wingdings" pitchFamily="2" charset="2"/>
              <a:buChar char="Ø"/>
            </a:pPr>
            <a:r>
              <a:rPr lang="ar-DZ" sz="2500" smtClean="0">
                <a:latin typeface="Traditional Arabic" pitchFamily="18" charset="-78"/>
                <a:cs typeface="Traditional Arabic" pitchFamily="18" charset="-78"/>
              </a:rPr>
              <a:t> مراقبة إمكانیة إعادة تجزئة السوق خاصة في ظل التطورات التكنولوجیا والتحولات في رغبات الزبائن المستهدفین؛</a:t>
            </a:r>
          </a:p>
          <a:p>
            <a:pPr algn="r" rtl="1">
              <a:lnSpc>
                <a:spcPct val="150000"/>
              </a:lnSpc>
              <a:buFont typeface="Wingdings" pitchFamily="2" charset="2"/>
              <a:buChar char="Ø"/>
            </a:pPr>
            <a:r>
              <a:rPr lang="ar-DZ" sz="2500" smtClean="0">
                <a:latin typeface="Traditional Arabic" pitchFamily="18" charset="-78"/>
                <a:cs typeface="Traditional Arabic" pitchFamily="18" charset="-78"/>
              </a:rPr>
              <a:t>  تركیز الاستثمار على الرغبات غیر المشبعة بالنسبة للفئات الصغیرة؛</a:t>
            </a:r>
          </a:p>
          <a:p>
            <a:pPr algn="r" rtl="1">
              <a:lnSpc>
                <a:spcPct val="150000"/>
              </a:lnSpc>
              <a:buFont typeface="Wingdings" pitchFamily="2" charset="2"/>
              <a:buChar char="Ø"/>
            </a:pPr>
            <a:r>
              <a:rPr lang="ar-DZ" sz="2500" smtClean="0">
                <a:latin typeface="Traditional Arabic" pitchFamily="18" charset="-78"/>
                <a:cs typeface="Traditional Arabic" pitchFamily="18" charset="-78"/>
              </a:rPr>
              <a:t>  اختیار القطاع السوقي الذي یشمل الفئات الواضحة الحاجات والرغبات من أجل تركیز التكالیف.</a:t>
            </a:r>
            <a:endParaRPr lang="fr-FR" sz="2500">
              <a:latin typeface="Traditional Arabic" pitchFamily="18" charset="-78"/>
              <a:cs typeface="Traditional Arabic" pitchFamily="18" charset="-78"/>
            </a:endParaRPr>
          </a:p>
        </p:txBody>
      </p:sp>
      <p:sp>
        <p:nvSpPr>
          <p:cNvPr id="5" name="ZoneTexte 4"/>
          <p:cNvSpPr txBox="1"/>
          <p:nvPr/>
        </p:nvSpPr>
        <p:spPr>
          <a:xfrm>
            <a:off x="5286380" y="59272"/>
            <a:ext cx="3786182" cy="584775"/>
          </a:xfrm>
          <a:prstGeom prst="rect">
            <a:avLst/>
          </a:prstGeom>
          <a:solidFill>
            <a:srgbClr val="00B050">
              <a:alpha val="40000"/>
            </a:srgbClr>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DZ" sz="3200" b="1" smtClean="0"/>
              <a:t>أشكال إستراتیجیة التركیز</a:t>
            </a:r>
            <a:r>
              <a:rPr lang="ar-DZ" sz="3200" smtClean="0"/>
              <a:t>:</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67829"/>
            <a:ext cx="8643966" cy="6090129"/>
          </a:xfrm>
          <a:prstGeom prst="rect">
            <a:avLst/>
          </a:prstGeom>
          <a:solidFill>
            <a:schemeClr val="accent2">
              <a:lumMod val="40000"/>
              <a:lumOff val="60000"/>
              <a:alpha val="20000"/>
            </a:schemeClr>
          </a:solid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DZ" sz="2800" b="1" smtClean="0">
                <a:solidFill>
                  <a:srgbClr val="0070C0"/>
                </a:solidFill>
                <a:latin typeface="Traditional Arabic" pitchFamily="18" charset="-78"/>
                <a:cs typeface="Traditional Arabic" pitchFamily="18" charset="-78"/>
              </a:rPr>
              <a:t>إستراتیجیة التركیز بالتمایز: </a:t>
            </a:r>
            <a:r>
              <a:rPr lang="ar-DZ" sz="2600" smtClean="0">
                <a:latin typeface="Traditional Arabic" pitchFamily="18" charset="-78"/>
                <a:cs typeface="Traditional Arabic" pitchFamily="18" charset="-78"/>
              </a:rPr>
              <a:t>یجب أن تتبع المؤسسة في هذه الحالة نفس خطوات إستراتیجیة التمایز (تقديم منتج متمیّز عن عروض المنافسین)، مع اقتصارها فقط على قطاع معین من السوق أو مجموعة من الزبائن، ومن أهم عوامل نجاح هذه الإستراتیجیة ما یلي:</a:t>
            </a:r>
          </a:p>
          <a:p>
            <a:pPr marL="449263" indent="-449263" algn="r" rtl="1">
              <a:lnSpc>
                <a:spcPct val="150000"/>
              </a:lnSpc>
            </a:pPr>
            <a:r>
              <a:rPr lang="ar-DZ" sz="2600" smtClean="0">
                <a:latin typeface="Traditional Arabic" pitchFamily="18" charset="-78"/>
                <a:cs typeface="Traditional Arabic" pitchFamily="18" charset="-78"/>
              </a:rPr>
              <a:t>1.  لابد أن تتمتع المؤسسة بالقدر الكافي من التمایز لكي تستطیع الحفاظ على ولاء الزبائن، بإبراز الخصائص التي تمكّن الزبون من إدراك قیمة المنتج عن طریق وسائل الاتصال؛ </a:t>
            </a:r>
          </a:p>
          <a:p>
            <a:pPr marL="449263" indent="-449263" algn="r" rtl="1">
              <a:lnSpc>
                <a:spcPct val="150000"/>
              </a:lnSpc>
            </a:pPr>
            <a:r>
              <a:rPr lang="ar-DZ" sz="2600" smtClean="0">
                <a:latin typeface="Traditional Arabic" pitchFamily="18" charset="-78"/>
                <a:cs typeface="Traditional Arabic" pitchFamily="18" charset="-78"/>
              </a:rPr>
              <a:t>2.  لابد أن یكون السوق المستهدف محدود لكي لا تجلب المنافسین الأكثر إمكانیة في المجال، فتتقلص بذلك حظوظ المؤسسة في الصمود في وجه المنافسین؛</a:t>
            </a:r>
          </a:p>
          <a:p>
            <a:pPr marL="449263" indent="-449263" algn="r" rtl="1">
              <a:lnSpc>
                <a:spcPct val="150000"/>
              </a:lnSpc>
            </a:pPr>
            <a:r>
              <a:rPr lang="ar-DZ" sz="2600" smtClean="0">
                <a:latin typeface="Traditional Arabic" pitchFamily="18" charset="-78"/>
                <a:cs typeface="Traditional Arabic" pitchFamily="18" charset="-78"/>
              </a:rPr>
              <a:t>3.  أن تكون الأصول الموظفة لتلبیة احتیاجات الفئة المستهدفة جدّ خاصة؛ تكنولوجیا مكتسبة، قنوات توزیع محتكرة، وذلك من أجل تشكیل حاجز أمام المنافسین؛</a:t>
            </a:r>
          </a:p>
          <a:p>
            <a:pPr algn="r" rtl="1">
              <a:lnSpc>
                <a:spcPct val="150000"/>
              </a:lnSpc>
            </a:pPr>
            <a:r>
              <a:rPr lang="ar-DZ" sz="2600" smtClean="0">
                <a:latin typeface="Traditional Arabic" pitchFamily="18" charset="-78"/>
                <a:cs typeface="Traditional Arabic" pitchFamily="18" charset="-78"/>
              </a:rPr>
              <a:t>4.   الاعتماد على العرض ذو القیمة التي تبرر السعر.</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1472" y="357166"/>
            <a:ext cx="7772400" cy="3929090"/>
          </a:xfrm>
        </p:spPr>
        <p:txBody>
          <a:bodyPr>
            <a:normAutofit/>
          </a:bodyPr>
          <a:lstStyle>
            <a:defPPr/>
          </a:lstStyle>
          <a:p>
            <a:r>
              <a:rPr lang="ar-DZ" smtClean="0">
                <a:solidFill>
                  <a:srgbClr val="FF0000"/>
                </a:solidFill>
                <a:latin typeface="Andalus" pitchFamily="18" charset="-78"/>
                <a:cs typeface="Andalus" pitchFamily="18" charset="-78"/>
              </a:rPr>
              <a:t>البدائل الاستراتيجية المتعلقة باختيار الوضع التنافسي لكوتلر</a:t>
            </a:r>
            <a:r>
              <a:rPr lang="ar-DZ" smtClean="0">
                <a:solidFill>
                  <a:srgbClr val="FF0000"/>
                </a:solidFill>
              </a:rPr>
              <a:t/>
            </a:r>
            <a:br>
              <a:rPr lang="ar-DZ" smtClean="0">
                <a:solidFill>
                  <a:srgbClr val="FF0000"/>
                </a:solidFill>
              </a:rPr>
            </a:br>
            <a:endParaRPr lang="fr-FR">
              <a:solidFill>
                <a:srgbClr val="FF0000"/>
              </a:solidFill>
            </a:endParaRPr>
          </a:p>
        </p:txBody>
      </p:sp>
      <p:pic>
        <p:nvPicPr>
          <p:cNvPr id="1026" name="Picture 2"/>
          <p:cNvPicPr>
            <a:picLocks noChangeAspect="1" noChangeArrowheads="1"/>
          </p:cNvPicPr>
          <p:nvPr/>
        </p:nvPicPr>
        <p:blipFill>
          <a:blip r:embed="rId2"/>
          <a:stretch>
            <a:fillRect/>
          </a:stretch>
        </p:blipFill>
        <p:spPr bwMode="auto">
          <a:xfrm>
            <a:off x="1643042" y="2714620"/>
            <a:ext cx="6429420" cy="1109668"/>
          </a:xfrm>
          <a:prstGeom prst="rect">
            <a:avLst/>
          </a:prstGeom>
          <a:noFill/>
          <a:ln w="9525">
            <a:noFill/>
            <a:miter lim="800000"/>
          </a:ln>
          <a:effectLst/>
        </p:spPr>
      </p:pic>
      <p:pic>
        <p:nvPicPr>
          <p:cNvPr id="1027" name="Picture 3"/>
          <p:cNvPicPr>
            <a:picLocks noChangeAspect="1" noChangeArrowheads="1"/>
          </p:cNvPicPr>
          <p:nvPr/>
        </p:nvPicPr>
        <p:blipFill>
          <a:blip r:embed="rId3"/>
          <a:stretch>
            <a:fillRect/>
          </a:stretch>
        </p:blipFill>
        <p:spPr bwMode="auto">
          <a:xfrm>
            <a:off x="1704961" y="2071678"/>
            <a:ext cx="1223965" cy="571504"/>
          </a:xfrm>
          <a:prstGeom prst="rect">
            <a:avLst/>
          </a:prstGeom>
          <a:noFill/>
          <a:ln w="9525">
            <a:noFill/>
            <a:miter lim="800000"/>
          </a:ln>
          <a:effectLst/>
        </p:spPr>
      </p:pic>
      <p:sp>
        <p:nvSpPr>
          <p:cNvPr id="6" name="ZoneTexte 5"/>
          <p:cNvSpPr txBox="1"/>
          <p:nvPr/>
        </p:nvSpPr>
        <p:spPr>
          <a:xfrm>
            <a:off x="1500166" y="4643446"/>
            <a:ext cx="6643734" cy="52322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DZ" sz="2800" b="1" smtClean="0">
                <a:solidFill>
                  <a:schemeClr val="accent6">
                    <a:lumMod val="75000"/>
                  </a:schemeClr>
                </a:solidFill>
              </a:rPr>
              <a:t>الرائد</a:t>
            </a:r>
            <a:r>
              <a:rPr lang="ar-DZ" sz="2800" smtClean="0"/>
              <a:t>        </a:t>
            </a:r>
            <a:r>
              <a:rPr lang="ar-DZ" sz="2800" b="1" smtClean="0">
                <a:solidFill>
                  <a:schemeClr val="bg1">
                    <a:lumMod val="65000"/>
                  </a:schemeClr>
                </a:solidFill>
              </a:rPr>
              <a:t> المتحدي       التابع           المتخصص</a:t>
            </a:r>
            <a:endParaRPr lang="fr-FR" sz="2800" b="1">
              <a:solidFill>
                <a:schemeClr val="bg1">
                  <a:lumMod val="65000"/>
                </a:schemeClr>
              </a:solidFill>
            </a:endParaRPr>
          </a:p>
        </p:txBody>
      </p:sp>
      <p:cxnSp>
        <p:nvCxnSpPr>
          <p:cNvPr id="8" name="Connecteur droit avec flèche 7"/>
          <p:cNvCxnSpPr/>
          <p:nvPr/>
        </p:nvCxnSpPr>
        <p:spPr>
          <a:xfrm rot="5400000">
            <a:off x="7143768" y="4143380"/>
            <a:ext cx="714380" cy="142876"/>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5400000">
            <a:off x="5893603" y="3607595"/>
            <a:ext cx="928694"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5400000">
            <a:off x="5822165" y="3893347"/>
            <a:ext cx="71438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16200000" flipH="1">
            <a:off x="5500694" y="4000504"/>
            <a:ext cx="78581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214282" y="5357826"/>
            <a:ext cx="8643998" cy="133113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ar-DZ" sz="2800" smtClean="0">
                <a:latin typeface="Traditional Arabic" pitchFamily="18" charset="-78"/>
                <a:cs typeface="Traditional Arabic" pitchFamily="18" charset="-78"/>
              </a:rPr>
              <a:t>في كل سوق أو صناعة، نجد تسابق وصراع تنافسي حول الوضعيات التي يحتلونها وهي معروفة حسب اقتراح كوتلر بأربعة وضعيات.  </a:t>
            </a:r>
            <a:endParaRPr lang="fr-FR" sz="2800">
              <a:latin typeface="Traditional Arabic" pitchFamily="18" charset="-78"/>
              <a:cs typeface="Traditional Arabic" pitchFamily="18" charset="-78"/>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42844" y="142852"/>
            <a:ext cx="8929718" cy="6647974"/>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base" latinLnBrk="0" hangingPunct="1">
              <a:lnSpc>
                <a:spcPct val="150000"/>
              </a:lnSpc>
              <a:spcBef>
                <a:spcPct val="0"/>
              </a:spcBef>
              <a:spcAft>
                <a:spcPct val="0"/>
              </a:spcAft>
              <a:buClrTx/>
              <a:buSzTx/>
              <a:buFontTx/>
              <a:buNone/>
            </a:pPr>
            <a:r>
              <a:rPr kumimoji="0" lang="ar-DZ" sz="3200" b="0" i="0" u="none" strike="noStrike" cap="none" normalizeH="0" baseline="0" smtClean="0">
                <a:ln>
                  <a:noFill/>
                </a:ln>
                <a:solidFill>
                  <a:srgbClr val="FF0000"/>
                </a:solidFill>
                <a:effectLst/>
                <a:latin typeface="Andalus" pitchFamily="18" charset="-78"/>
                <a:ea typeface="Calibri" pitchFamily="34" charset="0"/>
                <a:cs typeface="Andalus" pitchFamily="18" charset="-78"/>
              </a:rPr>
              <a:t>1. استراتيجيات الرائد:</a:t>
            </a:r>
          </a:p>
          <a:p>
            <a:pPr lvl="0" algn="r" rtl="1" fontAlgn="base">
              <a:lnSpc>
                <a:spcPct val="150000"/>
              </a:lnSpc>
              <a:spcBef>
                <a:spcPct val="0"/>
              </a:spcBef>
              <a:spcAft>
                <a:spcPct val="0"/>
              </a:spcAft>
            </a:pPr>
            <a:r>
              <a:rPr kumimoji="0" lang="ar-DZ" sz="2800" b="0" i="0" u="none" strike="noStrike" cap="none" normalizeH="0" baseline="0" smtClean="0">
                <a:ln>
                  <a:noFill/>
                </a:ln>
                <a:solidFill>
                  <a:schemeClr val="tx1"/>
                </a:solidFill>
                <a:effectLst/>
                <a:latin typeface="Traditional Arabic" pitchFamily="18" charset="-78"/>
                <a:ea typeface="Calibri" pitchFamily="34" charset="0"/>
                <a:cs typeface="Traditional Arabic" pitchFamily="18" charset="-78"/>
              </a:rPr>
              <a:t>في  معظم القطاعات</a:t>
            </a:r>
            <a:r>
              <a:rPr kumimoji="0" lang="ar-DZ" sz="2800" b="0" i="0" u="none" strike="noStrike" cap="none" normalizeH="0" smtClean="0">
                <a:ln>
                  <a:noFill/>
                </a:ln>
                <a:solidFill>
                  <a:schemeClr val="tx1"/>
                </a:solidFill>
                <a:effectLst/>
                <a:latin typeface="Traditional Arabic" pitchFamily="18" charset="-78"/>
                <a:ea typeface="Calibri" pitchFamily="34" charset="0"/>
                <a:cs typeface="Traditional Arabic" pitchFamily="18" charset="-78"/>
              </a:rPr>
              <a:t> النشاطية، نجد </a:t>
            </a:r>
            <a:r>
              <a:rPr kumimoji="0" lang="ar-DZ" sz="2800" b="0" i="0" u="none" strike="noStrike" cap="none" normalizeH="0" baseline="0" smtClean="0">
                <a:ln>
                  <a:noFill/>
                </a:ln>
                <a:solidFill>
                  <a:schemeClr val="tx1"/>
                </a:solidFill>
                <a:effectLst/>
                <a:latin typeface="Traditional Arabic" pitchFamily="18" charset="-78"/>
                <a:ea typeface="Calibri" pitchFamily="34" charset="0"/>
                <a:cs typeface="Traditional Arabic" pitchFamily="18" charset="-78"/>
              </a:rPr>
              <a:t>مؤسسة معترف بها كرائدة تقود السوق وتهيمن على</a:t>
            </a:r>
            <a:r>
              <a:rPr kumimoji="0" lang="ar-DZ" sz="2800" b="0" i="0" u="none" strike="noStrike" cap="none" normalizeH="0" smtClean="0">
                <a:ln>
                  <a:noFill/>
                </a:ln>
                <a:solidFill>
                  <a:schemeClr val="tx1"/>
                </a:solidFill>
                <a:effectLst/>
                <a:latin typeface="Traditional Arabic" pitchFamily="18" charset="-78"/>
                <a:ea typeface="Calibri" pitchFamily="34" charset="0"/>
                <a:cs typeface="Traditional Arabic" pitchFamily="18" charset="-78"/>
              </a:rPr>
              <a:t> أكبر حصة سوقية، فهي عموما </a:t>
            </a:r>
            <a:r>
              <a:rPr kumimoji="0" lang="ar-DZ" sz="2800" b="1" i="0" u="none" strike="noStrike" cap="none" normalizeH="0" baseline="0" smtClean="0">
                <a:ln>
                  <a:noFill/>
                </a:ln>
                <a:solidFill>
                  <a:srgbClr val="0070C0"/>
                </a:solidFill>
                <a:effectLst/>
                <a:latin typeface="Traditional Arabic" pitchFamily="18" charset="-78"/>
                <a:ea typeface="Calibri" pitchFamily="34" charset="0"/>
                <a:cs typeface="Traditional Arabic" pitchFamily="18" charset="-78"/>
              </a:rPr>
              <a:t>تبادر بتقديم منتجات جديدة</a:t>
            </a:r>
            <a:r>
              <a:rPr kumimoji="0" lang="ar-DZ" sz="2800" b="0" i="0" u="none" strike="noStrike" cap="none" normalizeH="0" baseline="0" smtClean="0">
                <a:ln>
                  <a:noFill/>
                </a:ln>
                <a:solidFill>
                  <a:schemeClr val="tx1"/>
                </a:solidFill>
                <a:effectLst/>
                <a:latin typeface="Traditional Arabic" pitchFamily="18" charset="-78"/>
                <a:ea typeface="Calibri" pitchFamily="34" charset="0"/>
                <a:cs typeface="Traditional Arabic" pitchFamily="18" charset="-78"/>
              </a:rPr>
              <a:t> و</a:t>
            </a:r>
            <a:r>
              <a:rPr kumimoji="0" lang="ar-DZ" sz="2800" b="1" i="0" u="none" strike="noStrike" cap="none" normalizeH="0" baseline="0" smtClean="0">
                <a:ln>
                  <a:noFill/>
                </a:ln>
                <a:solidFill>
                  <a:srgbClr val="0070C0"/>
                </a:solidFill>
                <a:effectLst/>
                <a:latin typeface="Traditional Arabic" pitchFamily="18" charset="-78"/>
                <a:ea typeface="Calibri" pitchFamily="34" charset="0"/>
                <a:cs typeface="Traditional Arabic" pitchFamily="18" charset="-78"/>
              </a:rPr>
              <a:t>تغيير الأسعار </a:t>
            </a:r>
            <a:r>
              <a:rPr kumimoji="0" lang="ar-DZ" sz="2800" b="0" i="0" u="none" strike="noStrike" cap="none" normalizeH="0" baseline="0" smtClean="0">
                <a:ln>
                  <a:noFill/>
                </a:ln>
                <a:solidFill>
                  <a:schemeClr val="tx1"/>
                </a:solidFill>
                <a:effectLst/>
                <a:latin typeface="Traditional Arabic" pitchFamily="18" charset="-78"/>
                <a:ea typeface="Calibri" pitchFamily="34" charset="0"/>
                <a:cs typeface="Traditional Arabic" pitchFamily="18" charset="-78"/>
              </a:rPr>
              <a:t>وتمتلك </a:t>
            </a:r>
            <a:r>
              <a:rPr kumimoji="0" lang="ar-DZ" sz="2800" b="1" i="0" u="none" strike="noStrike" cap="none" normalizeH="0" baseline="0" smtClean="0">
                <a:ln>
                  <a:noFill/>
                </a:ln>
                <a:solidFill>
                  <a:srgbClr val="0070C0"/>
                </a:solidFill>
                <a:effectLst/>
                <a:latin typeface="Traditional Arabic" pitchFamily="18" charset="-78"/>
                <a:ea typeface="Calibri" pitchFamily="34" charset="0"/>
                <a:cs typeface="Traditional Arabic" pitchFamily="18" charset="-78"/>
              </a:rPr>
              <a:t>نظام توزيع أوسع</a:t>
            </a:r>
            <a:r>
              <a:rPr kumimoji="0" lang="ar-DZ" sz="2800" b="0" i="0" u="none" strike="noStrike" cap="none" normalizeH="0" baseline="0" smtClean="0">
                <a:ln>
                  <a:noFill/>
                </a:ln>
                <a:solidFill>
                  <a:schemeClr val="tx1"/>
                </a:solidFill>
                <a:effectLst/>
                <a:latin typeface="Traditional Arabic" pitchFamily="18" charset="-78"/>
                <a:ea typeface="Calibri" pitchFamily="34" charset="0"/>
                <a:cs typeface="Traditional Arabic" pitchFamily="18" charset="-78"/>
              </a:rPr>
              <a:t> و</a:t>
            </a:r>
            <a:r>
              <a:rPr kumimoji="0" lang="ar-DZ" sz="2800" b="1" i="0" u="none" strike="noStrike" cap="none" normalizeH="0" baseline="0" smtClean="0">
                <a:ln>
                  <a:noFill/>
                </a:ln>
                <a:solidFill>
                  <a:srgbClr val="0070C0"/>
                </a:solidFill>
                <a:effectLst/>
                <a:latin typeface="Traditional Arabic" pitchFamily="18" charset="-78"/>
                <a:ea typeface="Calibri" pitchFamily="34" charset="0"/>
                <a:cs typeface="Traditional Arabic" pitchFamily="18" charset="-78"/>
              </a:rPr>
              <a:t>أكبر ميزانية للترويج</a:t>
            </a:r>
            <a:r>
              <a:rPr kumimoji="0" lang="ar-DZ" sz="2800" b="0" i="0" u="none" strike="noStrike" cap="none" normalizeH="0" baseline="0" smtClean="0">
                <a:ln>
                  <a:noFill/>
                </a:ln>
                <a:solidFill>
                  <a:schemeClr val="tx1"/>
                </a:solidFill>
                <a:effectLst/>
                <a:latin typeface="Traditional Arabic" pitchFamily="18" charset="-78"/>
                <a:ea typeface="Calibri" pitchFamily="34" charset="0"/>
                <a:cs typeface="Traditional Arabic" pitchFamily="18" charset="-78"/>
              </a:rPr>
              <a:t>. وبالتالي فهي تمثل </a:t>
            </a:r>
            <a:r>
              <a:rPr kumimoji="0" lang="ar-DZ" sz="2800" b="1" i="0" u="none" strike="noStrike" cap="none" normalizeH="0" baseline="0" smtClean="0">
                <a:ln>
                  <a:noFill/>
                </a:ln>
                <a:solidFill>
                  <a:srgbClr val="00B050"/>
                </a:solidFill>
                <a:effectLst/>
                <a:latin typeface="Traditional Arabic" pitchFamily="18" charset="-78"/>
                <a:ea typeface="Calibri" pitchFamily="34" charset="0"/>
                <a:cs typeface="Traditional Arabic" pitchFamily="18" charset="-78"/>
              </a:rPr>
              <a:t>المرجعية للمؤسسات الأخرى المنافسة </a:t>
            </a:r>
            <a:r>
              <a:rPr kumimoji="0" lang="ar-DZ" sz="2800" b="0" i="0" u="none" strike="noStrike" cap="none" normalizeH="0" baseline="0" smtClean="0">
                <a:ln>
                  <a:noFill/>
                </a:ln>
                <a:solidFill>
                  <a:schemeClr val="tx1"/>
                </a:solidFill>
                <a:effectLst/>
                <a:latin typeface="Traditional Arabic" pitchFamily="18" charset="-78"/>
                <a:ea typeface="Calibri" pitchFamily="34" charset="0"/>
                <a:cs typeface="Traditional Arabic" pitchFamily="18" charset="-78"/>
              </a:rPr>
              <a:t>التي تبذل جهود لمواجهتها عن طريق انتزاع المركز الأول </a:t>
            </a:r>
            <a:r>
              <a:rPr kumimoji="0" lang="ar-DZ" sz="2800" b="1" i="0" u="none" strike="noStrike" cap="none" normalizeH="0" baseline="0" smtClean="0">
                <a:ln>
                  <a:noFill/>
                </a:ln>
                <a:effectLst/>
                <a:latin typeface="Traditional Arabic" pitchFamily="18" charset="-78"/>
                <a:ea typeface="Calibri" pitchFamily="34" charset="0"/>
                <a:cs typeface="Traditional Arabic" pitchFamily="18" charset="-78"/>
              </a:rPr>
              <a:t>كتحدّي</a:t>
            </a:r>
            <a:r>
              <a:rPr kumimoji="0" lang="ar-DZ" sz="2800" b="0" i="0" u="none" strike="noStrike" cap="none" normalizeH="0" baseline="0" smtClean="0">
                <a:ln>
                  <a:noFill/>
                </a:ln>
                <a:solidFill>
                  <a:schemeClr val="tx1"/>
                </a:solidFill>
                <a:effectLst/>
                <a:latin typeface="Traditional Arabic" pitchFamily="18" charset="-78"/>
                <a:ea typeface="Calibri" pitchFamily="34" charset="0"/>
                <a:cs typeface="Traditional Arabic" pitchFamily="18" charset="-78"/>
              </a:rPr>
              <a:t> أو </a:t>
            </a:r>
            <a:r>
              <a:rPr kumimoji="0" lang="ar-DZ" sz="2800" b="1" i="0" u="none" strike="noStrike" cap="none" normalizeH="0" baseline="0" smtClean="0">
                <a:ln>
                  <a:noFill/>
                </a:ln>
                <a:solidFill>
                  <a:schemeClr val="tx1"/>
                </a:solidFill>
                <a:effectLst/>
                <a:latin typeface="Traditional Arabic" pitchFamily="18" charset="-78"/>
                <a:ea typeface="Calibri" pitchFamily="34" charset="0"/>
                <a:cs typeface="Traditional Arabic" pitchFamily="18" charset="-78"/>
              </a:rPr>
              <a:t>تقليدها</a:t>
            </a:r>
            <a:r>
              <a:rPr kumimoji="0" lang="ar-DZ" sz="2800" b="0" i="0" u="none" strike="noStrike" cap="none" normalizeH="0" baseline="0" smtClean="0">
                <a:ln>
                  <a:noFill/>
                </a:ln>
                <a:solidFill>
                  <a:schemeClr val="tx1"/>
                </a:solidFill>
                <a:effectLst/>
                <a:latin typeface="Traditional Arabic" pitchFamily="18" charset="-78"/>
                <a:ea typeface="Calibri" pitchFamily="34" charset="0"/>
                <a:cs typeface="Traditional Arabic" pitchFamily="18" charset="-78"/>
              </a:rPr>
              <a:t> بطرح نفس المنتج في السوق أو </a:t>
            </a:r>
            <a:r>
              <a:rPr kumimoji="0" lang="ar-DZ" sz="2800" b="1" i="0" u="none" strike="noStrike" cap="none" normalizeH="0" baseline="0" smtClean="0">
                <a:ln>
                  <a:noFill/>
                </a:ln>
                <a:solidFill>
                  <a:schemeClr val="tx1"/>
                </a:solidFill>
                <a:effectLst/>
                <a:latin typeface="Traditional Arabic" pitchFamily="18" charset="-78"/>
                <a:ea typeface="Calibri" pitchFamily="34" charset="0"/>
                <a:cs typeface="Traditional Arabic" pitchFamily="18" charset="-78"/>
              </a:rPr>
              <a:t>تجنبها</a:t>
            </a:r>
            <a:r>
              <a:rPr kumimoji="0" lang="ar-DZ" sz="2800" b="0" i="0" u="none" strike="noStrike" cap="none" normalizeH="0" baseline="0" smtClean="0">
                <a:ln>
                  <a:noFill/>
                </a:ln>
                <a:solidFill>
                  <a:schemeClr val="tx1"/>
                </a:solidFill>
                <a:effectLst/>
                <a:latin typeface="Traditional Arabic" pitchFamily="18" charset="-78"/>
                <a:ea typeface="Calibri" pitchFamily="34" charset="0"/>
                <a:cs typeface="Traditional Arabic" pitchFamily="18" charset="-78"/>
              </a:rPr>
              <a:t> تماما. </a:t>
            </a:r>
            <a:endParaRPr kumimoji="0" lang="fr-FR" sz="2800" b="0" i="0" u="none" strike="noStrike" cap="none" normalizeH="0" baseline="0" smtClean="0">
              <a:ln>
                <a:noFill/>
              </a:ln>
              <a:solidFill>
                <a:schemeClr val="tx1"/>
              </a:solidFill>
              <a:effectLst/>
              <a:latin typeface="Traditional Arabic" pitchFamily="18" charset="-78"/>
              <a:cs typeface="Traditional Arabic" pitchFamily="18" charset="-78"/>
            </a:endParaRPr>
          </a:p>
          <a:p>
            <a:pPr lvl="0" algn="r" rtl="1" eaLnBrk="0" fontAlgn="base" hangingPunct="0">
              <a:lnSpc>
                <a:spcPct val="150000"/>
              </a:lnSpc>
              <a:spcBef>
                <a:spcPct val="0"/>
              </a:spcBef>
              <a:spcAft>
                <a:spcPct val="0"/>
              </a:spcAft>
            </a:pPr>
            <a:r>
              <a:rPr kumimoji="0" lang="ar-DZ" sz="2800" b="0" i="0" u="none" strike="noStrike" cap="none" normalizeH="0" baseline="0" smtClean="0">
                <a:ln>
                  <a:noFill/>
                </a:ln>
                <a:solidFill>
                  <a:schemeClr val="tx1"/>
                </a:solidFill>
                <a:effectLst/>
                <a:latin typeface="Traditional Arabic" pitchFamily="18" charset="-78"/>
                <a:ea typeface="Calibri" pitchFamily="34" charset="0"/>
                <a:cs typeface="Traditional Arabic" pitchFamily="18" charset="-78"/>
              </a:rPr>
              <a:t>للحفاظ على وضعية الريادة</a:t>
            </a:r>
            <a:r>
              <a:rPr lang="ar-DZ" sz="2800" smtClean="0">
                <a:latin typeface="Traditional Arabic" pitchFamily="18" charset="-78"/>
                <a:ea typeface="Calibri" pitchFamily="34" charset="0"/>
                <a:cs typeface="Traditional Arabic" pitchFamily="18" charset="-78"/>
              </a:rPr>
              <a:t>، يجب على الرائد أن يكون يقظا أمام المنافسين الراغبين في تقليص هيمنته على السوق، لذلك فهدف الرائد هو الحفاظ على مركزه الأول في السوق بتبني الاستراتيجيات الآتية: </a:t>
            </a:r>
            <a:r>
              <a:rPr kumimoji="0" lang="ar-DZ" sz="2800" b="0" i="0" u="none" strike="noStrike" cap="none" normalizeH="0" baseline="0" smtClean="0">
                <a:ln>
                  <a:noFill/>
                </a:ln>
                <a:solidFill>
                  <a:schemeClr val="tx1"/>
                </a:solidFill>
                <a:effectLst/>
                <a:latin typeface="Traditional Arabic" pitchFamily="18" charset="-78"/>
                <a:ea typeface="Calibri" pitchFamily="34" charset="0"/>
                <a:cs typeface="Traditional Arabic" pitchFamily="18" charset="-78"/>
              </a:rPr>
              <a:t>رفع الطلب الأولي لأجل تنمية حجم السوق؛ احتواء هجوم المنافسين</a:t>
            </a:r>
            <a:r>
              <a:rPr kumimoji="0" lang="ar-DZ" sz="2800" b="0" i="0" u="none" strike="noStrike" cap="none" normalizeH="0" smtClean="0">
                <a:ln>
                  <a:noFill/>
                </a:ln>
                <a:solidFill>
                  <a:schemeClr val="tx1"/>
                </a:solidFill>
                <a:effectLst/>
                <a:latin typeface="Traditional Arabic" pitchFamily="18" charset="-78"/>
                <a:ea typeface="Calibri" pitchFamily="34" charset="0"/>
                <a:cs typeface="Traditional Arabic" pitchFamily="18" charset="-78"/>
              </a:rPr>
              <a:t> با</a:t>
            </a:r>
            <a:r>
              <a:rPr kumimoji="0" lang="ar-DZ" sz="2800" b="0" i="0" u="none" strike="noStrike" cap="none" normalizeH="0" baseline="0" err="1" smtClean="0">
                <a:ln>
                  <a:noFill/>
                </a:ln>
                <a:solidFill>
                  <a:schemeClr val="tx1"/>
                </a:solidFill>
                <a:effectLst/>
                <a:latin typeface="Traditional Arabic" pitchFamily="18" charset="-78"/>
                <a:ea typeface="Calibri" pitchFamily="34" charset="0"/>
                <a:cs typeface="Traditional Arabic" pitchFamily="18" charset="-78"/>
              </a:rPr>
              <a:t>تباع إستراتيجيات دفاعية؛ توسيع حصة السوق بإتباع استراتيجيات هجومية.</a:t>
            </a:r>
            <a:endParaRPr kumimoji="0" lang="ar-DZ" sz="2800" b="0" i="0" u="none" strike="noStrike" cap="none" normalizeH="0" baseline="0" smtClean="0">
              <a:ln>
                <a:noFill/>
              </a:ln>
              <a:solidFill>
                <a:schemeClr val="tx1"/>
              </a:solidFill>
              <a:effectLst/>
              <a:latin typeface="Traditional Arabic" pitchFamily="18" charset="-78"/>
              <a:cs typeface="Traditional Arabic" pitchFamily="18" charset="-78"/>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8" y="-24"/>
            <a:ext cx="9001156" cy="6948056"/>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buAutoNum type="arabicPeriod"/>
            </a:pPr>
            <a:r>
              <a:rPr kumimoji="0" lang="ar-DZ" sz="2700" b="1" i="0" u="none" strike="noStrike" cap="none" normalizeH="0" baseline="0" smtClean="0">
                <a:ln>
                  <a:noFill/>
                </a:ln>
                <a:solidFill>
                  <a:srgbClr val="00B050"/>
                </a:solidFill>
                <a:effectLst/>
                <a:latin typeface="Traditional Arabic" pitchFamily="18" charset="-78"/>
                <a:ea typeface="Calibri" pitchFamily="34" charset="0"/>
                <a:cs typeface="Traditional Arabic" pitchFamily="18" charset="-78"/>
              </a:rPr>
              <a:t>رفع الطلب الأولي لأجل تنمية حجم السوق: </a:t>
            </a:r>
            <a:r>
              <a:rPr kumimoji="0" lang="ar-DZ" sz="2700" i="0" u="none" strike="noStrike" cap="none" normalizeH="0" baseline="0" smtClean="0">
                <a:ln>
                  <a:noFill/>
                </a:ln>
                <a:effectLst/>
                <a:latin typeface="Traditional Arabic" pitchFamily="18" charset="-78"/>
                <a:ea typeface="Calibri" pitchFamily="34" charset="0"/>
                <a:cs typeface="Traditional Arabic" pitchFamily="18" charset="-78"/>
              </a:rPr>
              <a:t>حيث أن المؤسسة التي تتمتع بالريادة </a:t>
            </a:r>
            <a:r>
              <a:rPr kumimoji="0" lang="ar-DZ" sz="2700" b="1" i="0" u="none" strike="noStrike" cap="none" normalizeH="0" baseline="0" smtClean="0">
                <a:ln>
                  <a:noFill/>
                </a:ln>
                <a:effectLst/>
                <a:latin typeface="Traditional Arabic" pitchFamily="18" charset="-78"/>
                <a:ea typeface="Calibri" pitchFamily="34" charset="0"/>
                <a:cs typeface="Traditional Arabic" pitchFamily="18" charset="-78"/>
              </a:rPr>
              <a:t>تستفيد أكثر من زيادة الطلب الكلي في السوق</a:t>
            </a:r>
            <a:r>
              <a:rPr kumimoji="0" lang="ar-DZ" sz="2700" b="1" i="0" u="none" strike="noStrike" cap="none" normalizeH="0" baseline="0" smtClean="0">
                <a:ln>
                  <a:noFill/>
                </a:ln>
                <a:solidFill>
                  <a:srgbClr val="0070C0"/>
                </a:solidFill>
                <a:effectLst/>
                <a:latin typeface="Traditional Arabic" pitchFamily="18" charset="-78"/>
                <a:ea typeface="Calibri" pitchFamily="34" charset="0"/>
                <a:cs typeface="Traditional Arabic" pitchFamily="18" charset="-78"/>
              </a:rPr>
              <a:t> </a:t>
            </a:r>
            <a:r>
              <a:rPr kumimoji="0" lang="ar-DZ" sz="2700" i="0" u="none" strike="noStrike" cap="none" normalizeH="0" baseline="0" smtClean="0">
                <a:ln>
                  <a:noFill/>
                </a:ln>
                <a:effectLst/>
                <a:latin typeface="Traditional Arabic" pitchFamily="18" charset="-78"/>
                <a:ea typeface="Calibri" pitchFamily="34" charset="0"/>
                <a:cs typeface="Traditional Arabic" pitchFamily="18" charset="-78"/>
              </a:rPr>
              <a:t>الذي</a:t>
            </a:r>
            <a:r>
              <a:rPr kumimoji="0" lang="ar-DZ" sz="2700" i="0" u="none" strike="noStrike" cap="none" normalizeH="0" smtClean="0">
                <a:ln>
                  <a:noFill/>
                </a:ln>
                <a:effectLst/>
                <a:latin typeface="Traditional Arabic" pitchFamily="18" charset="-78"/>
                <a:ea typeface="Calibri" pitchFamily="34" charset="0"/>
                <a:cs typeface="Traditional Arabic" pitchFamily="18" charset="-78"/>
              </a:rPr>
              <a:t> تنشط فيه، يمكن تحقيق ذلك من خلال:</a:t>
            </a:r>
          </a:p>
          <a:p>
            <a:pPr marL="179388" indent="-179388" algn="r" rtl="1">
              <a:lnSpc>
                <a:spcPct val="150000"/>
              </a:lnSpc>
              <a:buFont typeface="Arial" pitchFamily="34" charset="0"/>
              <a:buChar char="•"/>
            </a:pPr>
            <a:r>
              <a:rPr kumimoji="0" lang="ar-DZ" sz="2700" b="1" i="0" u="none" strike="noStrike" cap="none" normalizeH="0" smtClean="0">
                <a:ln>
                  <a:noFill/>
                </a:ln>
                <a:solidFill>
                  <a:srgbClr val="0070C0"/>
                </a:solidFill>
                <a:effectLst/>
                <a:latin typeface="Traditional Arabic" pitchFamily="18" charset="-78"/>
                <a:ea typeface="Calibri" pitchFamily="34" charset="0"/>
                <a:cs typeface="Traditional Arabic" pitchFamily="18" charset="-78"/>
              </a:rPr>
              <a:t>البحث عن استعمالات جديدة: </a:t>
            </a:r>
            <a:r>
              <a:rPr kumimoji="0" lang="ar-DZ" sz="2700" i="0" u="none" strike="noStrike" cap="none" normalizeH="0" smtClean="0">
                <a:ln>
                  <a:noFill/>
                </a:ln>
                <a:effectLst/>
                <a:latin typeface="Traditional Arabic" pitchFamily="18" charset="-78"/>
                <a:ea typeface="Calibri" pitchFamily="34" charset="0"/>
                <a:cs typeface="Traditional Arabic" pitchFamily="18" charset="-78"/>
              </a:rPr>
              <a:t>بالبحث في البداية عن مستعملين جدد (يمكن أن يتعلق ذلك بمشترين </a:t>
            </a:r>
            <a:r>
              <a:rPr lang="ar-DZ" sz="2700" smtClean="0">
                <a:latin typeface="Traditional Arabic" pitchFamily="18" charset="-78"/>
                <a:ea typeface="Calibri" pitchFamily="34" charset="0"/>
                <a:cs typeface="Traditional Arabic" pitchFamily="18" charset="-78"/>
              </a:rPr>
              <a:t>محتملين لا يعرفون المنتج، أو يرون أن السعر عامل كابح أو عامل آخر</a:t>
            </a:r>
            <a:r>
              <a:rPr kumimoji="0" lang="ar-DZ" sz="2700" i="0" u="none" strike="noStrike" cap="none" normalizeH="0" smtClean="0">
                <a:ln>
                  <a:noFill/>
                </a:ln>
                <a:effectLst/>
                <a:latin typeface="Traditional Arabic" pitchFamily="18" charset="-78"/>
                <a:ea typeface="Calibri" pitchFamily="34" charset="0"/>
                <a:cs typeface="Traditional Arabic" pitchFamily="18" charset="-78"/>
              </a:rPr>
              <a:t>. وبالتالي لدى الرائد المصلحة في إقناع غير المشترين حاليا (</a:t>
            </a:r>
            <a:r>
              <a:rPr kumimoji="0" lang="ar-DZ" sz="2700" b="1" i="0" u="none" strike="noStrike" cap="none" normalizeH="0" smtClean="0">
                <a:ln>
                  <a:noFill/>
                </a:ln>
                <a:effectLst/>
                <a:latin typeface="Traditional Arabic" pitchFamily="18" charset="-78"/>
                <a:ea typeface="Calibri" pitchFamily="34" charset="0"/>
                <a:cs typeface="Traditional Arabic" pitchFamily="18" charset="-78"/>
              </a:rPr>
              <a:t>التغلغل في السوق</a:t>
            </a:r>
            <a:r>
              <a:rPr kumimoji="0" lang="ar-DZ" sz="2700" i="0" u="none" strike="noStrike" cap="none" normalizeH="0" smtClean="0">
                <a:ln>
                  <a:noFill/>
                </a:ln>
                <a:effectLst/>
                <a:latin typeface="Traditional Arabic" pitchFamily="18" charset="-78"/>
                <a:ea typeface="Calibri" pitchFamily="34" charset="0"/>
                <a:cs typeface="Traditional Arabic" pitchFamily="18" charset="-78"/>
              </a:rPr>
              <a:t>)، البيع لفئة استهلاكية أخرى (</a:t>
            </a:r>
            <a:r>
              <a:rPr kumimoji="0" lang="ar-DZ" sz="2700" b="1" i="0" u="none" strike="noStrike" cap="none" normalizeH="0" smtClean="0">
                <a:ln>
                  <a:noFill/>
                </a:ln>
                <a:effectLst/>
                <a:latin typeface="Traditional Arabic" pitchFamily="18" charset="-78"/>
                <a:ea typeface="Calibri" pitchFamily="34" charset="0"/>
                <a:cs typeface="Traditional Arabic" pitchFamily="18" charset="-78"/>
              </a:rPr>
              <a:t>استهداف أجزاء سوقية أخرى</a:t>
            </a:r>
            <a:r>
              <a:rPr kumimoji="0" lang="ar-DZ" sz="2700" i="0" u="none" strike="noStrike" cap="none" normalizeH="0" smtClean="0">
                <a:ln>
                  <a:noFill/>
                </a:ln>
                <a:effectLst/>
                <a:latin typeface="Traditional Arabic" pitchFamily="18" charset="-78"/>
                <a:ea typeface="Calibri" pitchFamily="34" charset="0"/>
                <a:cs typeface="Traditional Arabic" pitchFamily="18" charset="-78"/>
              </a:rPr>
              <a:t>)، أو التصدير (</a:t>
            </a:r>
            <a:r>
              <a:rPr kumimoji="0" lang="ar-DZ" sz="2700" b="1" i="0" u="none" strike="noStrike" cap="none" normalizeH="0" smtClean="0">
                <a:ln>
                  <a:noFill/>
                </a:ln>
                <a:effectLst/>
                <a:latin typeface="Traditional Arabic" pitchFamily="18" charset="-78"/>
                <a:ea typeface="Calibri" pitchFamily="34" charset="0"/>
                <a:cs typeface="Traditional Arabic" pitchFamily="18" charset="-78"/>
              </a:rPr>
              <a:t>التوسع الجغرافي</a:t>
            </a:r>
            <a:r>
              <a:rPr kumimoji="0" lang="ar-DZ" sz="2700" i="0" u="none" strike="noStrike" cap="none" normalizeH="0" smtClean="0">
                <a:ln>
                  <a:noFill/>
                </a:ln>
                <a:effectLst/>
                <a:latin typeface="Traditional Arabic" pitchFamily="18" charset="-78"/>
                <a:ea typeface="Calibri" pitchFamily="34" charset="0"/>
                <a:cs typeface="Traditional Arabic" pitchFamily="18" charset="-78"/>
              </a:rPr>
              <a:t>).</a:t>
            </a:r>
          </a:p>
          <a:p>
            <a:pPr marL="179388" indent="-179388" algn="r" rtl="1">
              <a:lnSpc>
                <a:spcPct val="150000"/>
              </a:lnSpc>
              <a:buFont typeface="Arial" pitchFamily="34" charset="0"/>
              <a:buChar char="•"/>
            </a:pPr>
            <a:r>
              <a:rPr lang="ar-DZ" sz="2700" b="1" smtClean="0">
                <a:solidFill>
                  <a:srgbClr val="0070C0"/>
                </a:solidFill>
                <a:latin typeface="Traditional Arabic" pitchFamily="18" charset="-78"/>
                <a:ea typeface="Calibri" pitchFamily="34" charset="0"/>
                <a:cs typeface="Traditional Arabic" pitchFamily="18" charset="-78"/>
              </a:rPr>
              <a:t>البحث عن استعمالات جديدة: </a:t>
            </a:r>
            <a:r>
              <a:rPr lang="ar-DZ" sz="2700" smtClean="0">
                <a:latin typeface="Traditional Arabic" pitchFamily="18" charset="-78"/>
                <a:ea typeface="Calibri" pitchFamily="34" charset="0"/>
                <a:cs typeface="Traditional Arabic" pitchFamily="18" charset="-78"/>
              </a:rPr>
              <a:t>تتضمن إيجاد وترويج استعمالات جديدة للمنتج من خلال تنظيم مؤتمرات أو حملات جماعية موجهة لترقية القطاع ككل. وبإمكان أن تكون الاستعمالات الجديدة بمبادرة من المستعملين وتراعيها الشركات في القطاع.</a:t>
            </a:r>
          </a:p>
          <a:p>
            <a:pPr marL="179388" indent="-179388" algn="r" rtl="1">
              <a:lnSpc>
                <a:spcPct val="150000"/>
              </a:lnSpc>
              <a:buFont typeface="Arial" pitchFamily="34" charset="0"/>
              <a:buChar char="•"/>
            </a:pPr>
            <a:r>
              <a:rPr lang="ar-DZ" sz="2700">
                <a:latin typeface="Traditional Arabic" pitchFamily="18" charset="-78"/>
                <a:ea typeface="Calibri" pitchFamily="34" charset="0"/>
                <a:cs typeface="Traditional Arabic" pitchFamily="18" charset="-78"/>
              </a:rPr>
              <a:t> </a:t>
            </a:r>
            <a:r>
              <a:rPr lang="ar-DZ" sz="2700" smtClean="0">
                <a:latin typeface="Traditional Arabic" pitchFamily="18" charset="-78"/>
                <a:ea typeface="Calibri" pitchFamily="34" charset="0"/>
                <a:cs typeface="Traditional Arabic" pitchFamily="18" charset="-78"/>
              </a:rPr>
              <a:t>الرفع من مستوى الاستهلاك إلى أعلى ما يمكن: مثال عن ميشلان التي تسوق خرائط الطرقات ودليل السياحة والطبخ الفرنسي لتشجيع السفر والتنقل في جميع أنحاء فرنسا.</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14290"/>
            <a:ext cx="8572528" cy="6501780"/>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indent="-360363" algn="r" rtl="1">
              <a:lnSpc>
                <a:spcPct val="150000"/>
              </a:lnSpc>
            </a:pPr>
            <a:r>
              <a:rPr lang="ar-DZ" sz="2800" b="1" smtClean="0">
                <a:solidFill>
                  <a:srgbClr val="00B050"/>
                </a:solidFill>
                <a:latin typeface="Traditional Arabic" pitchFamily="18" charset="-78"/>
                <a:ea typeface="Calibri" pitchFamily="34" charset="0"/>
                <a:cs typeface="Traditional Arabic" pitchFamily="18" charset="-78"/>
              </a:rPr>
              <a:t>2. استراتيجيات الدفاعية للحفاظ على الحصة السوقية: </a:t>
            </a:r>
            <a:r>
              <a:rPr lang="ar-DZ" sz="2800" smtClean="0">
                <a:latin typeface="Traditional Arabic" pitchFamily="18" charset="-78"/>
                <a:ea typeface="Calibri" pitchFamily="34" charset="0"/>
                <a:cs typeface="Traditional Arabic" pitchFamily="18" charset="-78"/>
              </a:rPr>
              <a:t>في نفس الوقت الذي تسعى المؤسسة الرائدة لرفع الطلب الأولي، يجب عليها احتواء هجومات المنافسين، من خلال تغلبها على الجوانب الضعيفة وتطبيق مبدأ الهجوم كأفضل وسيلة للدفاع (إستراتيجية الإبداع)، وتوجد 6 استراتيجيات دفاعية موضحة في الشكل الموالي </a:t>
            </a:r>
            <a:endParaRPr lang="ar-DZ" sz="2800">
              <a:latin typeface="Traditional Arabic" pitchFamily="18" charset="-78"/>
              <a:ea typeface="Calibri" pitchFamily="34" charset="0"/>
              <a:cs typeface="Traditional Arabic" pitchFamily="18" charset="-78"/>
            </a:endParaRPr>
          </a:p>
          <a:p>
            <a:pPr marL="360363" indent="-360363" algn="r" rtl="1">
              <a:lnSpc>
                <a:spcPct val="150000"/>
              </a:lnSpc>
            </a:pPr>
            <a:endParaRPr lang="ar-DZ" sz="2800" smtClean="0">
              <a:latin typeface="Traditional Arabic" pitchFamily="18" charset="-78"/>
              <a:ea typeface="Calibri" pitchFamily="34" charset="0"/>
              <a:cs typeface="Traditional Arabic" pitchFamily="18" charset="-78"/>
            </a:endParaRPr>
          </a:p>
          <a:p>
            <a:pPr marL="360363" indent="-360363" algn="r" rtl="1">
              <a:lnSpc>
                <a:spcPct val="150000"/>
              </a:lnSpc>
            </a:pPr>
            <a:endParaRPr lang="ar-DZ" sz="2800">
              <a:latin typeface="Traditional Arabic" pitchFamily="18" charset="-78"/>
              <a:ea typeface="Calibri" pitchFamily="34" charset="0"/>
              <a:cs typeface="Traditional Arabic" pitchFamily="18" charset="-78"/>
            </a:endParaRPr>
          </a:p>
          <a:p>
            <a:pPr marL="360363" indent="-360363" algn="r" rtl="1">
              <a:lnSpc>
                <a:spcPct val="150000"/>
              </a:lnSpc>
            </a:pPr>
            <a:endParaRPr lang="ar-DZ" sz="2800" smtClean="0">
              <a:latin typeface="Traditional Arabic" pitchFamily="18" charset="-78"/>
              <a:ea typeface="Calibri" pitchFamily="34" charset="0"/>
              <a:cs typeface="Traditional Arabic" pitchFamily="18" charset="-78"/>
            </a:endParaRPr>
          </a:p>
          <a:p>
            <a:pPr marL="360363" indent="-360363" algn="r" rtl="1">
              <a:lnSpc>
                <a:spcPct val="150000"/>
              </a:lnSpc>
            </a:pPr>
            <a:endParaRPr lang="ar-DZ" sz="2800">
              <a:latin typeface="Traditional Arabic" pitchFamily="18" charset="-78"/>
              <a:ea typeface="Calibri" pitchFamily="34" charset="0"/>
              <a:cs typeface="Traditional Arabic" pitchFamily="18" charset="-78"/>
            </a:endParaRPr>
          </a:p>
          <a:p>
            <a:pPr marL="360363" indent="-360363" algn="r" rtl="1">
              <a:lnSpc>
                <a:spcPct val="150000"/>
              </a:lnSpc>
            </a:pPr>
            <a:endParaRPr lang="ar-DZ" sz="2800" smtClean="0">
              <a:latin typeface="Traditional Arabic" pitchFamily="18" charset="-78"/>
              <a:ea typeface="Calibri" pitchFamily="34" charset="0"/>
              <a:cs typeface="Traditional Arabic" pitchFamily="18" charset="-78"/>
            </a:endParaRPr>
          </a:p>
          <a:p>
            <a:pPr marL="360363" indent="-360363" algn="r" rtl="1">
              <a:lnSpc>
                <a:spcPct val="150000"/>
              </a:lnSpc>
            </a:pPr>
            <a:endParaRPr lang="ar-DZ" sz="2800" smtClean="0">
              <a:latin typeface="Traditional Arabic" pitchFamily="18" charset="-78"/>
              <a:ea typeface="Calibri" pitchFamily="34" charset="0"/>
              <a:cs typeface="Traditional Arabic" pitchFamily="18" charset="-78"/>
            </a:endParaRPr>
          </a:p>
        </p:txBody>
      </p:sp>
      <p:pic>
        <p:nvPicPr>
          <p:cNvPr id="3073" name="Picture 1"/>
          <p:cNvPicPr>
            <a:picLocks noChangeAspect="1" noChangeArrowheads="1"/>
          </p:cNvPicPr>
          <p:nvPr/>
        </p:nvPicPr>
        <p:blipFill>
          <a:blip r:embed="rId2"/>
          <a:stretch>
            <a:fillRect/>
          </a:stretch>
        </p:blipFill>
        <p:spPr bwMode="auto">
          <a:xfrm>
            <a:off x="785786" y="2786058"/>
            <a:ext cx="6924675" cy="3857652"/>
          </a:xfrm>
          <a:prstGeom prst="rect">
            <a:avLst/>
          </a:prstGeom>
          <a:noFill/>
          <a:ln w="9525">
            <a:noFill/>
            <a:miter lim="800000"/>
          </a:ln>
          <a:effec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9742" y="214290"/>
            <a:ext cx="5727915" cy="2623795"/>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indent="-360363" algn="r" rtl="1">
              <a:lnSpc>
                <a:spcPct val="150000"/>
              </a:lnSpc>
            </a:pPr>
            <a:r>
              <a:rPr lang="ar-DZ" sz="2800" b="1" smtClean="0">
                <a:solidFill>
                  <a:srgbClr val="00B050"/>
                </a:solidFill>
                <a:latin typeface="Traditional Arabic" pitchFamily="18" charset="-78"/>
                <a:ea typeface="Calibri" pitchFamily="34" charset="0"/>
                <a:cs typeface="Traditional Arabic" pitchFamily="18" charset="-78"/>
              </a:rPr>
              <a:t>3. زيادة الحصة السوقية كإستراتيجية هجومية</a:t>
            </a:r>
            <a:r>
              <a:rPr kumimoji="0" lang="ar-DZ" sz="2800" b="1" i="0" u="none" strike="noStrike" cap="none" normalizeH="0" baseline="0" smtClean="0">
                <a:ln>
                  <a:noFill/>
                </a:ln>
                <a:solidFill>
                  <a:srgbClr val="00B050"/>
                </a:solidFill>
                <a:effectLst/>
                <a:latin typeface="Traditional Arabic" pitchFamily="18" charset="-78"/>
                <a:ea typeface="Calibri" pitchFamily="34" charset="0"/>
                <a:cs typeface="Traditional Arabic" pitchFamily="18" charset="-78"/>
              </a:rPr>
              <a:t> من خلال: </a:t>
            </a:r>
          </a:p>
          <a:p>
            <a:pPr marL="360363" indent="-360363" algn="r" rtl="1">
              <a:lnSpc>
                <a:spcPct val="150000"/>
              </a:lnSpc>
            </a:pPr>
            <a:r>
              <a:rPr kumimoji="0" lang="ar-DZ" sz="2800" b="1" i="0" u="none" strike="noStrike" cap="none" normalizeH="0" baseline="0" smtClean="0">
                <a:ln>
                  <a:noFill/>
                </a:ln>
                <a:solidFill>
                  <a:srgbClr val="00B050"/>
                </a:solidFill>
                <a:effectLst/>
                <a:latin typeface="Traditional Arabic" pitchFamily="18" charset="-78"/>
                <a:ea typeface="Calibri" pitchFamily="34" charset="0"/>
                <a:cs typeface="Traditional Arabic" pitchFamily="18" charset="-78"/>
              </a:rPr>
              <a:t>                    </a:t>
            </a:r>
          </a:p>
          <a:p>
            <a:pPr marL="360363" indent="-360363" algn="r" rtl="1">
              <a:lnSpc>
                <a:spcPct val="150000"/>
              </a:lnSpc>
            </a:pPr>
            <a:endParaRPr lang="ar-DZ" sz="2800" b="1">
              <a:solidFill>
                <a:srgbClr val="00B050"/>
              </a:solidFill>
              <a:latin typeface="Traditional Arabic" pitchFamily="18" charset="-78"/>
              <a:cs typeface="Traditional Arabic" pitchFamily="18" charset="-78"/>
            </a:endParaRPr>
          </a:p>
          <a:p>
            <a:pPr marL="360363" indent="-360363" algn="r" rtl="1">
              <a:lnSpc>
                <a:spcPct val="150000"/>
              </a:lnSpc>
            </a:pPr>
            <a:endParaRPr lang="fr-FR" sz="2800" b="1">
              <a:solidFill>
                <a:srgbClr val="00B050"/>
              </a:solidFill>
              <a:latin typeface="Traditional Arabic" pitchFamily="18" charset="-78"/>
              <a:cs typeface="Traditional Arabic" pitchFamily="18" charset="-78"/>
            </a:endParaRPr>
          </a:p>
        </p:txBody>
      </p:sp>
      <p:pic>
        <p:nvPicPr>
          <p:cNvPr id="2049" name="Picture 1"/>
          <p:cNvPicPr>
            <a:picLocks noChangeAspect="1" noChangeArrowheads="1"/>
          </p:cNvPicPr>
          <p:nvPr/>
        </p:nvPicPr>
        <p:blipFill>
          <a:blip r:embed="rId2"/>
          <a:stretch>
            <a:fillRect/>
          </a:stretch>
        </p:blipFill>
        <p:spPr bwMode="auto">
          <a:xfrm>
            <a:off x="714348" y="1000108"/>
            <a:ext cx="8053395" cy="2571768"/>
          </a:xfrm>
          <a:prstGeom prst="rect">
            <a:avLst/>
          </a:prstGeom>
          <a:noFill/>
          <a:ln w="9525">
            <a:noFill/>
            <a:miter lim="800000"/>
          </a:ln>
          <a:effec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42910" y="285728"/>
            <a:ext cx="8215370" cy="58785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200000"/>
              </a:lnSpc>
            </a:pPr>
            <a:r>
              <a:rPr lang="ar-DZ" sz="3200" b="1" smtClean="0">
                <a:latin typeface="Traditional Arabic" pitchFamily="18" charset="-78"/>
                <a:cs typeface="Traditional Arabic" pitchFamily="18" charset="-78"/>
              </a:rPr>
              <a:t>2 – استراتيجيه المتحدي ”</a:t>
            </a:r>
            <a:r>
              <a:rPr lang="fr-FR" sz="3200" b="1" smtClean="0">
                <a:latin typeface="Traditional Arabic" pitchFamily="18" charset="-78"/>
                <a:cs typeface="Traditional Arabic" pitchFamily="18" charset="-78"/>
              </a:rPr>
              <a:t>La stratégie de challenger </a:t>
            </a:r>
            <a:r>
              <a:rPr lang="ar-DZ" sz="3200" b="1" smtClean="0">
                <a:latin typeface="Traditional Arabic" pitchFamily="18" charset="-78"/>
                <a:cs typeface="Traditional Arabic" pitchFamily="18" charset="-78"/>
              </a:rPr>
              <a:t>”</a:t>
            </a:r>
            <a:r>
              <a:rPr lang="fr-FR" sz="3200" b="1" smtClean="0">
                <a:latin typeface="Traditional Arabic" pitchFamily="18" charset="-78"/>
                <a:cs typeface="Traditional Arabic" pitchFamily="18" charset="-78"/>
              </a:rPr>
              <a:t>: </a:t>
            </a:r>
            <a:endParaRPr lang="ar-DZ" sz="3200" b="1" smtClean="0">
              <a:latin typeface="Traditional Arabic" pitchFamily="18" charset="-78"/>
              <a:cs typeface="Traditional Arabic" pitchFamily="18" charset="-78"/>
            </a:endParaRPr>
          </a:p>
          <a:p>
            <a:pPr algn="r" rtl="1">
              <a:lnSpc>
                <a:spcPct val="200000"/>
              </a:lnSpc>
            </a:pPr>
            <a:r>
              <a:rPr lang="ar-DZ" sz="3200" b="1" smtClean="0">
                <a:solidFill>
                  <a:schemeClr val="accent1">
                    <a:lumMod val="75000"/>
                  </a:schemeClr>
                </a:solidFill>
                <a:latin typeface="Traditional Arabic" pitchFamily="18" charset="-78"/>
                <a:cs typeface="Traditional Arabic" pitchFamily="18" charset="-78"/>
              </a:rPr>
              <a:t>كل منظمة تحمل المرتبة الثانية، الثالثة والرابعة في السوق تكون في وضعية المتحدي</a:t>
            </a:r>
            <a:r>
              <a:rPr lang="ar-DZ" sz="3200" smtClean="0">
                <a:latin typeface="Traditional Arabic" pitchFamily="18" charset="-78"/>
                <a:cs typeface="Traditional Arabic" pitchFamily="18" charset="-78"/>
              </a:rPr>
              <a:t>، حيث تقوم باختيار الهدف وهو رفع حصة السوق على حساب المنافسين الآخرين وذلك باستعمال عدة طرق كمهاجمة الرائد لانتزاع بعض من حصته أو مهاجمة منافسين لهم نفس المستوى معها ومحاولة إقصائهم، أو الهجوم على أي جانب في قطاع معين أين يكون المنافس ضعيفا جدا.</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44" y="214290"/>
            <a:ext cx="8858280" cy="575542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DZ" sz="3200" b="1" smtClean="0">
                <a:latin typeface="Traditional Arabic" pitchFamily="18" charset="-78"/>
                <a:cs typeface="Traditional Arabic" pitchFamily="18" charset="-78"/>
              </a:rPr>
              <a:t>3 -إستراتيجية التابع ”</a:t>
            </a:r>
            <a:r>
              <a:rPr lang="fr-FR" sz="3200" b="1" smtClean="0">
                <a:latin typeface="Traditional Arabic" pitchFamily="18" charset="-78"/>
                <a:cs typeface="Traditional Arabic" pitchFamily="18" charset="-78"/>
              </a:rPr>
              <a:t> La stratégie de suiveur</a:t>
            </a:r>
            <a:r>
              <a:rPr lang="ar-DZ" sz="3200" b="1" smtClean="0">
                <a:latin typeface="Traditional Arabic" pitchFamily="18" charset="-78"/>
                <a:cs typeface="Traditional Arabic" pitchFamily="18" charset="-78"/>
              </a:rPr>
              <a:t>“:</a:t>
            </a:r>
          </a:p>
          <a:p>
            <a:pPr algn="r" rtl="1">
              <a:lnSpc>
                <a:spcPct val="200000"/>
              </a:lnSpc>
            </a:pPr>
            <a:r>
              <a:rPr lang="ar-DZ" sz="3200" smtClean="0">
                <a:latin typeface="Traditional Arabic" pitchFamily="18" charset="-78"/>
                <a:cs typeface="Traditional Arabic" pitchFamily="18" charset="-78"/>
              </a:rPr>
              <a:t>بعض المنظمات التي هي في حالة "المتحدي ” في المرتبة الثانية أو الثالثة أو الرابعة" قد لا تختار الهجوم على المنظمة الرائدة، وذلك انطلاقا من تحليل نقاط القوة وإمكانيات ردود أفعال المنظمة الرائدة، وفي هذه الحالة تعمل كل منظمة للحفاظ على</a:t>
            </a:r>
          </a:p>
          <a:p>
            <a:pPr algn="r" rtl="1">
              <a:lnSpc>
                <a:spcPct val="200000"/>
              </a:lnSpc>
            </a:pPr>
            <a:r>
              <a:rPr lang="ar-DZ" sz="3200" smtClean="0">
                <a:latin typeface="Traditional Arabic" pitchFamily="18" charset="-78"/>
                <a:cs typeface="Traditional Arabic" pitchFamily="18" charset="-78"/>
              </a:rPr>
              <a:t>وضعيتها في السوق عن طريق الاحتفاظ بزبائنها وولائهم لها، وعليها أن تتابع حركات السوق وكل الظواهر والتغيرات الجديدة.</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4282" y="285728"/>
            <a:ext cx="8858280" cy="627864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DZ" sz="2800" smtClean="0">
                <a:latin typeface="Traditional Arabic" pitchFamily="18" charset="-78"/>
                <a:cs typeface="Traditional Arabic" pitchFamily="18" charset="-78"/>
              </a:rPr>
              <a:t>4- </a:t>
            </a:r>
            <a:r>
              <a:rPr lang="ar-DZ" sz="2800" b="1" smtClean="0">
                <a:latin typeface="Traditional Arabic" pitchFamily="18" charset="-78"/>
                <a:cs typeface="Traditional Arabic" pitchFamily="18" charset="-78"/>
              </a:rPr>
              <a:t>إستراتيجية المتخصص“ </a:t>
            </a:r>
            <a:r>
              <a:rPr lang="fr-FR" sz="2800" b="1" smtClean="0">
                <a:latin typeface="Traditional Arabic" pitchFamily="18" charset="-78"/>
                <a:cs typeface="Traditional Arabic" pitchFamily="18" charset="-78"/>
              </a:rPr>
              <a:t>La stratégie de spécialiste </a:t>
            </a:r>
            <a:r>
              <a:rPr lang="ar-DZ" sz="2800" b="1" smtClean="0">
                <a:latin typeface="Traditional Arabic" pitchFamily="18" charset="-78"/>
                <a:cs typeface="Traditional Arabic" pitchFamily="18" charset="-78"/>
              </a:rPr>
              <a:t>”</a:t>
            </a:r>
            <a:r>
              <a:rPr lang="fr-FR" sz="2800" b="1" smtClean="0">
                <a:latin typeface="Traditional Arabic" pitchFamily="18" charset="-78"/>
                <a:cs typeface="Traditional Arabic" pitchFamily="18" charset="-78"/>
              </a:rPr>
              <a:t>: </a:t>
            </a:r>
            <a:endParaRPr lang="ar-DZ" sz="2800" b="1" smtClean="0">
              <a:latin typeface="Traditional Arabic" pitchFamily="18" charset="-78"/>
              <a:cs typeface="Traditional Arabic" pitchFamily="18" charset="-78"/>
            </a:endParaRPr>
          </a:p>
          <a:p>
            <a:pPr algn="r" rtl="1">
              <a:lnSpc>
                <a:spcPct val="150000"/>
              </a:lnSpc>
            </a:pPr>
            <a:r>
              <a:rPr lang="ar-DZ" sz="3000" smtClean="0">
                <a:latin typeface="Traditional Arabic" pitchFamily="18" charset="-78"/>
                <a:cs typeface="Traditional Arabic" pitchFamily="18" charset="-78"/>
              </a:rPr>
              <a:t>هناك منظمات تسعى من أجل الحصول على حصة صغيرة من السوق، بحيث تتخصص في مجال معين وتوجه كل جهودها إليه عن طريق تكييف المنتج وكل عناصر المزيج التسويقي مع خصوصيات الزبائن المستهدفين. ولنجاح أي منظمة في تخصصها في مجال معين يجب أن يتميز هذا الأخير بالخصائص التالية:</a:t>
            </a:r>
          </a:p>
          <a:p>
            <a:pPr algn="r" rtl="1">
              <a:lnSpc>
                <a:spcPct val="150000"/>
              </a:lnSpc>
            </a:pPr>
            <a:r>
              <a:rPr lang="ar-DZ" sz="3000" smtClean="0">
                <a:latin typeface="Traditional Arabic" pitchFamily="18" charset="-78"/>
                <a:cs typeface="Traditional Arabic" pitchFamily="18" charset="-78"/>
              </a:rPr>
              <a:t>- أن يكون عرضها مناسب للقدرة الشرائية.</a:t>
            </a:r>
          </a:p>
          <a:p>
            <a:pPr algn="r" rtl="1">
              <a:lnSpc>
                <a:spcPct val="150000"/>
              </a:lnSpc>
            </a:pPr>
            <a:r>
              <a:rPr lang="ar-DZ" sz="3000" smtClean="0">
                <a:latin typeface="Traditional Arabic" pitchFamily="18" charset="-78"/>
                <a:cs typeface="Traditional Arabic" pitchFamily="18" charset="-78"/>
              </a:rPr>
              <a:t>- أن يحتوي على طاقة نمو كبيرة.</a:t>
            </a:r>
          </a:p>
          <a:p>
            <a:pPr algn="r" rtl="1">
              <a:lnSpc>
                <a:spcPct val="150000"/>
              </a:lnSpc>
            </a:pPr>
            <a:r>
              <a:rPr lang="ar-DZ" sz="3000" smtClean="0">
                <a:latin typeface="Traditional Arabic" pitchFamily="18" charset="-78"/>
                <a:cs typeface="Traditional Arabic" pitchFamily="18" charset="-78"/>
              </a:rPr>
              <a:t>- أن يكون مجال مهمل من طرف المنافسين.</a:t>
            </a:r>
          </a:p>
          <a:p>
            <a:pPr algn="r" rtl="1">
              <a:lnSpc>
                <a:spcPct val="150000"/>
              </a:lnSpc>
            </a:pPr>
            <a:r>
              <a:rPr lang="ar-DZ" sz="3000" smtClean="0">
                <a:latin typeface="Traditional Arabic" pitchFamily="18" charset="-78"/>
                <a:cs typeface="Traditional Arabic" pitchFamily="18" charset="-78"/>
              </a:rPr>
              <a:t>- إمكانية الدفاع عنه في حالة الهجوم عليه.</a:t>
            </a:r>
            <a:endParaRPr lang="fr-FR" sz="3000">
              <a:latin typeface="Traditional Arabic" pitchFamily="18" charset="-78"/>
              <a:cs typeface="Traditional Arabic" pitchFamily="18" charset="-78"/>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5720" y="83272"/>
            <a:ext cx="8572560" cy="1631216"/>
          </a:xfrm>
          <a:prstGeom prst="rect">
            <a:avLst/>
          </a:prstGeom>
          <a:solidFill>
            <a:schemeClr val="accent5">
              <a:lumMod val="40000"/>
              <a:lumOff val="60000"/>
              <a:alpha val="31000"/>
            </a:schemeClr>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ts val="600"/>
              </a:spcBef>
              <a:spcAft>
                <a:spcPts val="600"/>
              </a:spcAft>
            </a:pPr>
            <a:r>
              <a:rPr lang="ar-DZ" sz="3600" b="1" smtClean="0">
                <a:solidFill>
                  <a:srgbClr val="FF0000"/>
                </a:solidFill>
                <a:latin typeface="Andalus" pitchFamily="18" charset="-78"/>
                <a:cs typeface="Andalus" pitchFamily="18" charset="-78"/>
              </a:rPr>
              <a:t>الاستراتيجيات التنافسية لمايكل بورتر</a:t>
            </a:r>
            <a:r>
              <a:rPr lang="ar-DZ" sz="3600" b="1" smtClean="0">
                <a:solidFill>
                  <a:srgbClr val="FF0000"/>
                </a:solidFill>
                <a:latin typeface="Traditional Arabic" pitchFamily="18" charset="-78"/>
                <a:cs typeface="Traditional Arabic" pitchFamily="18" charset="-78"/>
              </a:rPr>
              <a:t/>
            </a:r>
            <a:br>
              <a:rPr lang="ar-DZ" sz="3600" b="1" smtClean="0">
                <a:solidFill>
                  <a:srgbClr val="FF0000"/>
                </a:solidFill>
                <a:latin typeface="Traditional Arabic" pitchFamily="18" charset="-78"/>
                <a:cs typeface="Traditional Arabic" pitchFamily="18" charset="-78"/>
              </a:rPr>
            </a:br>
            <a:r>
              <a:rPr lang="fr-FR" sz="2800" b="1" smtClean="0">
                <a:solidFill>
                  <a:srgbClr val="00B0F0"/>
                </a:solidFill>
                <a:latin typeface="New Romain"/>
                <a:cs typeface="Traditional Arabic" pitchFamily="18" charset="-78"/>
              </a:rPr>
              <a:t>Michael porter compétitive stratégies</a:t>
            </a:r>
            <a:r>
              <a:rPr lang="fr-FR" sz="3600" b="1" smtClean="0">
                <a:solidFill>
                  <a:srgbClr val="FF0000"/>
                </a:solidFill>
                <a:latin typeface="Traditional Arabic" pitchFamily="18" charset="-78"/>
                <a:cs typeface="Traditional Arabic" pitchFamily="18" charset="-78"/>
              </a:rPr>
              <a:t/>
            </a:r>
            <a:br>
              <a:rPr lang="fr-FR" sz="3600" b="1" smtClean="0">
                <a:solidFill>
                  <a:srgbClr val="FF0000"/>
                </a:solidFill>
                <a:latin typeface="Traditional Arabic" pitchFamily="18" charset="-78"/>
                <a:cs typeface="Traditional Arabic" pitchFamily="18" charset="-78"/>
              </a:rPr>
            </a:br>
            <a:r>
              <a:rPr lang="ar-DZ" sz="3600" b="1" smtClean="0">
                <a:solidFill>
                  <a:srgbClr val="00B050"/>
                </a:solidFill>
                <a:latin typeface="Andalus" pitchFamily="18" charset="-78"/>
                <a:cs typeface="Andalus" pitchFamily="18" charset="-78"/>
              </a:rPr>
              <a:t>قيادة التكاليف                التمايز               التركيز</a:t>
            </a:r>
            <a:endParaRPr lang="fr-FR" sz="3600" b="1">
              <a:solidFill>
                <a:srgbClr val="00B050"/>
              </a:solidFill>
              <a:latin typeface="Andalus" pitchFamily="18" charset="-78"/>
              <a:cs typeface="Andalus" pitchFamily="18" charset="-78"/>
            </a:endParaRPr>
          </a:p>
        </p:txBody>
      </p:sp>
      <p:sp>
        <p:nvSpPr>
          <p:cNvPr id="5" name="ZoneTexte 4"/>
          <p:cNvSpPr txBox="1"/>
          <p:nvPr/>
        </p:nvSpPr>
        <p:spPr>
          <a:xfrm>
            <a:off x="285720" y="1707214"/>
            <a:ext cx="8572560" cy="4893647"/>
          </a:xfrm>
          <a:prstGeom prst="rect">
            <a:avLst/>
          </a:prstGeom>
          <a:solidFill>
            <a:schemeClr val="accent2">
              <a:lumMod val="40000"/>
              <a:lumOff val="60000"/>
              <a:alpha val="19000"/>
            </a:schemeClr>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rtl="1">
              <a:lnSpc>
                <a:spcPct val="200000"/>
              </a:lnSpc>
              <a:spcBef>
                <a:spcPts val="600"/>
              </a:spcBef>
            </a:pPr>
            <a:r>
              <a:rPr lang="ar-DZ" sz="2600" smtClean="0">
                <a:latin typeface="Traditional Arabic" pitchFamily="18" charset="-78"/>
                <a:cs typeface="Traditional Arabic" pitchFamily="18" charset="-78"/>
              </a:rPr>
              <a:t>يجب على المؤسسة التوصل إلى الحلول والبدائل الإستراتيجية المثلى في ظل البيئة التنافسية التي تمتاز بها كل صناعة واشتداد القوى المؤثرة في المنافسة، حيث يجب اتخاذ مجموعة من الإجراءات المتكاملة التي تسمح بخلق مواقع هجومية أو دفاعية في صناعة ما، ومن ثم تحقيق القدرة على الصمود والاستمرارية أمام المنافسين بغرض تحقيق أهدافها (الربحية-النمو). تعتبر استراتيجيات بورتر التنافسية الأكثر شيوعا وهي ثلاث بدائل إستراتيجية السيطرة على التكاليف أو التمايز أو التركيز  من خلال مراعاة المجال التنافسي المرغوب ضيق أو أوسع وكذلك تخفيض التكلفة أو التميّز.</a:t>
            </a:r>
            <a:endParaRPr lang="fr-FR" sz="2600">
              <a:latin typeface="Traditional Arabic" pitchFamily="18" charset="-78"/>
              <a:cs typeface="Traditional Arabic" pitchFamily="18" charset="-78"/>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e 54"/>
          <p:cNvGrpSpPr/>
          <p:nvPr/>
        </p:nvGrpSpPr>
        <p:grpSpPr>
          <a:xfrm>
            <a:off x="357158" y="428604"/>
            <a:ext cx="8501122" cy="5572164"/>
            <a:chOff x="500034" y="357166"/>
            <a:chExt cx="7715304" cy="4786346"/>
          </a:xfrm>
        </p:grpSpPr>
        <p:pic>
          <p:nvPicPr>
            <p:cNvPr id="3074" name="Picture 2"/>
            <p:cNvPicPr>
              <a:picLocks noChangeAspect="1" noChangeArrowheads="1"/>
            </p:cNvPicPr>
            <p:nvPr/>
          </p:nvPicPr>
          <p:blipFill>
            <a:blip r:embed="rId2"/>
            <a:stretch>
              <a:fillRect/>
            </a:stretch>
          </p:blipFill>
          <p:spPr bwMode="auto">
            <a:xfrm>
              <a:off x="2428860" y="3857628"/>
              <a:ext cx="3643338" cy="1285884"/>
            </a:xfrm>
            <a:prstGeom prst="rect">
              <a:avLst/>
            </a:prstGeom>
            <a:noFill/>
            <a:ln w="9525">
              <a:noFill/>
              <a:miter lim="800000"/>
            </a:ln>
            <a:effectLst/>
          </p:spPr>
        </p:pic>
        <p:pic>
          <p:nvPicPr>
            <p:cNvPr id="3075" name="Picture 3"/>
            <p:cNvPicPr>
              <a:picLocks noChangeAspect="1" noChangeArrowheads="1"/>
            </p:cNvPicPr>
            <p:nvPr/>
          </p:nvPicPr>
          <p:blipFill>
            <a:blip r:embed="rId3"/>
            <a:stretch>
              <a:fillRect/>
            </a:stretch>
          </p:blipFill>
          <p:spPr bwMode="auto">
            <a:xfrm>
              <a:off x="642910" y="500042"/>
              <a:ext cx="7572428" cy="3357586"/>
            </a:xfrm>
            <a:prstGeom prst="rect">
              <a:avLst/>
            </a:prstGeom>
            <a:noFill/>
            <a:ln w="9525">
              <a:noFill/>
              <a:miter lim="800000"/>
            </a:ln>
            <a:effectLst/>
          </p:spPr>
        </p:pic>
        <p:sp>
          <p:nvSpPr>
            <p:cNvPr id="6" name="Rectangle 5"/>
            <p:cNvSpPr/>
            <p:nvPr/>
          </p:nvSpPr>
          <p:spPr>
            <a:xfrm>
              <a:off x="1000100" y="571480"/>
              <a:ext cx="7215238" cy="830997"/>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DZ" sz="4800" smtClean="0">
                  <a:solidFill>
                    <a:srgbClr val="7030A0"/>
                  </a:solidFill>
                  <a:latin typeface="Andalus" pitchFamily="18" charset="-78"/>
                  <a:cs typeface="Andalus" pitchFamily="18" charset="-78"/>
                </a:rPr>
                <a:t>        استراتيجيات    النمو   والتطوير</a:t>
              </a:r>
              <a:endParaRPr lang="fr-FR" sz="4800">
                <a:solidFill>
                  <a:srgbClr val="7030A0"/>
                </a:solidFill>
              </a:endParaRPr>
            </a:p>
          </p:txBody>
        </p:sp>
        <p:sp>
          <p:nvSpPr>
            <p:cNvPr id="7" name="Rectangle 6"/>
            <p:cNvSpPr/>
            <p:nvPr/>
          </p:nvSpPr>
          <p:spPr>
            <a:xfrm>
              <a:off x="1428728" y="357166"/>
              <a:ext cx="6000792" cy="2500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fr-FR"/>
            </a:p>
          </p:txBody>
        </p:sp>
        <p:sp>
          <p:nvSpPr>
            <p:cNvPr id="8" name="ZoneTexte 7"/>
            <p:cNvSpPr txBox="1"/>
            <p:nvPr/>
          </p:nvSpPr>
          <p:spPr>
            <a:xfrm>
              <a:off x="5214942" y="1477020"/>
              <a:ext cx="928694" cy="52322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DZ" sz="2800" b="1" smtClean="0">
                  <a:solidFill>
                    <a:srgbClr val="FF0000"/>
                  </a:solidFill>
                  <a:latin typeface="Traditional Arabic" pitchFamily="18" charset="-78"/>
                  <a:cs typeface="Traditional Arabic" pitchFamily="18" charset="-78"/>
                </a:rPr>
                <a:t>بهدف:</a:t>
              </a:r>
            </a:p>
          </p:txBody>
        </p:sp>
        <p:sp>
          <p:nvSpPr>
            <p:cNvPr id="9" name="ZoneTexte 8"/>
            <p:cNvSpPr txBox="1"/>
            <p:nvPr/>
          </p:nvSpPr>
          <p:spPr>
            <a:xfrm>
              <a:off x="5357818" y="2143116"/>
              <a:ext cx="2214578" cy="46166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DZ" sz="2400" b="1" smtClean="0">
                  <a:solidFill>
                    <a:schemeClr val="accent3">
                      <a:lumMod val="75000"/>
                    </a:schemeClr>
                  </a:solidFill>
                </a:rPr>
                <a:t>زيادة المبيعات</a:t>
              </a:r>
              <a:endParaRPr lang="fr-FR" sz="2400" b="1">
                <a:solidFill>
                  <a:schemeClr val="accent3">
                    <a:lumMod val="75000"/>
                  </a:schemeClr>
                </a:solidFill>
              </a:endParaRPr>
            </a:p>
          </p:txBody>
        </p:sp>
        <p:sp>
          <p:nvSpPr>
            <p:cNvPr id="10" name="ZoneTexte 9"/>
            <p:cNvSpPr txBox="1"/>
            <p:nvPr/>
          </p:nvSpPr>
          <p:spPr>
            <a:xfrm>
              <a:off x="714348" y="2000240"/>
              <a:ext cx="1714512" cy="46166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DZ" sz="2400" b="1" smtClean="0">
                  <a:solidFill>
                    <a:schemeClr val="accent3">
                      <a:lumMod val="75000"/>
                    </a:schemeClr>
                  </a:solidFill>
                </a:rPr>
                <a:t>الحصة السوقية</a:t>
              </a:r>
              <a:endParaRPr lang="fr-FR" sz="2400" b="1">
                <a:solidFill>
                  <a:schemeClr val="accent3">
                    <a:lumMod val="75000"/>
                  </a:schemeClr>
                </a:solidFill>
              </a:endParaRPr>
            </a:p>
          </p:txBody>
        </p:sp>
        <p:cxnSp>
          <p:nvCxnSpPr>
            <p:cNvPr id="14" name="Forme 13"/>
            <p:cNvCxnSpPr/>
            <p:nvPr/>
          </p:nvCxnSpPr>
          <p:spPr>
            <a:xfrm rot="5400000" flipH="1" flipV="1">
              <a:off x="472574" y="1741948"/>
              <a:ext cx="626424" cy="285752"/>
            </a:xfrm>
            <a:prstGeom prst="curvedConnector3">
              <a:avLst>
                <a:gd name="adj1" fmla="val 40428"/>
              </a:avLst>
            </a:prstGeom>
            <a:ln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en arc 20"/>
            <p:cNvCxnSpPr/>
            <p:nvPr/>
          </p:nvCxnSpPr>
          <p:spPr>
            <a:xfrm rot="5400000" flipH="1" flipV="1">
              <a:off x="5643570" y="2071678"/>
              <a:ext cx="500066" cy="357190"/>
            </a:xfrm>
            <a:prstGeom prst="curvedConnector3">
              <a:avLst>
                <a:gd name="adj1" fmla="val 50000"/>
              </a:avLst>
            </a:prstGeom>
            <a:ln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6072198" y="3929066"/>
              <a:ext cx="1571636" cy="52322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sz="2800" b="1" smtClean="0">
                  <a:solidFill>
                    <a:schemeClr val="accent3">
                      <a:lumMod val="75000"/>
                    </a:schemeClr>
                  </a:solidFill>
                  <a:latin typeface="Traditional Arabic" pitchFamily="18" charset="-78"/>
                  <a:cs typeface="Traditional Arabic" pitchFamily="18" charset="-78"/>
                </a:rPr>
                <a:t>الـــربـــــح</a:t>
              </a:r>
              <a:endParaRPr lang="fr-FR" sz="2800" b="1">
                <a:solidFill>
                  <a:schemeClr val="accent3">
                    <a:lumMod val="75000"/>
                  </a:schemeClr>
                </a:solidFill>
                <a:latin typeface="Traditional Arabic" pitchFamily="18" charset="-78"/>
                <a:cs typeface="Traditional Arabic" pitchFamily="18" charset="-78"/>
              </a:endParaRPr>
            </a:p>
          </p:txBody>
        </p:sp>
        <p:cxnSp>
          <p:nvCxnSpPr>
            <p:cNvPr id="27" name="Connecteur en arc 26"/>
            <p:cNvCxnSpPr/>
            <p:nvPr/>
          </p:nvCxnSpPr>
          <p:spPr>
            <a:xfrm rot="5400000" flipH="1" flipV="1">
              <a:off x="5965041" y="3607595"/>
              <a:ext cx="857256" cy="500066"/>
            </a:xfrm>
            <a:prstGeom prst="curvedConnector3">
              <a:avLst>
                <a:gd name="adj1" fmla="val 50000"/>
              </a:avLst>
            </a:prstGeom>
            <a:ln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642910" y="4071942"/>
              <a:ext cx="1857388" cy="52322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DZ" sz="2800" b="1" smtClean="0">
                  <a:solidFill>
                    <a:schemeClr val="accent3">
                      <a:lumMod val="75000"/>
                    </a:schemeClr>
                  </a:solidFill>
                  <a:latin typeface="Traditional Arabic" pitchFamily="18" charset="-78"/>
                  <a:cs typeface="Traditional Arabic" pitchFamily="18" charset="-78"/>
                </a:rPr>
                <a:t>حجــم المؤسســــة</a:t>
              </a:r>
              <a:endParaRPr lang="fr-FR" sz="2800" b="1">
                <a:solidFill>
                  <a:schemeClr val="accent3">
                    <a:lumMod val="75000"/>
                  </a:schemeClr>
                </a:solidFill>
                <a:latin typeface="Traditional Arabic" pitchFamily="18" charset="-78"/>
                <a:cs typeface="Traditional Arabic" pitchFamily="18" charset="-78"/>
              </a:endParaRPr>
            </a:p>
          </p:txBody>
        </p:sp>
        <p:cxnSp>
          <p:nvCxnSpPr>
            <p:cNvPr id="35" name="Forme 34"/>
            <p:cNvCxnSpPr/>
            <p:nvPr/>
          </p:nvCxnSpPr>
          <p:spPr>
            <a:xfrm rot="10800000" flipH="1">
              <a:off x="500034" y="3786190"/>
              <a:ext cx="714380" cy="547362"/>
            </a:xfrm>
            <a:prstGeom prst="curvedConnector3">
              <a:avLst>
                <a:gd name="adj1" fmla="val 47737"/>
              </a:avLst>
            </a:prstGeom>
            <a:ln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38" y="20020"/>
            <a:ext cx="8929718" cy="674030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DZ" sz="2400" b="1" smtClean="0">
                <a:latin typeface="Traditional Arabic" pitchFamily="18" charset="-78"/>
                <a:cs typeface="Traditional Arabic" pitchFamily="18" charset="-78"/>
              </a:rPr>
              <a:t>قبل التطرق لاستراتيجيات النمو بنوع من التفصيل، نشير بشكل عام أنه توجد أربع تصنيفات متفق عليها حول الخيارات الإستراتيجية الممكنة على مستوى المؤسسة ككل وهي:</a:t>
            </a:r>
          </a:p>
          <a:p>
            <a:pPr algn="r" rtl="1">
              <a:lnSpc>
                <a:spcPct val="150000"/>
              </a:lnSpc>
              <a:buFont typeface="Wingdings" pitchFamily="2" charset="2"/>
              <a:buChar char="Ø"/>
            </a:pPr>
            <a:r>
              <a:rPr lang="ar-DZ" sz="2400" b="1">
                <a:solidFill>
                  <a:srgbClr val="0070C0"/>
                </a:solidFill>
                <a:latin typeface="Traditional Arabic" pitchFamily="18" charset="-78"/>
                <a:cs typeface="Traditional Arabic" pitchFamily="18" charset="-78"/>
              </a:rPr>
              <a:t> </a:t>
            </a:r>
            <a:r>
              <a:rPr lang="ar-DZ" sz="2400" b="1" smtClean="0">
                <a:solidFill>
                  <a:srgbClr val="FF0000"/>
                </a:solidFill>
                <a:latin typeface="Traditional Arabic" pitchFamily="18" charset="-78"/>
                <a:cs typeface="Traditional Arabic" pitchFamily="18" charset="-78"/>
              </a:rPr>
              <a:t>استراتيجيات الاستقرار والثبات: </a:t>
            </a:r>
            <a:r>
              <a:rPr lang="ar-DZ" sz="2400" smtClean="0">
                <a:solidFill>
                  <a:srgbClr val="002060"/>
                </a:solidFill>
                <a:latin typeface="Traditional Arabic" pitchFamily="18" charset="-78"/>
                <a:cs typeface="Traditional Arabic" pitchFamily="18" charset="-78"/>
              </a:rPr>
              <a:t>تناسب المنظمة الناجحة التي تعمل في بيئة يمكن التنبؤ بها، حيث يجب </a:t>
            </a:r>
            <a:r>
              <a:rPr lang="ar-DZ" sz="2200" b="1" smtClean="0">
                <a:solidFill>
                  <a:srgbClr val="0070C0"/>
                </a:solidFill>
                <a:latin typeface="Traditional Arabic" pitchFamily="18" charset="-78"/>
                <a:cs typeface="Traditional Arabic" pitchFamily="18" charset="-78"/>
              </a:rPr>
              <a:t>تركيز المؤسسة كل مواردها في مجال الأعمال الحالية بهدف تعزيز ما لديها من مزايا </a:t>
            </a:r>
            <a:r>
              <a:rPr lang="ar-DZ" sz="2400" smtClean="0">
                <a:solidFill>
                  <a:srgbClr val="002060"/>
                </a:solidFill>
                <a:latin typeface="Traditional Arabic" pitchFamily="18" charset="-78"/>
                <a:cs typeface="Traditional Arabic" pitchFamily="18" charset="-78"/>
              </a:rPr>
              <a:t>بتحسين معدلات الأداء بنفس النسبة تقريبا سنويا (وهي إستراتيجيات عدم التغيير؛ الربح، التريث أو التوقف </a:t>
            </a:r>
            <a:r>
              <a:rPr lang="fr-FR" sz="2000" smtClean="0">
                <a:solidFill>
                  <a:srgbClr val="002060"/>
                </a:solidFill>
                <a:latin typeface="Traditional Arabic" pitchFamily="18" charset="-78"/>
                <a:cs typeface="Traditional Arabic" pitchFamily="18" charset="-78"/>
              </a:rPr>
              <a:t>Pause strategy</a:t>
            </a:r>
            <a:r>
              <a:rPr lang="ar-DZ" sz="2400" smtClean="0">
                <a:solidFill>
                  <a:srgbClr val="002060"/>
                </a:solidFill>
                <a:latin typeface="Traditional Arabic" pitchFamily="18" charset="-78"/>
                <a:cs typeface="Traditional Arabic" pitchFamily="18" charset="-78"/>
              </a:rPr>
              <a:t>؛ الحيطة والحذر). </a:t>
            </a:r>
          </a:p>
          <a:p>
            <a:pPr algn="r" rtl="1">
              <a:lnSpc>
                <a:spcPct val="150000"/>
              </a:lnSpc>
              <a:buFont typeface="Wingdings" pitchFamily="2" charset="2"/>
              <a:buChar char="Ø"/>
            </a:pPr>
            <a:r>
              <a:rPr lang="ar-DZ" sz="2400" b="1">
                <a:solidFill>
                  <a:srgbClr val="0070C0"/>
                </a:solidFill>
                <a:latin typeface="Traditional Arabic" pitchFamily="18" charset="-78"/>
                <a:cs typeface="Traditional Arabic" pitchFamily="18" charset="-78"/>
              </a:rPr>
              <a:t> </a:t>
            </a:r>
            <a:r>
              <a:rPr lang="ar-DZ" sz="2400" b="1" smtClean="0">
                <a:solidFill>
                  <a:srgbClr val="FF0000"/>
                </a:solidFill>
                <a:latin typeface="Traditional Arabic" pitchFamily="18" charset="-78"/>
                <a:cs typeface="Traditional Arabic" pitchFamily="18" charset="-78"/>
              </a:rPr>
              <a:t>استراتيجيات النمو والتوسع: </a:t>
            </a:r>
            <a:r>
              <a:rPr lang="ar-DZ" sz="2400" smtClean="0">
                <a:solidFill>
                  <a:srgbClr val="002060"/>
                </a:solidFill>
                <a:latin typeface="Traditional Arabic" pitchFamily="18" charset="-78"/>
                <a:cs typeface="Traditional Arabic" pitchFamily="18" charset="-78"/>
              </a:rPr>
              <a:t>تناسب المؤسسات التي تنشط في </a:t>
            </a:r>
            <a:r>
              <a:rPr lang="ar-DZ" sz="2200" b="1" smtClean="0">
                <a:solidFill>
                  <a:srgbClr val="0070C0"/>
                </a:solidFill>
                <a:latin typeface="Traditional Arabic" pitchFamily="18" charset="-78"/>
                <a:cs typeface="Traditional Arabic" pitchFamily="18" charset="-78"/>
              </a:rPr>
              <a:t>سوق يتميز بالديناميكية </a:t>
            </a:r>
            <a:r>
              <a:rPr lang="ar-DZ" sz="2400" smtClean="0">
                <a:solidFill>
                  <a:srgbClr val="002060"/>
                </a:solidFill>
                <a:latin typeface="Traditional Arabic" pitchFamily="18" charset="-78"/>
                <a:cs typeface="Traditional Arabic" pitchFamily="18" charset="-78"/>
              </a:rPr>
              <a:t>بهدف زيادة المبيعات والأرباح من خلال الاستفادة من اقتصاديات الحجم ومنحنى الخبرة (الاعتماد على النمو الذاتي أو </a:t>
            </a:r>
            <a:r>
              <a:rPr lang="fr-FR" sz="2400">
                <a:solidFill>
                  <a:srgbClr val="002060"/>
                </a:solidFill>
                <a:latin typeface="Traditional Arabic" pitchFamily="18" charset="-78"/>
                <a:cs typeface="Traditional Arabic" pitchFamily="18" charset="-78"/>
              </a:rPr>
              <a:t>(</a:t>
            </a:r>
            <a:r>
              <a:rPr lang="fr-FR" sz="2200" smtClean="0">
                <a:solidFill>
                  <a:srgbClr val="002060"/>
                </a:solidFill>
                <a:latin typeface="Traditional Arabic" pitchFamily="18" charset="-78"/>
                <a:cs typeface="Traditional Arabic" pitchFamily="18" charset="-78"/>
              </a:rPr>
              <a:t>F&amp;A</a:t>
            </a:r>
            <a:r>
              <a:rPr lang="ar-DZ" sz="2400" smtClean="0">
                <a:solidFill>
                  <a:srgbClr val="002060"/>
                </a:solidFill>
                <a:latin typeface="Traditional Arabic" pitchFamily="18" charset="-78"/>
                <a:cs typeface="Traditional Arabic" pitchFamily="18" charset="-78"/>
              </a:rPr>
              <a:t>. </a:t>
            </a:r>
          </a:p>
          <a:p>
            <a:pPr algn="r" rtl="1">
              <a:lnSpc>
                <a:spcPct val="150000"/>
              </a:lnSpc>
              <a:buFont typeface="Wingdings" pitchFamily="2" charset="2"/>
              <a:buChar char="Ø"/>
            </a:pPr>
            <a:r>
              <a:rPr lang="ar-DZ" sz="2400" b="1" smtClean="0">
                <a:solidFill>
                  <a:srgbClr val="FF0000"/>
                </a:solidFill>
                <a:latin typeface="Traditional Arabic" pitchFamily="18" charset="-78"/>
                <a:cs typeface="Traditional Arabic" pitchFamily="18" charset="-78"/>
              </a:rPr>
              <a:t>استراتيجيات الانكماش والتراجع: </a:t>
            </a:r>
            <a:r>
              <a:rPr lang="ar-DZ" sz="2400" smtClean="0">
                <a:solidFill>
                  <a:srgbClr val="002060"/>
                </a:solidFill>
                <a:latin typeface="Traditional Arabic" pitchFamily="18" charset="-78"/>
                <a:cs typeface="Traditional Arabic" pitchFamily="18" charset="-78"/>
              </a:rPr>
              <a:t>وهي معقدة وذات خطورة تنتهج في </a:t>
            </a:r>
            <a:r>
              <a:rPr lang="ar-DZ" sz="2200" b="1" smtClean="0">
                <a:solidFill>
                  <a:srgbClr val="0070C0"/>
                </a:solidFill>
                <a:latin typeface="Traditional Arabic" pitchFamily="18" charset="-78"/>
                <a:cs typeface="Traditional Arabic" pitchFamily="18" charset="-78"/>
              </a:rPr>
              <a:t>حالة الركود الاقتصادي أو المنافسة الشديدة</a:t>
            </a:r>
            <a:r>
              <a:rPr lang="ar-DZ" sz="2400" smtClean="0">
                <a:solidFill>
                  <a:srgbClr val="0070C0"/>
                </a:solidFill>
                <a:latin typeface="Traditional Arabic" pitchFamily="18" charset="-78"/>
                <a:cs typeface="Traditional Arabic" pitchFamily="18" charset="-78"/>
              </a:rPr>
              <a:t> </a:t>
            </a:r>
            <a:r>
              <a:rPr lang="ar-DZ" sz="2400" smtClean="0">
                <a:solidFill>
                  <a:srgbClr val="002060"/>
                </a:solidFill>
                <a:latin typeface="Traditional Arabic" pitchFamily="18" charset="-78"/>
                <a:cs typeface="Traditional Arabic" pitchFamily="18" charset="-78"/>
              </a:rPr>
              <a:t>بالسعي لإعادة هيكلة الأعمال في شكل بديل للتكيف مع الوضع بهدف تخفيض التكاليف والبقاء (استراتيجيات التحوّل؛ التجريد؛ الالتفاف؛ التصفية كملجأ أخير في حالة فشل باقي استراتيجيات الانكماش).  </a:t>
            </a:r>
          </a:p>
          <a:p>
            <a:pPr algn="r" rtl="1">
              <a:lnSpc>
                <a:spcPct val="150000"/>
              </a:lnSpc>
              <a:buFont typeface="Wingdings" pitchFamily="2" charset="2"/>
              <a:buChar char="Ø"/>
            </a:pPr>
            <a:r>
              <a:rPr lang="ar-DZ" sz="2400" b="1">
                <a:solidFill>
                  <a:srgbClr val="0070C0"/>
                </a:solidFill>
                <a:latin typeface="Traditional Arabic" pitchFamily="18" charset="-78"/>
                <a:cs typeface="Traditional Arabic" pitchFamily="18" charset="-78"/>
              </a:rPr>
              <a:t> </a:t>
            </a:r>
            <a:r>
              <a:rPr lang="ar-DZ" sz="2400" b="1" smtClean="0">
                <a:solidFill>
                  <a:srgbClr val="FF0000"/>
                </a:solidFill>
                <a:latin typeface="Traditional Arabic" pitchFamily="18" charset="-78"/>
                <a:cs typeface="Traditional Arabic" pitchFamily="18" charset="-78"/>
              </a:rPr>
              <a:t>الاستراتيجيات المركبة: </a:t>
            </a:r>
            <a:r>
              <a:rPr lang="ar-DZ" sz="2400" smtClean="0">
                <a:solidFill>
                  <a:srgbClr val="002060"/>
                </a:solidFill>
                <a:latin typeface="Traditional Arabic" pitchFamily="18" charset="-78"/>
                <a:cs typeface="Traditional Arabic" pitchFamily="18" charset="-78"/>
              </a:rPr>
              <a:t>تستخدم من طرف المنظمات التي </a:t>
            </a:r>
            <a:r>
              <a:rPr lang="ar-DZ" sz="2200" b="1" smtClean="0">
                <a:solidFill>
                  <a:srgbClr val="0070C0"/>
                </a:solidFill>
                <a:latin typeface="Traditional Arabic" pitchFamily="18" charset="-78"/>
                <a:cs typeface="Traditional Arabic" pitchFamily="18" charset="-78"/>
              </a:rPr>
              <a:t>تتعدّد أنشطتها وذات حجم كبير </a:t>
            </a:r>
            <a:r>
              <a:rPr lang="ar-DZ" sz="2400" smtClean="0">
                <a:solidFill>
                  <a:srgbClr val="002060"/>
                </a:solidFill>
                <a:latin typeface="Traditional Arabic" pitchFamily="18" charset="-78"/>
                <a:cs typeface="Traditional Arabic" pitchFamily="18" charset="-78"/>
              </a:rPr>
              <a:t>أكثر من إستراتيجية واحدة في نفس الوقت.</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4282" y="48260"/>
            <a:ext cx="8858312" cy="669414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DZ" sz="3200" smtClean="0">
                <a:solidFill>
                  <a:srgbClr val="7030A0"/>
                </a:solidFill>
                <a:latin typeface="Andalus" pitchFamily="18" charset="-78"/>
                <a:cs typeface="Andalus" pitchFamily="18" charset="-78"/>
              </a:rPr>
              <a:t>أنماط النمو والتطوير: </a:t>
            </a:r>
          </a:p>
          <a:p>
            <a:pPr algn="r" rtl="1">
              <a:lnSpc>
                <a:spcPct val="150000"/>
              </a:lnSpc>
              <a:tabLst>
                <a:tab pos="719138" algn="l"/>
              </a:tabLst>
            </a:pPr>
            <a:r>
              <a:rPr lang="ar-DZ" sz="3200">
                <a:solidFill>
                  <a:srgbClr val="7030A0"/>
                </a:solidFill>
                <a:latin typeface="Andalus" pitchFamily="18" charset="-78"/>
                <a:cs typeface="Andalus" pitchFamily="18" charset="-78"/>
              </a:rPr>
              <a:t> </a:t>
            </a:r>
            <a:r>
              <a:rPr lang="ar-DZ" sz="3200" smtClean="0">
                <a:solidFill>
                  <a:srgbClr val="7030A0"/>
                </a:solidFill>
                <a:latin typeface="Andalus" pitchFamily="18" charset="-78"/>
                <a:cs typeface="Andalus" pitchFamily="18" charset="-78"/>
              </a:rPr>
              <a:t>      </a:t>
            </a:r>
            <a:r>
              <a:rPr lang="ar-DZ" sz="2800" smtClean="0">
                <a:latin typeface="Traditional Arabic" pitchFamily="18" charset="-78"/>
                <a:cs typeface="Traditional Arabic" pitchFamily="18" charset="-78"/>
              </a:rPr>
              <a:t>يمكن للممظمة أن تعتمد على نمطين للنمو وهما:</a:t>
            </a:r>
          </a:p>
          <a:p>
            <a:pPr algn="r" rtl="1">
              <a:lnSpc>
                <a:spcPct val="150000"/>
              </a:lnSpc>
              <a:buFont typeface="Wingdings" pitchFamily="2" charset="2"/>
              <a:buChar char="Ø"/>
            </a:pPr>
            <a:r>
              <a:rPr lang="ar-DZ" sz="2800" b="1">
                <a:solidFill>
                  <a:srgbClr val="00B050"/>
                </a:solidFill>
                <a:latin typeface="Traditional Arabic" pitchFamily="18" charset="-78"/>
                <a:cs typeface="Traditional Arabic" pitchFamily="18" charset="-78"/>
              </a:rPr>
              <a:t> </a:t>
            </a:r>
            <a:r>
              <a:rPr lang="ar-DZ" sz="2800" b="1" smtClean="0">
                <a:solidFill>
                  <a:srgbClr val="00B050"/>
                </a:solidFill>
                <a:latin typeface="Traditional Arabic" pitchFamily="18" charset="-78"/>
                <a:cs typeface="Traditional Arabic" pitchFamily="18" charset="-78"/>
              </a:rPr>
              <a:t>النمو الداخلي:</a:t>
            </a:r>
            <a:r>
              <a:rPr lang="ar-DZ" sz="2800" smtClean="0">
                <a:latin typeface="Traditional Arabic" pitchFamily="18" charset="-78"/>
                <a:cs typeface="Traditional Arabic" pitchFamily="18" charset="-78"/>
              </a:rPr>
              <a:t> </a:t>
            </a:r>
            <a:r>
              <a:rPr lang="ar-DZ" sz="2600" smtClean="0">
                <a:latin typeface="Traditional Arabic" pitchFamily="18" charset="-78"/>
                <a:cs typeface="Traditional Arabic" pitchFamily="18" charset="-78"/>
              </a:rPr>
              <a:t>بالاعتماد على إمكانياتها الذاتية (التغلغل، تطوير السوق، تطوير المنتج الإبداع) </a:t>
            </a:r>
          </a:p>
          <a:p>
            <a:pPr algn="r" rtl="1">
              <a:lnSpc>
                <a:spcPct val="150000"/>
              </a:lnSpc>
              <a:buFont typeface="Wingdings" pitchFamily="2" charset="2"/>
              <a:buChar char="Ø"/>
            </a:pPr>
            <a:r>
              <a:rPr lang="ar-DZ" sz="2800" smtClean="0">
                <a:latin typeface="Traditional Arabic" pitchFamily="18" charset="-78"/>
                <a:cs typeface="Traditional Arabic" pitchFamily="18" charset="-78"/>
              </a:rPr>
              <a:t> أو </a:t>
            </a:r>
            <a:r>
              <a:rPr lang="ar-DZ" sz="2800" b="1" smtClean="0">
                <a:solidFill>
                  <a:srgbClr val="00B050"/>
                </a:solidFill>
                <a:latin typeface="Traditional Arabic" pitchFamily="18" charset="-78"/>
                <a:cs typeface="Traditional Arabic" pitchFamily="18" charset="-78"/>
              </a:rPr>
              <a:t>النمو</a:t>
            </a:r>
            <a:r>
              <a:rPr lang="ar-DZ" sz="2800" smtClean="0">
                <a:latin typeface="Traditional Arabic" pitchFamily="18" charset="-78"/>
                <a:cs typeface="Traditional Arabic" pitchFamily="18" charset="-78"/>
              </a:rPr>
              <a:t> </a:t>
            </a:r>
            <a:r>
              <a:rPr lang="ar-DZ" sz="2800" b="1" smtClean="0">
                <a:solidFill>
                  <a:srgbClr val="00B050"/>
                </a:solidFill>
                <a:latin typeface="Traditional Arabic" pitchFamily="18" charset="-78"/>
                <a:cs typeface="Traditional Arabic" pitchFamily="18" charset="-78"/>
              </a:rPr>
              <a:t>الخارجي: </a:t>
            </a:r>
            <a:r>
              <a:rPr lang="ar-DZ" sz="2600" smtClean="0">
                <a:latin typeface="Traditional Arabic" pitchFamily="18" charset="-78"/>
                <a:cs typeface="Traditional Arabic" pitchFamily="18" charset="-78"/>
              </a:rPr>
              <a:t>بالاعتماد على الفرص المتاحة في المحيط الخارجي (التحالفات الإستراتيجية، التعاون، الاندماج والاستحواذ).</a:t>
            </a:r>
          </a:p>
          <a:p>
            <a:pPr algn="r" rtl="1">
              <a:lnSpc>
                <a:spcPct val="150000"/>
              </a:lnSpc>
              <a:tabLst>
                <a:tab pos="719138" algn="l"/>
              </a:tabLst>
            </a:pPr>
            <a:r>
              <a:rPr lang="ar-DZ" sz="2800" smtClean="0">
                <a:latin typeface="Traditional Arabic" pitchFamily="18" charset="-78"/>
                <a:cs typeface="Traditional Arabic" pitchFamily="18" charset="-78"/>
              </a:rPr>
              <a:t>      كما يمكن أيضا أن تعتمد أنماط النمو بحسب الهدف كما يلي:</a:t>
            </a:r>
          </a:p>
          <a:p>
            <a:pPr algn="r" rtl="1">
              <a:lnSpc>
                <a:spcPct val="150000"/>
              </a:lnSpc>
              <a:buFont typeface="Wingdings" pitchFamily="2" charset="2"/>
              <a:buChar char="Ø"/>
            </a:pPr>
            <a:r>
              <a:rPr lang="ar-DZ" sz="2800" b="1">
                <a:solidFill>
                  <a:srgbClr val="00B050"/>
                </a:solidFill>
                <a:latin typeface="Traditional Arabic" pitchFamily="18" charset="-78"/>
                <a:cs typeface="Traditional Arabic" pitchFamily="18" charset="-78"/>
              </a:rPr>
              <a:t> </a:t>
            </a:r>
            <a:r>
              <a:rPr lang="ar-DZ" sz="2800" b="1" smtClean="0">
                <a:solidFill>
                  <a:srgbClr val="00B050"/>
                </a:solidFill>
                <a:latin typeface="Traditional Arabic" pitchFamily="18" charset="-78"/>
                <a:cs typeface="Traditional Arabic" pitchFamily="18" charset="-78"/>
              </a:rPr>
              <a:t>النمو في نفس ميدان النشاط</a:t>
            </a:r>
            <a:r>
              <a:rPr lang="ar-DZ" sz="2800" smtClean="0">
                <a:latin typeface="Traditional Arabic" pitchFamily="18" charset="-78"/>
                <a:cs typeface="Traditional Arabic" pitchFamily="18" charset="-78"/>
              </a:rPr>
              <a:t> أو القطاع (عن طريق </a:t>
            </a:r>
            <a:r>
              <a:rPr lang="ar-DZ" sz="2800" b="1" smtClean="0">
                <a:latin typeface="Traditional Arabic" pitchFamily="18" charset="-78"/>
                <a:cs typeface="Traditional Arabic" pitchFamily="18" charset="-78"/>
              </a:rPr>
              <a:t>التركيز</a:t>
            </a:r>
            <a:r>
              <a:rPr lang="ar-DZ" sz="2800" smtClean="0">
                <a:latin typeface="Traditional Arabic" pitchFamily="18" charset="-78"/>
                <a:cs typeface="Traditional Arabic" pitchFamily="18" charset="-78"/>
              </a:rPr>
              <a:t>)؛</a:t>
            </a:r>
          </a:p>
          <a:p>
            <a:pPr algn="r" rtl="1">
              <a:lnSpc>
                <a:spcPct val="150000"/>
              </a:lnSpc>
              <a:buFont typeface="Wingdings" pitchFamily="2" charset="2"/>
              <a:buChar char="Ø"/>
            </a:pPr>
            <a:r>
              <a:rPr lang="ar-DZ" sz="2800">
                <a:latin typeface="Traditional Arabic" pitchFamily="18" charset="-78"/>
                <a:cs typeface="Traditional Arabic" pitchFamily="18" charset="-78"/>
              </a:rPr>
              <a:t> </a:t>
            </a:r>
            <a:r>
              <a:rPr lang="ar-DZ" sz="2800" b="1" smtClean="0">
                <a:solidFill>
                  <a:srgbClr val="00B050"/>
                </a:solidFill>
                <a:latin typeface="Traditional Arabic" pitchFamily="18" charset="-78"/>
                <a:cs typeface="Traditional Arabic" pitchFamily="18" charset="-78"/>
              </a:rPr>
              <a:t>النمو</a:t>
            </a:r>
            <a:r>
              <a:rPr lang="ar-DZ" sz="2800" smtClean="0">
                <a:latin typeface="Traditional Arabic" pitchFamily="18" charset="-78"/>
                <a:cs typeface="Traditional Arabic" pitchFamily="18" charset="-78"/>
              </a:rPr>
              <a:t> </a:t>
            </a:r>
            <a:r>
              <a:rPr lang="ar-DZ" sz="2800" b="1" smtClean="0">
                <a:solidFill>
                  <a:srgbClr val="00B050"/>
                </a:solidFill>
                <a:latin typeface="Traditional Arabic" pitchFamily="18" charset="-78"/>
                <a:cs typeface="Traditional Arabic" pitchFamily="18" charset="-78"/>
              </a:rPr>
              <a:t>بالاندماج الخلفي والأمامي </a:t>
            </a:r>
            <a:r>
              <a:rPr lang="ar-DZ" sz="2800" smtClean="0">
                <a:latin typeface="Traditional Arabic" pitchFamily="18" charset="-78"/>
                <a:cs typeface="Traditional Arabic" pitchFamily="18" charset="-78"/>
              </a:rPr>
              <a:t>عبر مراحل نفس سلسلة القيمة (</a:t>
            </a:r>
            <a:r>
              <a:rPr lang="ar-DZ" sz="2800" b="1" smtClean="0">
                <a:latin typeface="Traditional Arabic" pitchFamily="18" charset="-78"/>
                <a:cs typeface="Traditional Arabic" pitchFamily="18" charset="-78"/>
              </a:rPr>
              <a:t>الاندماج العمودي</a:t>
            </a:r>
            <a:r>
              <a:rPr lang="ar-DZ" sz="2800" smtClean="0">
                <a:latin typeface="Traditional Arabic" pitchFamily="18" charset="-78"/>
                <a:cs typeface="Traditional Arabic" pitchFamily="18" charset="-78"/>
              </a:rPr>
              <a:t>)؛</a:t>
            </a:r>
          </a:p>
          <a:p>
            <a:pPr algn="r" rtl="1">
              <a:lnSpc>
                <a:spcPct val="150000"/>
              </a:lnSpc>
              <a:buFont typeface="Wingdings" pitchFamily="2" charset="2"/>
              <a:buChar char="Ø"/>
            </a:pPr>
            <a:r>
              <a:rPr lang="ar-DZ" sz="2800">
                <a:latin typeface="Traditional Arabic" pitchFamily="18" charset="-78"/>
                <a:cs typeface="Traditional Arabic" pitchFamily="18" charset="-78"/>
              </a:rPr>
              <a:t> </a:t>
            </a:r>
            <a:r>
              <a:rPr lang="ar-DZ" sz="2800" b="1" smtClean="0">
                <a:solidFill>
                  <a:srgbClr val="00B050"/>
                </a:solidFill>
                <a:latin typeface="Traditional Arabic" pitchFamily="18" charset="-78"/>
                <a:cs typeface="Traditional Arabic" pitchFamily="18" charset="-78"/>
              </a:rPr>
              <a:t>النمو في ميادين نشاطية مختلفة </a:t>
            </a:r>
            <a:r>
              <a:rPr lang="ar-DZ" sz="2800" smtClean="0">
                <a:latin typeface="Traditional Arabic" pitchFamily="18" charset="-78"/>
                <a:cs typeface="Traditional Arabic" pitchFamily="18" charset="-78"/>
              </a:rPr>
              <a:t>(</a:t>
            </a:r>
            <a:r>
              <a:rPr lang="ar-DZ" sz="2800" b="1" smtClean="0">
                <a:latin typeface="Traditional Arabic" pitchFamily="18" charset="-78"/>
                <a:cs typeface="Traditional Arabic" pitchFamily="18" charset="-78"/>
              </a:rPr>
              <a:t>التنويع</a:t>
            </a:r>
            <a:r>
              <a:rPr lang="ar-DZ" sz="2800" smtClean="0">
                <a:latin typeface="Traditional Arabic" pitchFamily="18" charset="-78"/>
                <a:cs typeface="Traditional Arabic" pitchFamily="18" charset="-78"/>
              </a:rPr>
              <a:t>)؛ </a:t>
            </a:r>
          </a:p>
          <a:p>
            <a:pPr algn="r" rtl="1">
              <a:lnSpc>
                <a:spcPct val="150000"/>
              </a:lnSpc>
              <a:buFont typeface="Wingdings" pitchFamily="2" charset="2"/>
              <a:buChar char="Ø"/>
            </a:pPr>
            <a:r>
              <a:rPr lang="ar-DZ" sz="2800">
                <a:latin typeface="Traditional Arabic" pitchFamily="18" charset="-78"/>
                <a:cs typeface="Traditional Arabic" pitchFamily="18" charset="-78"/>
              </a:rPr>
              <a:t> </a:t>
            </a:r>
            <a:r>
              <a:rPr lang="ar-DZ" sz="2800" b="1" smtClean="0">
                <a:solidFill>
                  <a:srgbClr val="00B050"/>
                </a:solidFill>
                <a:latin typeface="Traditional Arabic" pitchFamily="18" charset="-78"/>
                <a:cs typeface="Traditional Arabic" pitchFamily="18" charset="-78"/>
              </a:rPr>
              <a:t>النمو باستهداف أسواق جغرافية جديدة </a:t>
            </a:r>
            <a:r>
              <a:rPr lang="ar-DZ" sz="2800" smtClean="0">
                <a:latin typeface="Traditional Arabic" pitchFamily="18" charset="-78"/>
                <a:cs typeface="Traditional Arabic" pitchFamily="18" charset="-78"/>
              </a:rPr>
              <a:t>(إستراتيجية التدويل أو </a:t>
            </a:r>
            <a:r>
              <a:rPr lang="ar-DZ" sz="2800" b="1" smtClean="0">
                <a:latin typeface="Traditional Arabic" pitchFamily="18" charset="-78"/>
                <a:cs typeface="Traditional Arabic" pitchFamily="18" charset="-78"/>
              </a:rPr>
              <a:t>العولمة</a:t>
            </a:r>
            <a:r>
              <a:rPr lang="ar-DZ" sz="2800" smtClean="0">
                <a:latin typeface="Traditional Arabic" pitchFamily="18" charset="-78"/>
                <a:cs typeface="Traditional Arabic" pitchFamily="18" charset="-78"/>
              </a:rPr>
              <a:t>).  </a:t>
            </a:r>
            <a:r>
              <a:rPr lang="ar-DZ" sz="2800" smtClean="0">
                <a:solidFill>
                  <a:srgbClr val="7030A0"/>
                </a:solidFill>
                <a:latin typeface="Andalus" pitchFamily="18" charset="-78"/>
                <a:cs typeface="Andalus" pitchFamily="18" charset="-78"/>
              </a:rPr>
              <a:t> </a:t>
            </a:r>
            <a:endParaRPr lang="fr-FR" sz="280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tretch>
            <a:fillRect/>
          </a:stretch>
        </p:blipFill>
        <p:spPr bwMode="auto">
          <a:xfrm>
            <a:off x="357158" y="642918"/>
            <a:ext cx="8572560" cy="3071834"/>
          </a:xfrm>
          <a:prstGeom prst="rect">
            <a:avLst/>
          </a:prstGeom>
          <a:noFill/>
          <a:ln w="9525">
            <a:noFill/>
            <a:miter lim="800000"/>
          </a:ln>
          <a:effectLst/>
        </p:spPr>
      </p:pic>
      <p:pic>
        <p:nvPicPr>
          <p:cNvPr id="3" name="Picture 2"/>
          <p:cNvPicPr>
            <a:picLocks noChangeAspect="1" noChangeArrowheads="1"/>
          </p:cNvPicPr>
          <p:nvPr/>
        </p:nvPicPr>
        <p:blipFill>
          <a:blip r:embed="rId3"/>
          <a:stretch>
            <a:fillRect/>
          </a:stretch>
        </p:blipFill>
        <p:spPr bwMode="auto">
          <a:xfrm>
            <a:off x="357158" y="3857628"/>
            <a:ext cx="8501122" cy="2390782"/>
          </a:xfrm>
          <a:prstGeom prst="rect">
            <a:avLst/>
          </a:prstGeom>
          <a:noFill/>
          <a:ln w="9525">
            <a:noFill/>
            <a:miter lim="800000"/>
          </a:ln>
          <a:effec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tretch>
            <a:fillRect/>
          </a:stretch>
        </p:blipFill>
        <p:spPr bwMode="auto">
          <a:xfrm>
            <a:off x="1142976" y="357166"/>
            <a:ext cx="6858048" cy="6143668"/>
          </a:xfrm>
          <a:prstGeom prst="rect">
            <a:avLst/>
          </a:prstGeom>
          <a:noFill/>
          <a:ln w="9525">
            <a:noFill/>
            <a:miter lim="800000"/>
          </a:ln>
          <a:effec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2844" y="142852"/>
            <a:ext cx="8858312" cy="612475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rtl="1">
              <a:lnSpc>
                <a:spcPct val="200000"/>
              </a:lnSpc>
            </a:pPr>
            <a:r>
              <a:rPr lang="ar-DZ" sz="2800" smtClean="0">
                <a:solidFill>
                  <a:srgbClr val="FF0000"/>
                </a:solidFill>
                <a:latin typeface="Traditional Arabic" pitchFamily="18" charset="-78"/>
                <a:cs typeface="Traditional Arabic" pitchFamily="18" charset="-78"/>
              </a:rPr>
              <a:t>سنهتم في هذه المحاضرة بالإستراتيجيات الممكنة للنمو بالاعتماد على نمطي النمو الذاتي أو الخارجي،  </a:t>
            </a:r>
            <a:r>
              <a:rPr lang="ar-DZ" sz="2800" b="1" smtClean="0">
                <a:solidFill>
                  <a:srgbClr val="FF0000"/>
                </a:solidFill>
                <a:latin typeface="Traditional Arabic" pitchFamily="18" charset="-78"/>
                <a:cs typeface="Traditional Arabic" pitchFamily="18" charset="-78"/>
              </a:rPr>
              <a:t>ترتبط الخيارات الإستراتيجية المتعلقة بالنمو بالهدف منها:</a:t>
            </a:r>
          </a:p>
          <a:p>
            <a:pPr algn="just" rtl="1">
              <a:lnSpc>
                <a:spcPct val="200000"/>
              </a:lnSpc>
              <a:buFont typeface="Wingdings" pitchFamily="2" charset="2"/>
              <a:buChar char="Ø"/>
            </a:pPr>
            <a:r>
              <a:rPr lang="ar-DZ" sz="2800">
                <a:latin typeface="Traditional Arabic" pitchFamily="18" charset="-78"/>
                <a:cs typeface="Traditional Arabic" pitchFamily="18" charset="-78"/>
              </a:rPr>
              <a:t> </a:t>
            </a:r>
            <a:r>
              <a:rPr lang="ar-DZ" sz="2800" smtClean="0">
                <a:latin typeface="Traditional Arabic" pitchFamily="18" charset="-78"/>
                <a:cs typeface="Traditional Arabic" pitchFamily="18" charset="-78"/>
              </a:rPr>
              <a:t>إن كان </a:t>
            </a:r>
            <a:r>
              <a:rPr lang="ar-DZ" sz="2800" b="1" u="sng" smtClean="0">
                <a:latin typeface="Traditional Arabic" pitchFamily="18" charset="-78"/>
                <a:cs typeface="Traditional Arabic" pitchFamily="18" charset="-78"/>
              </a:rPr>
              <a:t>الهدف</a:t>
            </a:r>
            <a:r>
              <a:rPr lang="ar-DZ" sz="2800" b="1" smtClean="0">
                <a:solidFill>
                  <a:srgbClr val="0070C0"/>
                </a:solidFill>
                <a:latin typeface="Traditional Arabic" pitchFamily="18" charset="-78"/>
                <a:cs typeface="Traditional Arabic" pitchFamily="18" charset="-78"/>
              </a:rPr>
              <a:t> هو النمو في السوق المرجعي </a:t>
            </a:r>
            <a:r>
              <a:rPr lang="ar-DZ" sz="2800" smtClean="0">
                <a:latin typeface="Traditional Arabic" pitchFamily="18" charset="-78"/>
                <a:cs typeface="Traditional Arabic" pitchFamily="18" charset="-78"/>
              </a:rPr>
              <a:t>للمنظمة، فإنها تنتهج </a:t>
            </a:r>
            <a:r>
              <a:rPr lang="ar-DZ" sz="2800" b="1" smtClean="0">
                <a:solidFill>
                  <a:srgbClr val="0070C0"/>
                </a:solidFill>
                <a:latin typeface="Traditional Arabic" pitchFamily="18" charset="-78"/>
                <a:cs typeface="Traditional Arabic" pitchFamily="18" charset="-78"/>
              </a:rPr>
              <a:t>النمو المكثف</a:t>
            </a:r>
            <a:r>
              <a:rPr lang="ar-DZ" sz="2800" smtClean="0">
                <a:latin typeface="Traditional Arabic" pitchFamily="18" charset="-78"/>
                <a:cs typeface="Traditional Arabic" pitchFamily="18" charset="-78"/>
              </a:rPr>
              <a:t>؛  </a:t>
            </a:r>
          </a:p>
          <a:p>
            <a:pPr marL="360363" indent="-360363" algn="just" rtl="1">
              <a:lnSpc>
                <a:spcPct val="200000"/>
              </a:lnSpc>
              <a:buFont typeface="Wingdings" pitchFamily="2" charset="2"/>
              <a:buChar char="Ø"/>
            </a:pPr>
            <a:r>
              <a:rPr lang="ar-DZ" sz="2800">
                <a:latin typeface="Traditional Arabic" pitchFamily="18" charset="-78"/>
                <a:cs typeface="Traditional Arabic" pitchFamily="18" charset="-78"/>
              </a:rPr>
              <a:t> </a:t>
            </a:r>
            <a:r>
              <a:rPr lang="ar-DZ" sz="2800" smtClean="0">
                <a:latin typeface="Traditional Arabic" pitchFamily="18" charset="-78"/>
                <a:cs typeface="Traditional Arabic" pitchFamily="18" charset="-78"/>
              </a:rPr>
              <a:t>إن كان </a:t>
            </a:r>
            <a:r>
              <a:rPr lang="ar-DZ" sz="2800" b="1" u="sng" smtClean="0">
                <a:latin typeface="Traditional Arabic" pitchFamily="18" charset="-78"/>
                <a:cs typeface="Traditional Arabic" pitchFamily="18" charset="-78"/>
              </a:rPr>
              <a:t>الهدف</a:t>
            </a:r>
            <a:r>
              <a:rPr lang="ar-DZ" sz="2800" smtClean="0">
                <a:latin typeface="Traditional Arabic" pitchFamily="18" charset="-78"/>
                <a:cs typeface="Traditional Arabic" pitchFamily="18" charset="-78"/>
              </a:rPr>
              <a:t> هو </a:t>
            </a:r>
            <a:r>
              <a:rPr lang="ar-DZ" sz="2800" b="1" smtClean="0">
                <a:solidFill>
                  <a:srgbClr val="0070C0"/>
                </a:solidFill>
                <a:latin typeface="Traditional Arabic" pitchFamily="18" charset="-78"/>
                <a:cs typeface="Traditional Arabic" pitchFamily="18" charset="-78"/>
              </a:rPr>
              <a:t>النمو في صناعة ما عن طريق الاندماج العمودي أو الأفقي</a:t>
            </a:r>
            <a:r>
              <a:rPr lang="ar-DZ" sz="2800" smtClean="0">
                <a:latin typeface="Traditional Arabic" pitchFamily="18" charset="-78"/>
                <a:cs typeface="Traditional Arabic" pitchFamily="18" charset="-78"/>
              </a:rPr>
              <a:t>، فإنها تنتهج </a:t>
            </a:r>
            <a:r>
              <a:rPr lang="ar-DZ" sz="2800" b="1" smtClean="0">
                <a:solidFill>
                  <a:srgbClr val="0070C0"/>
                </a:solidFill>
                <a:latin typeface="Traditional Arabic" pitchFamily="18" charset="-78"/>
                <a:cs typeface="Traditional Arabic" pitchFamily="18" charset="-78"/>
              </a:rPr>
              <a:t>النمو  المتكامل</a:t>
            </a:r>
            <a:r>
              <a:rPr lang="ar-DZ" sz="2800" smtClean="0">
                <a:latin typeface="Traditional Arabic" pitchFamily="18" charset="-78"/>
                <a:cs typeface="Traditional Arabic" pitchFamily="18" charset="-78"/>
              </a:rPr>
              <a:t>؛</a:t>
            </a:r>
          </a:p>
          <a:p>
            <a:pPr algn="just" rtl="1">
              <a:lnSpc>
                <a:spcPct val="200000"/>
              </a:lnSpc>
              <a:buFont typeface="Wingdings" pitchFamily="2" charset="2"/>
              <a:buChar char="Ø"/>
            </a:pPr>
            <a:r>
              <a:rPr lang="ar-DZ" sz="2800">
                <a:latin typeface="Traditional Arabic" pitchFamily="18" charset="-78"/>
                <a:cs typeface="Traditional Arabic" pitchFamily="18" charset="-78"/>
              </a:rPr>
              <a:t> </a:t>
            </a:r>
            <a:r>
              <a:rPr lang="ar-DZ" sz="2800" smtClean="0">
                <a:latin typeface="Traditional Arabic" pitchFamily="18" charset="-78"/>
                <a:cs typeface="Traditional Arabic" pitchFamily="18" charset="-78"/>
              </a:rPr>
              <a:t>إن كان </a:t>
            </a:r>
            <a:r>
              <a:rPr lang="ar-DZ" sz="2800" b="1" u="sng" smtClean="0">
                <a:latin typeface="Traditional Arabic" pitchFamily="18" charset="-78"/>
                <a:cs typeface="Traditional Arabic" pitchFamily="18" charset="-78"/>
              </a:rPr>
              <a:t>الهدف</a:t>
            </a:r>
            <a:r>
              <a:rPr lang="ar-DZ" sz="2800" smtClean="0">
                <a:latin typeface="Traditional Arabic" pitchFamily="18" charset="-78"/>
                <a:cs typeface="Traditional Arabic" pitchFamily="18" charset="-78"/>
              </a:rPr>
              <a:t> هو </a:t>
            </a:r>
            <a:r>
              <a:rPr lang="ar-DZ" sz="2800" b="1" smtClean="0">
                <a:solidFill>
                  <a:srgbClr val="0070C0"/>
                </a:solidFill>
                <a:latin typeface="Traditional Arabic" pitchFamily="18" charset="-78"/>
                <a:cs typeface="Traditional Arabic" pitchFamily="18" charset="-78"/>
              </a:rPr>
              <a:t>النمو باكتشاف الفرص خارج مجال نشاطها الحالي</a:t>
            </a:r>
            <a:r>
              <a:rPr lang="ar-DZ" sz="2800" smtClean="0">
                <a:latin typeface="Traditional Arabic" pitchFamily="18" charset="-78"/>
                <a:cs typeface="Traditional Arabic" pitchFamily="18" charset="-78"/>
              </a:rPr>
              <a:t>، فإنها تقوم </a:t>
            </a:r>
            <a:r>
              <a:rPr lang="ar-DZ" sz="2800" b="1" smtClean="0">
                <a:latin typeface="Traditional Arabic" pitchFamily="18" charset="-78"/>
                <a:cs typeface="Traditional Arabic" pitchFamily="18" charset="-78"/>
              </a:rPr>
              <a:t>ب</a:t>
            </a:r>
            <a:r>
              <a:rPr lang="ar-DZ" sz="2800" b="1" smtClean="0">
                <a:solidFill>
                  <a:srgbClr val="0070C0"/>
                </a:solidFill>
                <a:latin typeface="Traditional Arabic" pitchFamily="18" charset="-78"/>
                <a:cs typeface="Traditional Arabic" pitchFamily="18" charset="-78"/>
              </a:rPr>
              <a:t>التنويع</a:t>
            </a:r>
            <a:r>
              <a:rPr lang="ar-DZ" sz="2800" smtClean="0">
                <a:latin typeface="Traditional Arabic" pitchFamily="18" charset="-78"/>
                <a:cs typeface="Traditional Arabic" pitchFamily="18" charset="-78"/>
              </a:rPr>
              <a:t>.  </a:t>
            </a:r>
            <a:endParaRPr lang="fr-FR" sz="2800">
              <a:latin typeface="Traditional Arabic" pitchFamily="18" charset="-78"/>
              <a:cs typeface="Traditional Arabic" pitchFamily="18" charset="-78"/>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142844" y="285728"/>
            <a:ext cx="8786874" cy="5643602"/>
            <a:chOff x="-146360" y="31316"/>
            <a:chExt cx="9147516" cy="4870492"/>
          </a:xfrm>
        </p:grpSpPr>
        <p:sp>
          <p:nvSpPr>
            <p:cNvPr id="8" name="ZoneTexte 7"/>
            <p:cNvSpPr txBox="1"/>
            <p:nvPr/>
          </p:nvSpPr>
          <p:spPr>
            <a:xfrm>
              <a:off x="-146360" y="3534013"/>
              <a:ext cx="9001156" cy="136779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DZ" sz="2800" smtClean="0">
                  <a:latin typeface="Traditional Arabic" pitchFamily="18" charset="-78"/>
                  <a:cs typeface="Traditional Arabic" pitchFamily="18" charset="-78"/>
                </a:rPr>
                <a:t>ويطلق عليها أيضا بإستراتيجية اختراق السوق، تقوم على تركيز </a:t>
              </a:r>
              <a:r>
                <a:rPr lang="ar-DZ" sz="2800">
                  <a:latin typeface="Traditional Arabic" pitchFamily="18" charset="-78"/>
                  <a:cs typeface="Traditional Arabic" pitchFamily="18" charset="-78"/>
                </a:rPr>
                <a:t>أنشطتها </a:t>
              </a:r>
              <a:r>
                <a:rPr lang="ar-DZ" sz="2800" smtClean="0">
                  <a:latin typeface="Traditional Arabic" pitchFamily="18" charset="-78"/>
                  <a:cs typeface="Traditional Arabic" pitchFamily="18" charset="-78"/>
                </a:rPr>
                <a:t>التسويقية بهدف </a:t>
              </a:r>
              <a:r>
                <a:rPr lang="ar-DZ" sz="2800">
                  <a:latin typeface="Traditional Arabic" pitchFamily="18" charset="-78"/>
                  <a:cs typeface="Traditional Arabic" pitchFamily="18" charset="-78"/>
                </a:rPr>
                <a:t>زيادة </a:t>
              </a:r>
              <a:r>
                <a:rPr lang="ar-DZ" sz="2800" smtClean="0">
                  <a:latin typeface="Traditional Arabic" pitchFamily="18" charset="-78"/>
                  <a:cs typeface="Traditional Arabic" pitchFamily="18" charset="-78"/>
                </a:rPr>
                <a:t> حصص المنتجات الحالية </a:t>
              </a:r>
              <a:r>
                <a:rPr lang="ar-DZ" sz="2800">
                  <a:latin typeface="Traditional Arabic" pitchFamily="18" charset="-78"/>
                  <a:cs typeface="Traditional Arabic" pitchFamily="18" charset="-78"/>
                </a:rPr>
                <a:t>ل</a:t>
              </a:r>
              <a:r>
                <a:rPr lang="ar-DZ" sz="2800" smtClean="0">
                  <a:latin typeface="Traditional Arabic" pitchFamily="18" charset="-78"/>
                  <a:cs typeface="Traditional Arabic" pitchFamily="18" charset="-78"/>
                </a:rPr>
                <a:t>لمنظمة </a:t>
              </a:r>
              <a:r>
                <a:rPr lang="ar-DZ" sz="2800">
                  <a:latin typeface="Traditional Arabic" pitchFamily="18" charset="-78"/>
                  <a:cs typeface="Traditional Arabic" pitchFamily="18" charset="-78"/>
                </a:rPr>
                <a:t>في </a:t>
              </a:r>
              <a:r>
                <a:rPr lang="ar-DZ" sz="2800" smtClean="0">
                  <a:latin typeface="Traditional Arabic" pitchFamily="18" charset="-78"/>
                  <a:cs typeface="Traditional Arabic" pitchFamily="18" charset="-78"/>
                </a:rPr>
                <a:t>أسواقها الحالية</a:t>
              </a:r>
              <a:endParaRPr lang="fr-FR" sz="2800"/>
            </a:p>
          </p:txBody>
        </p:sp>
        <p:grpSp>
          <p:nvGrpSpPr>
            <p:cNvPr id="9" name="Groupe 8"/>
            <p:cNvGrpSpPr/>
            <p:nvPr/>
          </p:nvGrpSpPr>
          <p:grpSpPr>
            <a:xfrm>
              <a:off x="71438" y="31316"/>
              <a:ext cx="8929718" cy="4707290"/>
              <a:chOff x="71438" y="31316"/>
              <a:chExt cx="8929718" cy="4707290"/>
            </a:xfrm>
          </p:grpSpPr>
          <p:sp>
            <p:nvSpPr>
              <p:cNvPr id="5" name="ZoneTexte 4"/>
              <p:cNvSpPr txBox="1"/>
              <p:nvPr/>
            </p:nvSpPr>
            <p:spPr>
              <a:xfrm>
                <a:off x="71438" y="214291"/>
                <a:ext cx="8929718" cy="452431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ar-DZ" smtClean="0"/>
              </a:p>
              <a:p>
                <a:endParaRPr lang="ar-DZ"/>
              </a:p>
              <a:p>
                <a:endParaRPr lang="ar-DZ" smtClean="0"/>
              </a:p>
              <a:p>
                <a:endParaRPr lang="ar-DZ"/>
              </a:p>
              <a:p>
                <a:endParaRPr lang="ar-DZ" smtClean="0"/>
              </a:p>
              <a:p>
                <a:endParaRPr lang="ar-DZ"/>
              </a:p>
              <a:p>
                <a:endParaRPr lang="ar-DZ" smtClean="0"/>
              </a:p>
              <a:p>
                <a:endParaRPr lang="ar-DZ"/>
              </a:p>
              <a:p>
                <a:endParaRPr lang="ar-DZ" smtClean="0"/>
              </a:p>
              <a:p>
                <a:endParaRPr lang="ar-DZ"/>
              </a:p>
              <a:p>
                <a:endParaRPr lang="ar-DZ" smtClean="0"/>
              </a:p>
              <a:p>
                <a:endParaRPr lang="ar-DZ"/>
              </a:p>
              <a:p>
                <a:endParaRPr lang="ar-DZ" smtClean="0"/>
              </a:p>
              <a:p>
                <a:endParaRPr lang="ar-DZ"/>
              </a:p>
              <a:p>
                <a:endParaRPr lang="ar-DZ" smtClean="0"/>
              </a:p>
              <a:p>
                <a:endParaRPr lang="fr-FR"/>
              </a:p>
            </p:txBody>
          </p:sp>
          <p:pic>
            <p:nvPicPr>
              <p:cNvPr id="13315" name="Picture 3"/>
              <p:cNvPicPr>
                <a:picLocks noChangeAspect="1" noChangeArrowheads="1"/>
              </p:cNvPicPr>
              <p:nvPr/>
            </p:nvPicPr>
            <p:blipFill>
              <a:blip r:embed="rId2"/>
              <a:stretch>
                <a:fillRect/>
              </a:stretch>
            </p:blipFill>
            <p:spPr bwMode="auto">
              <a:xfrm>
                <a:off x="285720" y="214290"/>
                <a:ext cx="4714908" cy="3143272"/>
              </a:xfrm>
              <a:prstGeom prst="rect">
                <a:avLst/>
              </a:prstGeom>
              <a:noFill/>
              <a:ln w="9525">
                <a:noFill/>
                <a:miter lim="800000"/>
              </a:ln>
              <a:effectLst/>
            </p:spPr>
          </p:pic>
          <p:sp>
            <p:nvSpPr>
              <p:cNvPr id="7" name="ZoneTexte 6"/>
              <p:cNvSpPr txBox="1"/>
              <p:nvPr/>
            </p:nvSpPr>
            <p:spPr>
              <a:xfrm>
                <a:off x="4829889" y="31316"/>
                <a:ext cx="4000528" cy="375487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indent="-360363" algn="r" rtl="1">
                  <a:buAutoNum type="arabicPeriod"/>
                </a:pPr>
                <a:r>
                  <a:rPr lang="ar-DZ" sz="2800" b="1" smtClean="0">
                    <a:solidFill>
                      <a:srgbClr val="FF0000"/>
                    </a:solidFill>
                    <a:latin typeface="Traditional Arabic" pitchFamily="18" charset="-78"/>
                    <a:cs typeface="Traditional Arabic" pitchFamily="18" charset="-78"/>
                  </a:rPr>
                  <a:t>إستراتيجية </a:t>
                </a:r>
                <a:r>
                  <a:rPr lang="ar-DZ" sz="2800" b="1">
                    <a:solidFill>
                      <a:srgbClr val="FF0000"/>
                    </a:solidFill>
                    <a:latin typeface="Traditional Arabic" pitchFamily="18" charset="-78"/>
                    <a:cs typeface="Traditional Arabic" pitchFamily="18" charset="-78"/>
                  </a:rPr>
                  <a:t>النمو </a:t>
                </a:r>
                <a:r>
                  <a:rPr lang="ar-DZ" sz="2800" b="1" smtClean="0">
                    <a:solidFill>
                      <a:srgbClr val="FF0000"/>
                    </a:solidFill>
                    <a:latin typeface="Traditional Arabic" pitchFamily="18" charset="-78"/>
                    <a:cs typeface="Traditional Arabic" pitchFamily="18" charset="-78"/>
                  </a:rPr>
                  <a:t>المكثف:</a:t>
                </a:r>
              </a:p>
              <a:p>
                <a:pPr algn="r" rtl="1">
                  <a:lnSpc>
                    <a:spcPct val="150000"/>
                  </a:lnSpc>
                </a:pPr>
                <a:r>
                  <a:rPr lang="ar-DZ" sz="2800" smtClean="0">
                    <a:latin typeface="Traditional Arabic" pitchFamily="18" charset="-78"/>
                    <a:cs typeface="Traditional Arabic" pitchFamily="18" charset="-78"/>
                  </a:rPr>
                  <a:t>ترتكز على مبدأ أن المؤسسة لم تستفد من كل الفرص التي يمكن استغلالها في أسواقها ومنتجاتها الحالية والمحتملة من خلال تكثيف جهودها التسويقية عن طريق:</a:t>
                </a:r>
              </a:p>
              <a:p>
                <a:pPr algn="r" rtl="1">
                  <a:lnSpc>
                    <a:spcPct val="150000"/>
                  </a:lnSpc>
                </a:pPr>
                <a:r>
                  <a:rPr lang="ar-DZ" sz="2800" b="1" smtClean="0">
                    <a:solidFill>
                      <a:srgbClr val="00B050"/>
                    </a:solidFill>
                    <a:latin typeface="Traditional Arabic" pitchFamily="18" charset="-78"/>
                    <a:cs typeface="Traditional Arabic" pitchFamily="18" charset="-78"/>
                  </a:rPr>
                  <a:t>1.1. إستراتيجية التغلغل في السوق:</a:t>
                </a:r>
                <a:r>
                  <a:rPr lang="ar-DZ" sz="2800" smtClean="0">
                    <a:solidFill>
                      <a:srgbClr val="FF0000"/>
                    </a:solidFill>
                    <a:latin typeface="Traditional Arabic" pitchFamily="18" charset="-78"/>
                    <a:cs typeface="Traditional Arabic" pitchFamily="18" charset="-78"/>
                  </a:rPr>
                  <a:t> </a:t>
                </a:r>
                <a:endParaRPr lang="fr-FR" sz="2800">
                  <a:solidFill>
                    <a:srgbClr val="FF0000"/>
                  </a:solidFill>
                  <a:latin typeface="Traditional Arabic" pitchFamily="18" charset="-78"/>
                  <a:cs typeface="Traditional Arabic" pitchFamily="18" charset="-78"/>
                </a:endParaRPr>
              </a:p>
            </p:txBody>
          </p:sp>
        </p:gr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71414"/>
            <a:ext cx="8858280" cy="655564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lnSpc>
                <a:spcPct val="150000"/>
              </a:lnSpc>
              <a:buFont typeface="Arial" pitchFamily="34" charset="0"/>
              <a:buChar char="•"/>
            </a:pPr>
            <a:r>
              <a:rPr lang="ar-DZ" sz="2800" b="1" smtClean="0">
                <a:solidFill>
                  <a:srgbClr val="0070C0"/>
                </a:solidFill>
                <a:latin typeface="Traditional Arabic" pitchFamily="18" charset="-78"/>
                <a:cs typeface="Traditional Arabic" pitchFamily="18" charset="-78"/>
              </a:rPr>
              <a:t> زيادة الحصة السوقية</a:t>
            </a:r>
            <a:r>
              <a:rPr lang="ar-DZ" sz="2800" smtClean="0">
                <a:solidFill>
                  <a:srgbClr val="0070C0"/>
                </a:solidFill>
                <a:latin typeface="Traditional Arabic" pitchFamily="18" charset="-78"/>
                <a:cs typeface="Traditional Arabic" pitchFamily="18" charset="-78"/>
              </a:rPr>
              <a:t>:</a:t>
            </a:r>
            <a:endParaRPr lang="fr-FR" sz="2800" smtClean="0">
              <a:solidFill>
                <a:srgbClr val="0070C0"/>
              </a:solidFill>
              <a:latin typeface="Traditional Arabic" pitchFamily="18" charset="-78"/>
              <a:cs typeface="Traditional Arabic" pitchFamily="18" charset="-78"/>
            </a:endParaRPr>
          </a:p>
          <a:p>
            <a:pPr lvl="0" algn="r" rtl="1">
              <a:lnSpc>
                <a:spcPct val="150000"/>
              </a:lnSpc>
            </a:pPr>
            <a:r>
              <a:rPr lang="ar-DZ" sz="2800" smtClean="0">
                <a:latin typeface="Traditional Arabic" pitchFamily="18" charset="-78"/>
                <a:cs typeface="Traditional Arabic" pitchFamily="18" charset="-78"/>
              </a:rPr>
              <a:t>- بتحسين المنتجات أو الخدمات المعروضة؛ تقوية شبكة التوزيع؛ تنظيم حملات إشهار؛ التركيز على خصم أو تخفيض في الأسعار. (تعتمد بشكل واسع من طرف </a:t>
            </a:r>
            <a:r>
              <a:rPr lang="fr-FR" b="1" cap="all">
                <a:latin typeface="Traditional Arabic" pitchFamily="18" charset="-78"/>
                <a:cs typeface="Traditional Arabic" pitchFamily="18" charset="-78"/>
              </a:rPr>
              <a:t>CEVITAL </a:t>
            </a:r>
            <a:r>
              <a:rPr lang="fr-FR" b="1" cap="all" smtClean="0">
                <a:latin typeface="Traditional Arabic" pitchFamily="18" charset="-78"/>
                <a:cs typeface="Traditional Arabic" pitchFamily="18" charset="-78"/>
              </a:rPr>
              <a:t>AGRO-INDUSTRIE</a:t>
            </a:r>
            <a:r>
              <a:rPr lang="ar-DZ" sz="2800" cap="all" smtClean="0">
                <a:latin typeface="Traditional Arabic" pitchFamily="18" charset="-78"/>
                <a:cs typeface="Traditional Arabic" pitchFamily="18" charset="-78"/>
              </a:rPr>
              <a:t>، بحيث تقوم بالجهود التسويقية المكثفة لزيادة استهلاك منتجاتها </a:t>
            </a:r>
            <a:r>
              <a:rPr lang="ar-SA" sz="2800" smtClean="0">
                <a:latin typeface="Traditional Arabic" pitchFamily="18" charset="-78"/>
                <a:cs typeface="Traditional Arabic" pitchFamily="18" charset="-78"/>
              </a:rPr>
              <a:t>بتصميم </a:t>
            </a:r>
            <a:r>
              <a:rPr lang="ar-SA" sz="2800">
                <a:latin typeface="Traditional Arabic" pitchFamily="18" charset="-78"/>
                <a:cs typeface="Traditional Arabic" pitchFamily="18" charset="-78"/>
              </a:rPr>
              <a:t>منتجات عالية الجودة وبأسعار تنافسية، وذلك بفضل مرافقها الفعالة وخبرتها الفنية ورقابتها الصارمة على الجودة وشبكة التوزيع الخاصة بها</a:t>
            </a:r>
            <a:r>
              <a:rPr lang="ar-DZ" sz="2800" cap="all" smtClean="0">
                <a:latin typeface="Traditional Arabic" pitchFamily="18" charset="-78"/>
                <a:cs typeface="Traditional Arabic" pitchFamily="18" charset="-78"/>
              </a:rPr>
              <a:t>). </a:t>
            </a:r>
            <a:endParaRPr lang="fr-FR" sz="2800" smtClean="0">
              <a:latin typeface="Traditional Arabic" pitchFamily="18" charset="-78"/>
              <a:cs typeface="Traditional Arabic" pitchFamily="18" charset="-78"/>
            </a:endParaRPr>
          </a:p>
          <a:p>
            <a:pPr lvl="0" algn="r" rtl="1">
              <a:lnSpc>
                <a:spcPct val="150000"/>
              </a:lnSpc>
              <a:buFont typeface="Arial" pitchFamily="34" charset="0"/>
              <a:buChar char="•"/>
            </a:pPr>
            <a:r>
              <a:rPr lang="ar-DZ" sz="2800" b="1" smtClean="0">
                <a:solidFill>
                  <a:srgbClr val="0070C0"/>
                </a:solidFill>
                <a:latin typeface="Traditional Arabic" pitchFamily="18" charset="-78"/>
                <a:cs typeface="Traditional Arabic" pitchFamily="18" charset="-78"/>
              </a:rPr>
              <a:t> الدفاع عن الحصة السوقية: </a:t>
            </a:r>
            <a:r>
              <a:rPr lang="ar-DZ" sz="2800" smtClean="0">
                <a:solidFill>
                  <a:srgbClr val="0070C0"/>
                </a:solidFill>
                <a:latin typeface="Traditional Arabic" pitchFamily="18" charset="-78"/>
                <a:cs typeface="Traditional Arabic" pitchFamily="18" charset="-78"/>
              </a:rPr>
              <a:t>ب</a:t>
            </a:r>
            <a:r>
              <a:rPr lang="ar-DZ" sz="2800" smtClean="0">
                <a:latin typeface="Traditional Arabic" pitchFamily="18" charset="-78"/>
                <a:cs typeface="Traditional Arabic" pitchFamily="18" charset="-78"/>
              </a:rPr>
              <a:t>تقوية شبكة التوزيع</a:t>
            </a:r>
            <a:r>
              <a:rPr lang="ar-DZ" sz="2800" b="1" smtClean="0">
                <a:latin typeface="Traditional Arabic" pitchFamily="18" charset="-78"/>
                <a:cs typeface="Traditional Arabic" pitchFamily="18" charset="-78"/>
              </a:rPr>
              <a:t>؛ </a:t>
            </a:r>
            <a:r>
              <a:rPr lang="ar-DZ" sz="2800" smtClean="0">
                <a:latin typeface="Traditional Arabic" pitchFamily="18" charset="-78"/>
                <a:cs typeface="Traditional Arabic" pitchFamily="18" charset="-78"/>
              </a:rPr>
              <a:t>زيادة حملات الترويج؛ وضع إستراتيجية سعر دفاعية. </a:t>
            </a:r>
            <a:endParaRPr lang="fr-FR" sz="2800" smtClean="0">
              <a:latin typeface="Traditional Arabic" pitchFamily="18" charset="-78"/>
              <a:cs typeface="Traditional Arabic" pitchFamily="18" charset="-78"/>
            </a:endParaRPr>
          </a:p>
          <a:p>
            <a:pPr lvl="0" algn="r" rtl="1">
              <a:lnSpc>
                <a:spcPct val="150000"/>
              </a:lnSpc>
              <a:buFont typeface="Arial" pitchFamily="34" charset="0"/>
              <a:buChar char="•"/>
            </a:pPr>
            <a:r>
              <a:rPr lang="ar-DZ" sz="2800" b="1" smtClean="0">
                <a:latin typeface="Traditional Arabic" pitchFamily="18" charset="-78"/>
                <a:cs typeface="Traditional Arabic" pitchFamily="18" charset="-78"/>
              </a:rPr>
              <a:t> </a:t>
            </a:r>
            <a:r>
              <a:rPr lang="ar-DZ" sz="2800" b="1" smtClean="0">
                <a:solidFill>
                  <a:srgbClr val="0070C0"/>
                </a:solidFill>
                <a:latin typeface="Traditional Arabic" pitchFamily="18" charset="-78"/>
                <a:cs typeface="Traditional Arabic" pitchFamily="18" charset="-78"/>
              </a:rPr>
              <a:t>الرشاد في السوق: </a:t>
            </a:r>
            <a:r>
              <a:rPr lang="ar-DZ" sz="2800" smtClean="0">
                <a:latin typeface="Traditional Arabic" pitchFamily="18" charset="-78"/>
                <a:cs typeface="Traditional Arabic" pitchFamily="18" charset="-78"/>
              </a:rPr>
              <a:t>بالتركيز على الأجزاء السوقية المربحة؛ استخدام الموزعين الأكثر فعالية؛ تقليل عدد العملاء عن طريق فرض كميات دنيا يجب أن لا يقلّ عنها عند الطلب.</a:t>
            </a:r>
            <a:endParaRPr lang="fr-F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71414"/>
            <a:ext cx="8776765" cy="5855449"/>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endParaRPr lang="ar-DZ" sz="2800" b="1">
              <a:solidFill>
                <a:srgbClr val="00B050"/>
              </a:solidFill>
              <a:latin typeface="Traditional Arabic" pitchFamily="18" charset="-78"/>
              <a:cs typeface="Traditional Arabic" pitchFamily="18" charset="-78"/>
            </a:endParaRPr>
          </a:p>
          <a:p>
            <a:pPr algn="r" rtl="1">
              <a:lnSpc>
                <a:spcPct val="150000"/>
              </a:lnSpc>
            </a:pPr>
            <a:endParaRPr lang="ar-DZ" sz="2800" b="1" smtClean="0">
              <a:solidFill>
                <a:srgbClr val="00B050"/>
              </a:solidFill>
              <a:latin typeface="Traditional Arabic" pitchFamily="18" charset="-78"/>
              <a:cs typeface="Traditional Arabic" pitchFamily="18" charset="-78"/>
            </a:endParaRPr>
          </a:p>
          <a:p>
            <a:pPr algn="r" rtl="1">
              <a:lnSpc>
                <a:spcPct val="150000"/>
              </a:lnSpc>
            </a:pPr>
            <a:endParaRPr lang="ar-DZ" sz="2800" b="1">
              <a:solidFill>
                <a:srgbClr val="00B050"/>
              </a:solidFill>
              <a:latin typeface="Traditional Arabic" pitchFamily="18" charset="-78"/>
              <a:cs typeface="Traditional Arabic" pitchFamily="18" charset="-78"/>
            </a:endParaRPr>
          </a:p>
          <a:p>
            <a:pPr algn="r" rtl="1">
              <a:lnSpc>
                <a:spcPct val="150000"/>
              </a:lnSpc>
            </a:pPr>
            <a:endParaRPr lang="ar-DZ" sz="2800" b="1" smtClean="0">
              <a:solidFill>
                <a:srgbClr val="00B050"/>
              </a:solidFill>
              <a:latin typeface="Traditional Arabic" pitchFamily="18" charset="-78"/>
              <a:cs typeface="Traditional Arabic" pitchFamily="18" charset="-78"/>
            </a:endParaRPr>
          </a:p>
          <a:p>
            <a:pPr algn="r" rtl="1">
              <a:lnSpc>
                <a:spcPct val="150000"/>
              </a:lnSpc>
            </a:pPr>
            <a:endParaRPr lang="ar-DZ" sz="2800" b="1">
              <a:solidFill>
                <a:srgbClr val="00B050"/>
              </a:solidFill>
              <a:latin typeface="Traditional Arabic" pitchFamily="18" charset="-78"/>
              <a:cs typeface="Traditional Arabic" pitchFamily="18" charset="-78"/>
            </a:endParaRPr>
          </a:p>
          <a:p>
            <a:pPr algn="r" rtl="1">
              <a:lnSpc>
                <a:spcPct val="150000"/>
              </a:lnSpc>
            </a:pPr>
            <a:endParaRPr lang="ar-DZ" sz="2800" b="1" smtClean="0">
              <a:solidFill>
                <a:srgbClr val="00B050"/>
              </a:solidFill>
              <a:latin typeface="Traditional Arabic" pitchFamily="18" charset="-78"/>
              <a:cs typeface="Traditional Arabic" pitchFamily="18" charset="-78"/>
            </a:endParaRPr>
          </a:p>
          <a:p>
            <a:pPr algn="r" rtl="1">
              <a:lnSpc>
                <a:spcPct val="150000"/>
              </a:lnSpc>
            </a:pPr>
            <a:endParaRPr lang="ar-DZ" sz="2800" b="1">
              <a:solidFill>
                <a:srgbClr val="00B050"/>
              </a:solidFill>
              <a:latin typeface="Traditional Arabic" pitchFamily="18" charset="-78"/>
              <a:cs typeface="Traditional Arabic" pitchFamily="18" charset="-78"/>
            </a:endParaRPr>
          </a:p>
          <a:p>
            <a:pPr algn="r" rtl="1">
              <a:lnSpc>
                <a:spcPct val="150000"/>
              </a:lnSpc>
            </a:pPr>
            <a:endParaRPr lang="ar-DZ" sz="2800" b="1" smtClean="0">
              <a:solidFill>
                <a:srgbClr val="00B050"/>
              </a:solidFill>
              <a:latin typeface="Traditional Arabic" pitchFamily="18" charset="-78"/>
              <a:cs typeface="Traditional Arabic" pitchFamily="18" charset="-78"/>
            </a:endParaRPr>
          </a:p>
          <a:p>
            <a:pPr algn="r" rtl="1">
              <a:lnSpc>
                <a:spcPct val="150000"/>
              </a:lnSpc>
            </a:pPr>
            <a:r>
              <a:rPr lang="ar-DZ" sz="2800" smtClean="0">
                <a:solidFill>
                  <a:srgbClr val="FF0000"/>
                </a:solidFill>
                <a:latin typeface="Traditional Arabic" pitchFamily="18" charset="-78"/>
                <a:cs typeface="Traditional Arabic" pitchFamily="18" charset="-78"/>
              </a:rPr>
              <a:t> </a:t>
            </a:r>
            <a:endParaRPr lang="fr-FR" sz="2800">
              <a:solidFill>
                <a:srgbClr val="FF0000"/>
              </a:solidFill>
              <a:latin typeface="Traditional Arabic" pitchFamily="18" charset="-78"/>
              <a:cs typeface="Traditional Arabic" pitchFamily="18" charset="-78"/>
            </a:endParaRPr>
          </a:p>
        </p:txBody>
      </p:sp>
      <p:sp>
        <p:nvSpPr>
          <p:cNvPr id="9" name="Rectangle 8"/>
          <p:cNvSpPr/>
          <p:nvPr/>
        </p:nvSpPr>
        <p:spPr>
          <a:xfrm>
            <a:off x="71438" y="71414"/>
            <a:ext cx="8929718" cy="6555641"/>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DZ" sz="2800" b="1" smtClean="0">
                <a:solidFill>
                  <a:srgbClr val="00B050"/>
                </a:solidFill>
                <a:latin typeface="Traditional Arabic" pitchFamily="18" charset="-78"/>
                <a:cs typeface="Traditional Arabic" pitchFamily="18" charset="-78"/>
              </a:rPr>
              <a:t>2.1. إستراتيجية النمو عن طريق تطوير الأسواق: </a:t>
            </a:r>
            <a:r>
              <a:rPr lang="ar-DZ" sz="2800" smtClean="0">
                <a:solidFill>
                  <a:prstClr val="black"/>
                </a:solidFill>
                <a:latin typeface="Traditional Arabic" pitchFamily="18" charset="-78"/>
                <a:cs typeface="Traditional Arabic" pitchFamily="18" charset="-78"/>
              </a:rPr>
              <a:t>بإدخال </a:t>
            </a:r>
            <a:r>
              <a:rPr lang="ar-DZ" sz="2800">
                <a:solidFill>
                  <a:prstClr val="black"/>
                </a:solidFill>
                <a:latin typeface="Traditional Arabic" pitchFamily="18" charset="-78"/>
                <a:cs typeface="Traditional Arabic" pitchFamily="18" charset="-78"/>
              </a:rPr>
              <a:t>المنظمة </a:t>
            </a:r>
            <a:r>
              <a:rPr lang="ar-DZ" sz="2800" b="1">
                <a:solidFill>
                  <a:srgbClr val="0070C0"/>
                </a:solidFill>
                <a:latin typeface="Traditional Arabic" pitchFamily="18" charset="-78"/>
                <a:cs typeface="Traditional Arabic" pitchFamily="18" charset="-78"/>
              </a:rPr>
              <a:t>منتجاتها الحالية إلى أسواق </a:t>
            </a:r>
            <a:r>
              <a:rPr lang="ar-DZ" sz="2800" b="1" smtClean="0">
                <a:solidFill>
                  <a:srgbClr val="0070C0"/>
                </a:solidFill>
                <a:latin typeface="Traditional Arabic" pitchFamily="18" charset="-78"/>
                <a:cs typeface="Traditional Arabic" pitchFamily="18" charset="-78"/>
              </a:rPr>
              <a:t>جديدة،</a:t>
            </a:r>
            <a:r>
              <a:rPr lang="ar-DZ" sz="2800" smtClean="0">
                <a:solidFill>
                  <a:prstClr val="black"/>
                </a:solidFill>
                <a:latin typeface="Traditional Arabic" pitchFamily="18" charset="-78"/>
                <a:cs typeface="Traditional Arabic" pitchFamily="18" charset="-78"/>
              </a:rPr>
              <a:t> ل</a:t>
            </a:r>
            <a:r>
              <a:rPr lang="ar-DZ" sz="2800" smtClean="0">
                <a:latin typeface="Traditional Arabic" pitchFamily="18" charset="-78"/>
                <a:cs typeface="Traditional Arabic" pitchFamily="18" charset="-78"/>
              </a:rPr>
              <a:t>هذه </a:t>
            </a:r>
            <a:r>
              <a:rPr lang="ar-DZ" sz="2800">
                <a:latin typeface="Traditional Arabic" pitchFamily="18" charset="-78"/>
                <a:cs typeface="Traditional Arabic" pitchFamily="18" charset="-78"/>
              </a:rPr>
              <a:t>الإستراتيجية </a:t>
            </a:r>
            <a:r>
              <a:rPr lang="ar-DZ" sz="2800" smtClean="0">
                <a:latin typeface="Traditional Arabic" pitchFamily="18" charset="-78"/>
                <a:cs typeface="Traditional Arabic" pitchFamily="18" charset="-78"/>
              </a:rPr>
              <a:t>مخاطر </a:t>
            </a:r>
            <a:r>
              <a:rPr lang="ar-DZ" sz="2800">
                <a:latin typeface="Traditional Arabic" pitchFamily="18" charset="-78"/>
                <a:cs typeface="Traditional Arabic" pitchFamily="18" charset="-78"/>
              </a:rPr>
              <a:t>أكثر </a:t>
            </a:r>
            <a:r>
              <a:rPr lang="ar-DZ" sz="2800" smtClean="0">
                <a:latin typeface="Traditional Arabic" pitchFamily="18" charset="-78"/>
                <a:cs typeface="Traditional Arabic" pitchFamily="18" charset="-78"/>
              </a:rPr>
              <a:t>على المنظمة من </a:t>
            </a:r>
            <a:r>
              <a:rPr lang="ar-DZ" sz="2800">
                <a:latin typeface="Traditional Arabic" pitchFamily="18" charset="-78"/>
                <a:cs typeface="Traditional Arabic" pitchFamily="18" charset="-78"/>
              </a:rPr>
              <a:t>الاختيار السابق وذلك لعدم امتلاكها الخبرة بالأسواق </a:t>
            </a:r>
            <a:r>
              <a:rPr lang="ar-DZ" sz="2800" smtClean="0">
                <a:latin typeface="Traditional Arabic" pitchFamily="18" charset="-78"/>
                <a:cs typeface="Traditional Arabic" pitchFamily="18" charset="-78"/>
              </a:rPr>
              <a:t>الجديدة، ولكن في نفس الوقت المكاسب معتبرة في حالة استغلالها الجيد. </a:t>
            </a:r>
            <a:endParaRPr lang="fr-FR" sz="2800">
              <a:latin typeface="Traditional Arabic" pitchFamily="18" charset="-78"/>
              <a:cs typeface="Traditional Arabic" pitchFamily="18" charset="-78"/>
            </a:endParaRPr>
          </a:p>
          <a:p>
            <a:pPr algn="r" rtl="1">
              <a:lnSpc>
                <a:spcPct val="150000"/>
              </a:lnSpc>
            </a:pPr>
            <a:r>
              <a:rPr lang="ar-DZ" sz="2800" smtClean="0">
                <a:latin typeface="Traditional Arabic" pitchFamily="18" charset="-78"/>
                <a:cs typeface="Traditional Arabic" pitchFamily="18" charset="-78"/>
              </a:rPr>
              <a:t>يتطلب نجاح هذه الإستراتيجية بــــــ: </a:t>
            </a:r>
            <a:endParaRPr lang="fr-FR" sz="2800" smtClean="0">
              <a:latin typeface="Traditional Arabic" pitchFamily="18" charset="-78"/>
              <a:cs typeface="Traditional Arabic" pitchFamily="18" charset="-78"/>
            </a:endParaRPr>
          </a:p>
          <a:p>
            <a:pPr lvl="0" algn="r" rtl="1">
              <a:lnSpc>
                <a:spcPct val="150000"/>
              </a:lnSpc>
              <a:buFont typeface="Arial" pitchFamily="34" charset="0"/>
              <a:buChar char="•"/>
            </a:pPr>
            <a:r>
              <a:rPr lang="ar-DZ" sz="2800" smtClean="0">
                <a:latin typeface="Traditional Arabic" pitchFamily="18" charset="-78"/>
                <a:cs typeface="Traditional Arabic" pitchFamily="18" charset="-78"/>
              </a:rPr>
              <a:t> البحث ودراسة منافذ توزيع جديدة يمكن اعتمادها في لإيصال السلع إلى الأسواق الجديدة؛ </a:t>
            </a:r>
            <a:endParaRPr lang="fr-FR" sz="2800" smtClean="0">
              <a:latin typeface="Traditional Arabic" pitchFamily="18" charset="-78"/>
              <a:cs typeface="Traditional Arabic" pitchFamily="18" charset="-78"/>
            </a:endParaRPr>
          </a:p>
          <a:p>
            <a:pPr lvl="0" algn="r" rtl="1">
              <a:lnSpc>
                <a:spcPct val="150000"/>
              </a:lnSpc>
              <a:buFont typeface="Arial" pitchFamily="34" charset="0"/>
              <a:buChar char="•"/>
            </a:pPr>
            <a:r>
              <a:rPr lang="ar-DZ" sz="2800" smtClean="0">
                <a:latin typeface="Traditional Arabic" pitchFamily="18" charset="-78"/>
                <a:cs typeface="Traditional Arabic" pitchFamily="18" charset="-78"/>
              </a:rPr>
              <a:t> التحديد الواضح والدقيق للزبائن المحتملين في السوق الجديدة(خصائصهم وحاجاتهم وتوجهاتهم) </a:t>
            </a:r>
            <a:endParaRPr lang="fr-FR" sz="2800" smtClean="0">
              <a:latin typeface="Traditional Arabic" pitchFamily="18" charset="-78"/>
              <a:cs typeface="Traditional Arabic" pitchFamily="18" charset="-78"/>
            </a:endParaRPr>
          </a:p>
          <a:p>
            <a:pPr lvl="0" algn="r" rtl="1">
              <a:lnSpc>
                <a:spcPct val="150000"/>
              </a:lnSpc>
            </a:pPr>
            <a:r>
              <a:rPr lang="ar-DZ" sz="2800" smtClean="0">
                <a:latin typeface="Traditional Arabic" pitchFamily="18" charset="-78"/>
                <a:cs typeface="Traditional Arabic" pitchFamily="18" charset="-78"/>
              </a:rPr>
              <a:t>وللقيام بهذه الإستراتيجية يجب على المؤسسة أن تقوم بــــ:</a:t>
            </a:r>
          </a:p>
          <a:p>
            <a:pPr lvl="0" algn="r" rtl="1">
              <a:lnSpc>
                <a:spcPct val="150000"/>
              </a:lnSpc>
              <a:buFont typeface="Arial" pitchFamily="34" charset="0"/>
              <a:buChar char="•"/>
            </a:pPr>
            <a:r>
              <a:rPr lang="ar-DZ" sz="2800" smtClean="0">
                <a:latin typeface="Traditional Arabic" pitchFamily="18" charset="-78"/>
                <a:cs typeface="Traditional Arabic" pitchFamily="18" charset="-78"/>
              </a:rPr>
              <a:t> </a:t>
            </a:r>
            <a:r>
              <a:rPr lang="ar-DZ" sz="2600" b="1" smtClean="0">
                <a:solidFill>
                  <a:srgbClr val="0070C0"/>
                </a:solidFill>
                <a:latin typeface="Traditional Arabic" pitchFamily="18" charset="-78"/>
                <a:cs typeface="Traditional Arabic" pitchFamily="18" charset="-78"/>
              </a:rPr>
              <a:t>استهداف أجزاء سوقية جديدة: </a:t>
            </a:r>
            <a:r>
              <a:rPr lang="ar-DZ" sz="2800" smtClean="0">
                <a:latin typeface="Traditional Arabic" pitchFamily="18" charset="-78"/>
                <a:cs typeface="Traditional Arabic" pitchFamily="18" charset="-78"/>
              </a:rPr>
              <a:t>بتوجيه منتجات المنظمة إلى </a:t>
            </a:r>
            <a:r>
              <a:rPr lang="ar-DZ" sz="2600" b="1" smtClean="0">
                <a:solidFill>
                  <a:srgbClr val="0070C0"/>
                </a:solidFill>
                <a:latin typeface="Traditional Arabic" pitchFamily="18" charset="-78"/>
                <a:cs typeface="Traditional Arabic" pitchFamily="18" charset="-78"/>
              </a:rPr>
              <a:t>مستهلكين جدد </a:t>
            </a:r>
            <a:r>
              <a:rPr lang="ar-DZ" sz="2800" smtClean="0">
                <a:latin typeface="Traditional Arabic" pitchFamily="18" charset="-78"/>
                <a:cs typeface="Traditional Arabic" pitchFamily="18" charset="-78"/>
              </a:rPr>
              <a:t>في نفس السوق؛ </a:t>
            </a:r>
            <a:endParaRPr lang="fr-FR" sz="2800" smtClean="0">
              <a:latin typeface="Traditional Arabic" pitchFamily="18" charset="-78"/>
              <a:cs typeface="Traditional Arabic" pitchFamily="18" charset="-78"/>
            </a:endParaRPr>
          </a:p>
          <a:p>
            <a:pPr algn="r" rtl="1">
              <a:lnSpc>
                <a:spcPct val="150000"/>
              </a:lnSpc>
              <a:buFont typeface="Arial" pitchFamily="34" charset="0"/>
              <a:buChar char="•"/>
            </a:pPr>
            <a:r>
              <a:rPr lang="ar-DZ" sz="2800" b="1" smtClean="0">
                <a:solidFill>
                  <a:srgbClr val="0070C0"/>
                </a:solidFill>
                <a:latin typeface="Traditional Arabic" pitchFamily="18" charset="-78"/>
                <a:cs typeface="Traditional Arabic" pitchFamily="18" charset="-78"/>
              </a:rPr>
              <a:t> ا</a:t>
            </a:r>
            <a:r>
              <a:rPr lang="ar-DZ" sz="2600" b="1" smtClean="0">
                <a:solidFill>
                  <a:srgbClr val="0070C0"/>
                </a:solidFill>
                <a:latin typeface="Traditional Arabic" pitchFamily="18" charset="-78"/>
                <a:cs typeface="Traditional Arabic" pitchFamily="18" charset="-78"/>
              </a:rPr>
              <a:t>لتوسع الجغرافي وطنيا ودوليا: </a:t>
            </a:r>
            <a:r>
              <a:rPr lang="ar-DZ" sz="2800" smtClean="0">
                <a:latin typeface="Traditional Arabic" pitchFamily="18" charset="-78"/>
                <a:cs typeface="Traditional Arabic" pitchFamily="18" charset="-78"/>
              </a:rPr>
              <a:t>من خلال شحن المنتجات إلى فئة واسعة من المستهلكين عبر وكلاء محليين أو شركات دولية، وكذلك إنشاء شراكة مع وكلاء حصريين؛ شراء موزع في المجال.</a:t>
            </a:r>
            <a:endParaRPr lang="fr-FR" sz="2800">
              <a:solidFill>
                <a:prstClr val="black"/>
              </a:solidFill>
              <a:latin typeface="Traditional Arabic" pitchFamily="18" charset="-78"/>
              <a:cs typeface="Traditional Arabic" pitchFamily="18" charset="-78"/>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357166"/>
            <a:ext cx="8786874" cy="5909310"/>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DZ" sz="2800" b="1" smtClean="0">
                <a:solidFill>
                  <a:srgbClr val="00B050"/>
                </a:solidFill>
                <a:latin typeface="Traditional Arabic" pitchFamily="18" charset="-78"/>
                <a:cs typeface="Traditional Arabic" pitchFamily="18" charset="-78"/>
              </a:rPr>
              <a:t>3.1. إستراتيجية النمو عن طريق تطوير المنتج: </a:t>
            </a:r>
            <a:r>
              <a:rPr lang="ar-DZ" sz="2800">
                <a:latin typeface="Traditional Arabic" pitchFamily="18" charset="-78"/>
                <a:cs typeface="Traditional Arabic" pitchFamily="18" charset="-78"/>
              </a:rPr>
              <a:t>تقوم </a:t>
            </a:r>
            <a:r>
              <a:rPr lang="ar-DZ" sz="2800" smtClean="0">
                <a:latin typeface="Traditional Arabic" pitchFamily="18" charset="-78"/>
                <a:cs typeface="Traditional Arabic" pitchFamily="18" charset="-78"/>
              </a:rPr>
              <a:t>على </a:t>
            </a:r>
            <a:r>
              <a:rPr lang="ar-DZ" sz="2800">
                <a:latin typeface="Traditional Arabic" pitchFamily="18" charset="-78"/>
                <a:cs typeface="Traditional Arabic" pitchFamily="18" charset="-78"/>
              </a:rPr>
              <a:t>أساس التعامل </a:t>
            </a:r>
            <a:r>
              <a:rPr lang="ar-DZ" sz="2800" b="1" smtClean="0">
                <a:solidFill>
                  <a:srgbClr val="0070C0"/>
                </a:solidFill>
                <a:latin typeface="Traditional Arabic" pitchFamily="18" charset="-78"/>
                <a:cs typeface="Traditional Arabic" pitchFamily="18" charset="-78"/>
              </a:rPr>
              <a:t>بمنتج جديد </a:t>
            </a:r>
            <a:r>
              <a:rPr lang="ar-DZ" sz="2800" b="1">
                <a:solidFill>
                  <a:srgbClr val="0070C0"/>
                </a:solidFill>
                <a:latin typeface="Traditional Arabic" pitchFamily="18" charset="-78"/>
                <a:cs typeface="Traditional Arabic" pitchFamily="18" charset="-78"/>
              </a:rPr>
              <a:t>في </a:t>
            </a:r>
            <a:r>
              <a:rPr lang="ar-DZ" sz="2800" b="1" smtClean="0">
                <a:solidFill>
                  <a:srgbClr val="0070C0"/>
                </a:solidFill>
                <a:latin typeface="Traditional Arabic" pitchFamily="18" charset="-78"/>
                <a:cs typeface="Traditional Arabic" pitchFamily="18" charset="-78"/>
              </a:rPr>
              <a:t>السوق </a:t>
            </a:r>
            <a:r>
              <a:rPr lang="ar-DZ" sz="2800" b="1">
                <a:solidFill>
                  <a:srgbClr val="0070C0"/>
                </a:solidFill>
                <a:latin typeface="Traditional Arabic" pitchFamily="18" charset="-78"/>
                <a:cs typeface="Traditional Arabic" pitchFamily="18" charset="-78"/>
              </a:rPr>
              <a:t>الحالية</a:t>
            </a:r>
            <a:r>
              <a:rPr lang="ar-DZ" sz="2800">
                <a:latin typeface="Traditional Arabic" pitchFamily="18" charset="-78"/>
                <a:cs typeface="Traditional Arabic" pitchFamily="18" charset="-78"/>
              </a:rPr>
              <a:t> التي </a:t>
            </a:r>
            <a:r>
              <a:rPr lang="ar-DZ" sz="2800" smtClean="0">
                <a:latin typeface="Traditional Arabic" pitchFamily="18" charset="-78"/>
                <a:cs typeface="Traditional Arabic" pitchFamily="18" charset="-78"/>
              </a:rPr>
              <a:t>تنشط </a:t>
            </a:r>
            <a:r>
              <a:rPr lang="ar-DZ" sz="2800">
                <a:latin typeface="Traditional Arabic" pitchFamily="18" charset="-78"/>
                <a:cs typeface="Traditional Arabic" pitchFamily="18" charset="-78"/>
              </a:rPr>
              <a:t>فيها </a:t>
            </a:r>
            <a:r>
              <a:rPr lang="ar-DZ" sz="2800" smtClean="0">
                <a:latin typeface="Traditional Arabic" pitchFamily="18" charset="-78"/>
                <a:cs typeface="Traditional Arabic" pitchFamily="18" charset="-78"/>
              </a:rPr>
              <a:t>المؤسسة من </a:t>
            </a:r>
            <a:r>
              <a:rPr lang="ar-DZ" sz="2800">
                <a:latin typeface="Traditional Arabic" pitchFamily="18" charset="-78"/>
                <a:cs typeface="Traditional Arabic" pitchFamily="18" charset="-78"/>
              </a:rPr>
              <a:t>خلال تطوير المنتج </a:t>
            </a:r>
            <a:r>
              <a:rPr lang="ar-DZ" sz="2800" smtClean="0">
                <a:latin typeface="Traditional Arabic" pitchFamily="18" charset="-78"/>
                <a:cs typeface="Traditional Arabic" pitchFamily="18" charset="-78"/>
              </a:rPr>
              <a:t>(بشكل جزئي/كلي). </a:t>
            </a:r>
            <a:r>
              <a:rPr lang="ar-DZ" sz="2800" b="1" smtClean="0">
                <a:latin typeface="Traditional Arabic" pitchFamily="18" charset="-78"/>
                <a:cs typeface="Traditional Arabic" pitchFamily="18" charset="-78"/>
              </a:rPr>
              <a:t>هدفها</a:t>
            </a:r>
            <a:r>
              <a:rPr lang="ar-DZ" sz="2800" smtClean="0">
                <a:latin typeface="Traditional Arabic" pitchFamily="18" charset="-78"/>
                <a:cs typeface="Traditional Arabic" pitchFamily="18" charset="-78"/>
              </a:rPr>
              <a:t> </a:t>
            </a:r>
            <a:r>
              <a:rPr lang="ar-DZ" sz="2800" b="1">
                <a:latin typeface="Traditional Arabic" pitchFamily="18" charset="-78"/>
                <a:cs typeface="Traditional Arabic" pitchFamily="18" charset="-78"/>
              </a:rPr>
              <a:t>زيادة حجم مبيعاتها وحصتها السوقية</a:t>
            </a:r>
            <a:r>
              <a:rPr lang="ar-DZ" sz="2800" b="1">
                <a:solidFill>
                  <a:srgbClr val="0070C0"/>
                </a:solidFill>
                <a:latin typeface="Traditional Arabic" pitchFamily="18" charset="-78"/>
                <a:cs typeface="Traditional Arabic" pitchFamily="18" charset="-78"/>
              </a:rPr>
              <a:t> </a:t>
            </a:r>
            <a:r>
              <a:rPr lang="ar-DZ" sz="2800">
                <a:latin typeface="Traditional Arabic" pitchFamily="18" charset="-78"/>
                <a:cs typeface="Traditional Arabic" pitchFamily="18" charset="-78"/>
              </a:rPr>
              <a:t>وذلك عن طريق: </a:t>
            </a:r>
            <a:endParaRPr lang="ar-DZ" sz="2800" smtClean="0">
              <a:latin typeface="Traditional Arabic" pitchFamily="18" charset="-78"/>
              <a:cs typeface="Traditional Arabic" pitchFamily="18" charset="-78"/>
            </a:endParaRPr>
          </a:p>
          <a:p>
            <a:pPr lvl="0" algn="r" rtl="1">
              <a:lnSpc>
                <a:spcPct val="150000"/>
              </a:lnSpc>
              <a:buFont typeface="Arial" pitchFamily="34" charset="0"/>
              <a:buChar char="•"/>
            </a:pPr>
            <a:r>
              <a:rPr lang="ar-DZ" sz="2800" smtClean="0">
                <a:latin typeface="Traditional Arabic" pitchFamily="18" charset="-78"/>
                <a:cs typeface="Traditional Arabic" pitchFamily="18" charset="-78"/>
              </a:rPr>
              <a:t> </a:t>
            </a:r>
            <a:r>
              <a:rPr lang="ar-DZ" sz="2800" b="1" smtClean="0">
                <a:solidFill>
                  <a:srgbClr val="0070C0"/>
                </a:solidFill>
                <a:latin typeface="Traditional Arabic" pitchFamily="18" charset="-78"/>
                <a:cs typeface="Traditional Arabic" pitchFamily="18" charset="-78"/>
              </a:rPr>
              <a:t>إضافة خصائص أو وظائف جديدة للمنتج </a:t>
            </a:r>
            <a:r>
              <a:rPr lang="ar-DZ" sz="2800" smtClean="0">
                <a:latin typeface="Traditional Arabic" pitchFamily="18" charset="-78"/>
                <a:cs typeface="Traditional Arabic" pitchFamily="18" charset="-78"/>
              </a:rPr>
              <a:t>تزيد من براعته أو تميزه لتوسيع الأسواق؛   </a:t>
            </a:r>
            <a:endParaRPr lang="fr-FR" sz="2800">
              <a:latin typeface="Traditional Arabic" pitchFamily="18" charset="-78"/>
              <a:cs typeface="Traditional Arabic" pitchFamily="18" charset="-78"/>
            </a:endParaRPr>
          </a:p>
          <a:p>
            <a:pPr lvl="0" algn="r" rtl="1">
              <a:lnSpc>
                <a:spcPct val="150000"/>
              </a:lnSpc>
              <a:buFont typeface="Arial" pitchFamily="34" charset="0"/>
              <a:buChar char="•"/>
            </a:pPr>
            <a:r>
              <a:rPr lang="ar-DZ" sz="2800" smtClean="0">
                <a:latin typeface="Traditional Arabic" pitchFamily="18" charset="-78"/>
                <a:cs typeface="Traditional Arabic" pitchFamily="18" charset="-78"/>
              </a:rPr>
              <a:t> التركيز </a:t>
            </a:r>
            <a:r>
              <a:rPr lang="ar-DZ" sz="2800">
                <a:latin typeface="Traditional Arabic" pitchFamily="18" charset="-78"/>
                <a:cs typeface="Traditional Arabic" pitchFamily="18" charset="-78"/>
              </a:rPr>
              <a:t>على </a:t>
            </a:r>
            <a:r>
              <a:rPr lang="ar-DZ" sz="2800" b="1">
                <a:solidFill>
                  <a:srgbClr val="0070C0"/>
                </a:solidFill>
                <a:latin typeface="Traditional Arabic" pitchFamily="18" charset="-78"/>
                <a:cs typeface="Traditional Arabic" pitchFamily="18" charset="-78"/>
              </a:rPr>
              <a:t>تعديل المنتج الحالي بناء على آراء </a:t>
            </a:r>
            <a:r>
              <a:rPr lang="ar-DZ" sz="2800" b="1" smtClean="0">
                <a:solidFill>
                  <a:srgbClr val="0070C0"/>
                </a:solidFill>
                <a:latin typeface="Traditional Arabic" pitchFamily="18" charset="-78"/>
                <a:cs typeface="Traditional Arabic" pitchFamily="18" charset="-78"/>
              </a:rPr>
              <a:t>المستهلكين </a:t>
            </a:r>
            <a:r>
              <a:rPr lang="ar-DZ" sz="2800" smtClean="0">
                <a:latin typeface="Traditional Arabic" pitchFamily="18" charset="-78"/>
                <a:cs typeface="Traditional Arabic" pitchFamily="18" charset="-78"/>
              </a:rPr>
              <a:t>لتحسين سلامتهم وراحتهم؛ </a:t>
            </a:r>
            <a:endParaRPr lang="fr-FR" sz="2800">
              <a:latin typeface="Traditional Arabic" pitchFamily="18" charset="-78"/>
              <a:cs typeface="Traditional Arabic" pitchFamily="18" charset="-78"/>
            </a:endParaRPr>
          </a:p>
          <a:p>
            <a:pPr lvl="0" algn="r" rtl="1">
              <a:lnSpc>
                <a:spcPct val="150000"/>
              </a:lnSpc>
              <a:buFont typeface="Arial" pitchFamily="34" charset="0"/>
              <a:buChar char="•"/>
            </a:pPr>
            <a:r>
              <a:rPr lang="ar-DZ" sz="2800" smtClean="0">
                <a:latin typeface="Traditional Arabic" pitchFamily="18" charset="-78"/>
                <a:cs typeface="Traditional Arabic" pitchFamily="18" charset="-78"/>
              </a:rPr>
              <a:t> </a:t>
            </a:r>
            <a:r>
              <a:rPr lang="ar-DZ" sz="2800" b="1" smtClean="0">
                <a:solidFill>
                  <a:srgbClr val="0070C0"/>
                </a:solidFill>
                <a:latin typeface="Traditional Arabic" pitchFamily="18" charset="-78"/>
                <a:cs typeface="Traditional Arabic" pitchFamily="18" charset="-78"/>
              </a:rPr>
              <a:t>طرح </a:t>
            </a:r>
            <a:r>
              <a:rPr lang="ar-DZ" sz="2800" b="1">
                <a:solidFill>
                  <a:srgbClr val="0070C0"/>
                </a:solidFill>
                <a:latin typeface="Traditional Arabic" pitchFamily="18" charset="-78"/>
                <a:cs typeface="Traditional Arabic" pitchFamily="18" charset="-78"/>
              </a:rPr>
              <a:t>نماذج وتصاميم مختلفة من المنتج </a:t>
            </a:r>
            <a:r>
              <a:rPr lang="ar-DZ" sz="2800">
                <a:latin typeface="Traditional Arabic" pitchFamily="18" charset="-78"/>
                <a:cs typeface="Traditional Arabic" pitchFamily="18" charset="-78"/>
              </a:rPr>
              <a:t>لتناسب أذواق المستهلكين من حيث الحجم أو اللون أو </a:t>
            </a:r>
            <a:r>
              <a:rPr lang="ar-DZ" sz="2800" smtClean="0">
                <a:latin typeface="Traditional Arabic" pitchFamily="18" charset="-78"/>
                <a:cs typeface="Traditional Arabic" pitchFamily="18" charset="-78"/>
              </a:rPr>
              <a:t>النكهات (طرح تشكيلة واسعة المنتج ومتكاملة)؛ </a:t>
            </a:r>
            <a:endParaRPr lang="fr-FR" sz="2800">
              <a:latin typeface="Traditional Arabic" pitchFamily="18" charset="-78"/>
              <a:cs typeface="Traditional Arabic" pitchFamily="18" charset="-78"/>
            </a:endParaRPr>
          </a:p>
          <a:p>
            <a:pPr lvl="0" algn="r" rtl="1">
              <a:lnSpc>
                <a:spcPct val="150000"/>
              </a:lnSpc>
              <a:buFont typeface="Arial" pitchFamily="34" charset="0"/>
              <a:buChar char="•"/>
            </a:pPr>
            <a:r>
              <a:rPr lang="ar-DZ" sz="2800" smtClean="0">
                <a:latin typeface="Traditional Arabic" pitchFamily="18" charset="-78"/>
                <a:cs typeface="Traditional Arabic" pitchFamily="18" charset="-78"/>
              </a:rPr>
              <a:t> </a:t>
            </a:r>
            <a:r>
              <a:rPr lang="ar-DZ" sz="2800" b="1" smtClean="0">
                <a:solidFill>
                  <a:srgbClr val="0070C0"/>
                </a:solidFill>
                <a:latin typeface="Traditional Arabic" pitchFamily="18" charset="-78"/>
                <a:cs typeface="Traditional Arabic" pitchFamily="18" charset="-78"/>
              </a:rPr>
              <a:t>ابتكار </a:t>
            </a:r>
            <a:r>
              <a:rPr lang="ar-DZ" sz="2800" b="1">
                <a:solidFill>
                  <a:srgbClr val="0070C0"/>
                </a:solidFill>
                <a:latin typeface="Traditional Arabic" pitchFamily="18" charset="-78"/>
                <a:cs typeface="Traditional Arabic" pitchFamily="18" charset="-78"/>
              </a:rPr>
              <a:t>منتجات </a:t>
            </a:r>
            <a:r>
              <a:rPr lang="ar-DZ" sz="2800" b="1" smtClean="0">
                <a:solidFill>
                  <a:srgbClr val="0070C0"/>
                </a:solidFill>
                <a:latin typeface="Traditional Arabic" pitchFamily="18" charset="-78"/>
                <a:cs typeface="Traditional Arabic" pitchFamily="18" charset="-78"/>
              </a:rPr>
              <a:t>جديدة</a:t>
            </a:r>
            <a:r>
              <a:rPr lang="ar-DZ" sz="2800" smtClean="0">
                <a:solidFill>
                  <a:srgbClr val="0070C0"/>
                </a:solidFill>
                <a:latin typeface="Traditional Arabic" pitchFamily="18" charset="-78"/>
                <a:cs typeface="Traditional Arabic" pitchFamily="18" charset="-78"/>
              </a:rPr>
              <a:t> </a:t>
            </a:r>
            <a:r>
              <a:rPr lang="ar-DZ" sz="2800" smtClean="0">
                <a:latin typeface="Traditional Arabic" pitchFamily="18" charset="-78"/>
                <a:cs typeface="Traditional Arabic" pitchFamily="18" charset="-78"/>
              </a:rPr>
              <a:t>(شركات الهواتف المحمولة </a:t>
            </a:r>
            <a:r>
              <a:rPr lang="ar-DZ" sz="2800">
                <a:latin typeface="Traditional Arabic" pitchFamily="18" charset="-78"/>
                <a:cs typeface="Traditional Arabic" pitchFamily="18" charset="-78"/>
              </a:rPr>
              <a:t>التي تطرح سنويا </a:t>
            </a:r>
            <a:r>
              <a:rPr lang="ar-DZ" sz="2800" smtClean="0">
                <a:latin typeface="Traditional Arabic" pitchFamily="18" charset="-78"/>
                <a:cs typeface="Traditional Arabic" pitchFamily="18" charset="-78"/>
              </a:rPr>
              <a:t>موديلات جديدة مطورة؛</a:t>
            </a:r>
          </a:p>
          <a:p>
            <a:pPr lvl="0" algn="r" rtl="1">
              <a:lnSpc>
                <a:spcPct val="150000"/>
              </a:lnSpc>
              <a:buFont typeface="Arial" pitchFamily="34" charset="0"/>
              <a:buChar char="•"/>
            </a:pPr>
            <a:r>
              <a:rPr lang="ar-DZ" sz="2800" b="1" smtClean="0">
                <a:solidFill>
                  <a:srgbClr val="0070C0"/>
                </a:solidFill>
                <a:latin typeface="Traditional Arabic" pitchFamily="18" charset="-78"/>
                <a:cs typeface="Traditional Arabic" pitchFamily="18" charset="-78"/>
              </a:rPr>
              <a:t> إضافة قيمة اجتماعية وبيئية للمنتج </a:t>
            </a:r>
            <a:r>
              <a:rPr lang="ar-DZ" sz="2800" smtClean="0">
                <a:latin typeface="Traditional Arabic" pitchFamily="18" charset="-78"/>
                <a:cs typeface="Traditional Arabic" pitchFamily="18" charset="-78"/>
              </a:rPr>
              <a:t>بتطوير مفهوم المنتج الأخضر.  </a:t>
            </a:r>
            <a:endParaRPr lang="fr-FR" sz="28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tretch>
            <a:fillRect/>
          </a:stretch>
        </p:blipFill>
        <p:spPr bwMode="auto">
          <a:xfrm>
            <a:off x="571472" y="500042"/>
            <a:ext cx="7858180" cy="5643602"/>
          </a:xfrm>
          <a:prstGeom prst="rect">
            <a:avLst/>
          </a:prstGeom>
          <a:solidFill>
            <a:schemeClr val="accent2">
              <a:lumMod val="40000"/>
              <a:lumOff val="60000"/>
            </a:schemeClr>
          </a:solidFill>
          <a:ln w="9525">
            <a:noFill/>
            <a:miter lim="800000"/>
          </a:ln>
          <a:effec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42852"/>
            <a:ext cx="8858280" cy="6555641"/>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DZ" sz="2800" b="1" smtClean="0">
                <a:solidFill>
                  <a:srgbClr val="00B050"/>
                </a:solidFill>
                <a:latin typeface="Traditional Arabic" pitchFamily="18" charset="-78"/>
                <a:cs typeface="Traditional Arabic" pitchFamily="18" charset="-78"/>
              </a:rPr>
              <a:t>2. إستراتيجية النمو المتكامل: </a:t>
            </a:r>
            <a:r>
              <a:rPr lang="ar-DZ" sz="2800" smtClean="0">
                <a:latin typeface="Traditional Arabic" pitchFamily="18" charset="-78"/>
                <a:cs typeface="Traditional Arabic" pitchFamily="18" charset="-78"/>
              </a:rPr>
              <a:t>تنتهج</a:t>
            </a:r>
            <a:r>
              <a:rPr lang="ar-DZ" sz="2800" b="1" smtClean="0">
                <a:solidFill>
                  <a:srgbClr val="00B050"/>
                </a:solidFill>
                <a:latin typeface="Traditional Arabic" pitchFamily="18" charset="-78"/>
                <a:cs typeface="Traditional Arabic" pitchFamily="18" charset="-78"/>
              </a:rPr>
              <a:t> </a:t>
            </a:r>
            <a:r>
              <a:rPr lang="ar-DZ" sz="2800" smtClean="0">
                <a:latin typeface="Traditional Arabic" pitchFamily="18" charset="-78"/>
                <a:cs typeface="Traditional Arabic" pitchFamily="18" charset="-78"/>
              </a:rPr>
              <a:t>عندما تبحث المؤسسة عن التحكم في مفاتيح النجاح لأنشطتها (</a:t>
            </a:r>
            <a:r>
              <a:rPr lang="en-US" sz="2800" smtClean="0">
                <a:latin typeface="Traditional Arabic" pitchFamily="18" charset="-78"/>
                <a:cs typeface="Traditional Arabic" pitchFamily="18" charset="-78"/>
              </a:rPr>
              <a:t>c</a:t>
            </a:r>
            <a:r>
              <a:rPr lang="fr-FR" sz="2800" smtClean="0">
                <a:latin typeface="Traditional Arabic" pitchFamily="18" charset="-78"/>
                <a:cs typeface="Traditional Arabic" pitchFamily="18" charset="-78"/>
              </a:rPr>
              <a:t>lés de succès</a:t>
            </a:r>
            <a:r>
              <a:rPr lang="ar-DZ" sz="2800" smtClean="0">
                <a:latin typeface="Traditional Arabic" pitchFamily="18" charset="-78"/>
                <a:cs typeface="Traditional Arabic" pitchFamily="18" charset="-78"/>
              </a:rPr>
              <a:t>) وتسعى لتحسين مردودية القطاع النشاطي الذي تعمل فيه، نوضح أنواع التكامل في الشكل التالي:</a:t>
            </a:r>
          </a:p>
          <a:p>
            <a:pPr algn="r" rtl="1">
              <a:lnSpc>
                <a:spcPct val="150000"/>
              </a:lnSpc>
            </a:pPr>
            <a:endParaRPr lang="ar-DZ" sz="2800">
              <a:latin typeface="Traditional Arabic" pitchFamily="18" charset="-78"/>
              <a:cs typeface="Traditional Arabic" pitchFamily="18" charset="-78"/>
            </a:endParaRPr>
          </a:p>
          <a:p>
            <a:pPr algn="r" rtl="1">
              <a:lnSpc>
                <a:spcPct val="150000"/>
              </a:lnSpc>
            </a:pPr>
            <a:endParaRPr lang="ar-DZ" sz="2800" smtClean="0">
              <a:latin typeface="Traditional Arabic" pitchFamily="18" charset="-78"/>
              <a:cs typeface="Traditional Arabic" pitchFamily="18" charset="-78"/>
            </a:endParaRPr>
          </a:p>
          <a:p>
            <a:pPr algn="r" rtl="1">
              <a:lnSpc>
                <a:spcPct val="150000"/>
              </a:lnSpc>
            </a:pPr>
            <a:endParaRPr lang="ar-DZ" sz="2800">
              <a:latin typeface="Traditional Arabic" pitchFamily="18" charset="-78"/>
              <a:cs typeface="Traditional Arabic" pitchFamily="18" charset="-78"/>
            </a:endParaRPr>
          </a:p>
          <a:p>
            <a:pPr algn="r" rtl="1">
              <a:lnSpc>
                <a:spcPct val="150000"/>
              </a:lnSpc>
            </a:pPr>
            <a:endParaRPr lang="ar-DZ" sz="2800" smtClean="0">
              <a:latin typeface="Traditional Arabic" pitchFamily="18" charset="-78"/>
              <a:cs typeface="Traditional Arabic" pitchFamily="18" charset="-78"/>
            </a:endParaRPr>
          </a:p>
          <a:p>
            <a:pPr algn="r" rtl="1">
              <a:lnSpc>
                <a:spcPct val="150000"/>
              </a:lnSpc>
            </a:pPr>
            <a:endParaRPr lang="ar-DZ" sz="2800">
              <a:latin typeface="Traditional Arabic" pitchFamily="18" charset="-78"/>
              <a:cs typeface="Traditional Arabic" pitchFamily="18" charset="-78"/>
            </a:endParaRPr>
          </a:p>
          <a:p>
            <a:pPr algn="r" rtl="1">
              <a:lnSpc>
                <a:spcPct val="150000"/>
              </a:lnSpc>
            </a:pPr>
            <a:endParaRPr lang="ar-DZ" sz="2800" smtClean="0">
              <a:solidFill>
                <a:prstClr val="black"/>
              </a:solidFill>
              <a:latin typeface="Traditional Arabic" pitchFamily="18" charset="-78"/>
              <a:cs typeface="Traditional Arabic" pitchFamily="18" charset="-78"/>
            </a:endParaRPr>
          </a:p>
          <a:p>
            <a:pPr algn="r" rtl="1">
              <a:lnSpc>
                <a:spcPct val="150000"/>
              </a:lnSpc>
            </a:pPr>
            <a:endParaRPr lang="fr-FR" sz="2800">
              <a:solidFill>
                <a:prstClr val="black"/>
              </a:solidFill>
              <a:latin typeface="Traditional Arabic" pitchFamily="18" charset="-78"/>
              <a:cs typeface="Traditional Arabic" pitchFamily="18" charset="-78"/>
            </a:endParaRPr>
          </a:p>
        </p:txBody>
      </p:sp>
      <p:pic>
        <p:nvPicPr>
          <p:cNvPr id="10242" name="Picture 2"/>
          <p:cNvPicPr>
            <a:picLocks noChangeAspect="1" noChangeArrowheads="1"/>
          </p:cNvPicPr>
          <p:nvPr/>
        </p:nvPicPr>
        <p:blipFill>
          <a:blip r:embed="rId2"/>
          <a:stretch>
            <a:fillRect/>
          </a:stretch>
        </p:blipFill>
        <p:spPr bwMode="auto">
          <a:xfrm>
            <a:off x="857224" y="2143116"/>
            <a:ext cx="7572428" cy="4143404"/>
          </a:xfrm>
          <a:prstGeom prst="rect">
            <a:avLst/>
          </a:prstGeom>
          <a:noFill/>
          <a:ln w="9525">
            <a:noFill/>
            <a:miter lim="800000"/>
          </a:ln>
          <a:effec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6" y="71414"/>
            <a:ext cx="8858280" cy="655564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DZ" sz="2800" b="1" smtClean="0">
                <a:solidFill>
                  <a:srgbClr val="00B050"/>
                </a:solidFill>
                <a:latin typeface="Traditional Arabic" pitchFamily="18" charset="-78"/>
                <a:cs typeface="Traditional Arabic" pitchFamily="18" charset="-78"/>
              </a:rPr>
              <a:t>3. إستراتيجيات التنويع: </a:t>
            </a:r>
            <a:r>
              <a:rPr lang="ar-DZ" sz="2800" smtClean="0">
                <a:latin typeface="Traditional Arabic" pitchFamily="18" charset="-78"/>
                <a:cs typeface="Traditional Arabic" pitchFamily="18" charset="-78"/>
              </a:rPr>
              <a:t>تعني أن تختار إدارة المنظمة الدخول في ميدان جديد من الأعمال </a:t>
            </a:r>
          </a:p>
          <a:p>
            <a:pPr algn="r" rtl="1">
              <a:lnSpc>
                <a:spcPct val="150000"/>
              </a:lnSpc>
            </a:pPr>
            <a:r>
              <a:rPr lang="ar-DZ" sz="2800" smtClean="0">
                <a:latin typeface="Traditional Arabic" pitchFamily="18" charset="-78"/>
                <a:cs typeface="Traditional Arabic" pitchFamily="18" charset="-78"/>
              </a:rPr>
              <a:t>مختلف تماما عن طبيعة الأعمال التي تقوم بتنفيذها في </a:t>
            </a:r>
            <a:r>
              <a:rPr lang="ar-DZ" sz="2800">
                <a:latin typeface="Traditional Arabic" pitchFamily="18" charset="-78"/>
                <a:cs typeface="Traditional Arabic" pitchFamily="18" charset="-78"/>
              </a:rPr>
              <a:t>الوقت </a:t>
            </a:r>
            <a:r>
              <a:rPr lang="ar-DZ" sz="2800" smtClean="0">
                <a:latin typeface="Traditional Arabic" pitchFamily="18" charset="-78"/>
                <a:cs typeface="Traditional Arabic" pitchFamily="18" charset="-78"/>
              </a:rPr>
              <a:t>الحاضر </a:t>
            </a:r>
            <a:r>
              <a:rPr lang="ar-DZ" sz="2800">
                <a:latin typeface="Traditional Arabic" pitchFamily="18" charset="-78"/>
                <a:cs typeface="Traditional Arabic" pitchFamily="18" charset="-78"/>
              </a:rPr>
              <a:t>ولفترة طويلة</a:t>
            </a:r>
            <a:r>
              <a:rPr lang="ar-DZ" sz="2800" smtClean="0">
                <a:latin typeface="Traditional Arabic" pitchFamily="18" charset="-78"/>
                <a:cs typeface="Traditional Arabic" pitchFamily="18" charset="-78"/>
              </a:rPr>
              <a:t>. </a:t>
            </a:r>
          </a:p>
          <a:p>
            <a:pPr algn="r" rtl="1">
              <a:lnSpc>
                <a:spcPct val="150000"/>
              </a:lnSpc>
            </a:pPr>
            <a:r>
              <a:rPr lang="ar-DZ" sz="2800" b="1" smtClean="0">
                <a:solidFill>
                  <a:srgbClr val="0070C0"/>
                </a:solidFill>
                <a:latin typeface="Traditional Arabic" pitchFamily="18" charset="-78"/>
                <a:cs typeface="Traditional Arabic" pitchFamily="18" charset="-78"/>
              </a:rPr>
              <a:t>دوافع تبني إستراتيجيات التنويع: </a:t>
            </a:r>
            <a:r>
              <a:rPr lang="ar-DZ" sz="2800" smtClean="0">
                <a:latin typeface="Traditional Arabic" pitchFamily="18" charset="-78"/>
                <a:cs typeface="Traditional Arabic" pitchFamily="18" charset="-78"/>
              </a:rPr>
              <a:t>أهمها ما يلي:</a:t>
            </a:r>
          </a:p>
          <a:p>
            <a:pPr algn="r" rtl="1">
              <a:lnSpc>
                <a:spcPct val="150000"/>
              </a:lnSpc>
              <a:buFont typeface="Arial" pitchFamily="34" charset="0"/>
              <a:buChar char="•"/>
            </a:pPr>
            <a:r>
              <a:rPr lang="ar-DZ" sz="2800" b="1" smtClean="0">
                <a:solidFill>
                  <a:srgbClr val="0070C0"/>
                </a:solidFill>
                <a:latin typeface="Traditional Arabic" pitchFamily="18" charset="-78"/>
                <a:cs typeface="Traditional Arabic" pitchFamily="18" charset="-78"/>
              </a:rPr>
              <a:t> </a:t>
            </a:r>
            <a:r>
              <a:rPr lang="ar-DZ" sz="2800">
                <a:latin typeface="Traditional Arabic" pitchFamily="18" charset="-78"/>
                <a:cs typeface="Traditional Arabic" pitchFamily="18" charset="-78"/>
              </a:rPr>
              <a:t>تحسين تسيير أنشطة </a:t>
            </a:r>
            <a:r>
              <a:rPr lang="ar-DZ" sz="2800" smtClean="0">
                <a:latin typeface="Traditional Arabic" pitchFamily="18" charset="-78"/>
                <a:cs typeface="Traditional Arabic" pitchFamily="18" charset="-78"/>
              </a:rPr>
              <a:t>المنظمات (</a:t>
            </a:r>
            <a:r>
              <a:rPr lang="ar-DZ" sz="2600" b="1" smtClean="0">
                <a:latin typeface="Traditional Arabic" pitchFamily="18" charset="-78"/>
                <a:cs typeface="Traditional Arabic" pitchFamily="18" charset="-78"/>
              </a:rPr>
              <a:t>تقسيم </a:t>
            </a:r>
            <a:r>
              <a:rPr lang="ar-DZ" sz="2600" b="1">
                <a:latin typeface="Traditional Arabic" pitchFamily="18" charset="-78"/>
                <a:cs typeface="Traditional Arabic" pitchFamily="18" charset="-78"/>
              </a:rPr>
              <a:t>المخاطر</a:t>
            </a:r>
            <a:r>
              <a:rPr lang="ar-DZ" sz="2600">
                <a:latin typeface="Traditional Arabic" pitchFamily="18" charset="-78"/>
                <a:cs typeface="Traditional Arabic" pitchFamily="18" charset="-78"/>
              </a:rPr>
              <a:t>، </a:t>
            </a:r>
            <a:r>
              <a:rPr lang="ar-DZ" sz="2600" b="1">
                <a:latin typeface="Traditional Arabic" pitchFamily="18" charset="-78"/>
                <a:cs typeface="Traditional Arabic" pitchFamily="18" charset="-78"/>
              </a:rPr>
              <a:t>استغلال </a:t>
            </a:r>
            <a:r>
              <a:rPr lang="ar-DZ" sz="2600" b="1" smtClean="0">
                <a:latin typeface="Traditional Arabic" pitchFamily="18" charset="-78"/>
                <a:cs typeface="Traditional Arabic" pitchFamily="18" charset="-78"/>
              </a:rPr>
              <a:t>فرص الاستثمار </a:t>
            </a:r>
            <a:r>
              <a:rPr lang="ar-DZ" sz="2600" b="1">
                <a:latin typeface="Traditional Arabic" pitchFamily="18" charset="-78"/>
                <a:cs typeface="Traditional Arabic" pitchFamily="18" charset="-78"/>
              </a:rPr>
              <a:t>في مجالات النشاط المربحة</a:t>
            </a:r>
            <a:r>
              <a:rPr lang="ar-DZ" sz="2600">
                <a:latin typeface="Traditional Arabic" pitchFamily="18" charset="-78"/>
                <a:cs typeface="Traditional Arabic" pitchFamily="18" charset="-78"/>
              </a:rPr>
              <a:t>، </a:t>
            </a:r>
            <a:r>
              <a:rPr lang="ar-DZ" sz="2600" b="1">
                <a:latin typeface="Traditional Arabic" pitchFamily="18" charset="-78"/>
                <a:cs typeface="Traditional Arabic" pitchFamily="18" charset="-78"/>
              </a:rPr>
              <a:t>تعويض تدهور بعض النشاطات</a:t>
            </a:r>
            <a:r>
              <a:rPr lang="ar-DZ" sz="2800" smtClean="0">
                <a:latin typeface="Traditional Arabic" pitchFamily="18" charset="-78"/>
                <a:cs typeface="Traditional Arabic" pitchFamily="18" charset="-78"/>
              </a:rPr>
              <a:t>...)؛</a:t>
            </a:r>
          </a:p>
          <a:p>
            <a:pPr algn="r" rtl="1">
              <a:lnSpc>
                <a:spcPct val="150000"/>
              </a:lnSpc>
              <a:buFont typeface="Arial" pitchFamily="34" charset="0"/>
              <a:buChar char="•"/>
            </a:pPr>
            <a:r>
              <a:rPr lang="ar-DZ" sz="2800" smtClean="0"/>
              <a:t> </a:t>
            </a:r>
            <a:r>
              <a:rPr lang="ar-DZ" sz="2800" smtClean="0">
                <a:latin typeface="Traditional Arabic" pitchFamily="18" charset="-78"/>
                <a:cs typeface="Traditional Arabic" pitchFamily="18" charset="-78"/>
              </a:rPr>
              <a:t> </a:t>
            </a:r>
            <a:r>
              <a:rPr lang="ar-DZ" sz="2800">
                <a:latin typeface="Traditional Arabic" pitchFamily="18" charset="-78"/>
                <a:cs typeface="Traditional Arabic" pitchFamily="18" charset="-78"/>
              </a:rPr>
              <a:t>محاولة </a:t>
            </a:r>
            <a:r>
              <a:rPr lang="ar-DZ" sz="2800" smtClean="0">
                <a:latin typeface="Traditional Arabic" pitchFamily="18" charset="-78"/>
                <a:cs typeface="Traditional Arabic" pitchFamily="18" charset="-78"/>
              </a:rPr>
              <a:t>استغلال </a:t>
            </a:r>
            <a:r>
              <a:rPr lang="ar-DZ" sz="2600" b="1" smtClean="0">
                <a:latin typeface="Traditional Arabic" pitchFamily="18" charset="-78"/>
                <a:cs typeface="Traditional Arabic" pitchFamily="18" charset="-78"/>
              </a:rPr>
              <a:t>الكفاءات </a:t>
            </a:r>
            <a:r>
              <a:rPr lang="ar-DZ" sz="2600" b="1">
                <a:latin typeface="Traditional Arabic" pitchFamily="18" charset="-78"/>
                <a:cs typeface="Traditional Arabic" pitchFamily="18" charset="-78"/>
              </a:rPr>
              <a:t>الأساسية </a:t>
            </a:r>
            <a:r>
              <a:rPr lang="ar-DZ" sz="2600" b="1" smtClean="0">
                <a:latin typeface="Traditional Arabic" pitchFamily="18" charset="-78"/>
                <a:cs typeface="Traditional Arabic" pitchFamily="18" charset="-78"/>
              </a:rPr>
              <a:t>غير المستغلة </a:t>
            </a:r>
            <a:r>
              <a:rPr lang="ar-DZ" sz="2800" smtClean="0">
                <a:latin typeface="Traditional Arabic" pitchFamily="18" charset="-78"/>
                <a:cs typeface="Traditional Arabic" pitchFamily="18" charset="-78"/>
              </a:rPr>
              <a:t>في المجال الفني أو التجاري؛ </a:t>
            </a:r>
          </a:p>
          <a:p>
            <a:pPr algn="r" rtl="1">
              <a:lnSpc>
                <a:spcPct val="150000"/>
              </a:lnSpc>
              <a:buFont typeface="Arial" pitchFamily="34" charset="0"/>
              <a:buChar char="•"/>
            </a:pPr>
            <a:r>
              <a:rPr lang="ar-DZ" sz="2800">
                <a:latin typeface="Traditional Arabic" pitchFamily="18" charset="-78"/>
                <a:cs typeface="Traditional Arabic" pitchFamily="18" charset="-78"/>
              </a:rPr>
              <a:t> </a:t>
            </a:r>
            <a:r>
              <a:rPr lang="ar-DZ" sz="2800" smtClean="0">
                <a:latin typeface="Traditional Arabic" pitchFamily="18" charset="-78"/>
                <a:cs typeface="Traditional Arabic" pitchFamily="18" charset="-78"/>
              </a:rPr>
              <a:t> التوجه إلى التنويع من أجل </a:t>
            </a:r>
            <a:r>
              <a:rPr lang="ar-DZ" sz="2600" b="1" smtClean="0">
                <a:latin typeface="Traditional Arabic" pitchFamily="18" charset="-78"/>
                <a:cs typeface="Traditional Arabic" pitchFamily="18" charset="-78"/>
              </a:rPr>
              <a:t>استغلال الموارد الفائضة </a:t>
            </a:r>
            <a:r>
              <a:rPr lang="ar-DZ" sz="2800" smtClean="0">
                <a:latin typeface="Traditional Arabic" pitchFamily="18" charset="-78"/>
                <a:cs typeface="Traditional Arabic" pitchFamily="18" charset="-78"/>
              </a:rPr>
              <a:t>(مالية </a:t>
            </a:r>
            <a:r>
              <a:rPr lang="ar-DZ" sz="2800">
                <a:latin typeface="Traditional Arabic" pitchFamily="18" charset="-78"/>
                <a:cs typeface="Traditional Arabic" pitchFamily="18" charset="-78"/>
              </a:rPr>
              <a:t>أو بشرية أو </a:t>
            </a:r>
            <a:r>
              <a:rPr lang="ar-DZ" sz="2800" smtClean="0">
                <a:latin typeface="Traditional Arabic" pitchFamily="18" charset="-78"/>
                <a:cs typeface="Traditional Arabic" pitchFamily="18" charset="-78"/>
              </a:rPr>
              <a:t>تقنية) عن حاجة نشاطاتها الحالية؛ </a:t>
            </a:r>
          </a:p>
          <a:p>
            <a:pPr algn="r" rtl="1">
              <a:lnSpc>
                <a:spcPct val="150000"/>
              </a:lnSpc>
              <a:buFont typeface="Arial" pitchFamily="34" charset="0"/>
              <a:buChar char="•"/>
            </a:pPr>
            <a:r>
              <a:rPr lang="ar-DZ" sz="2800" smtClean="0">
                <a:latin typeface="Traditional Arabic" pitchFamily="18" charset="-78"/>
                <a:cs typeface="Traditional Arabic" pitchFamily="18" charset="-78"/>
              </a:rPr>
              <a:t>  </a:t>
            </a:r>
            <a:r>
              <a:rPr lang="ar-DZ" sz="2600" b="1" smtClean="0">
                <a:latin typeface="Traditional Arabic" pitchFamily="18" charset="-78"/>
                <a:cs typeface="Traditional Arabic" pitchFamily="18" charset="-78"/>
              </a:rPr>
              <a:t>طموحات </a:t>
            </a:r>
            <a:r>
              <a:rPr lang="ar-DZ" sz="2600" b="1">
                <a:latin typeface="Traditional Arabic" pitchFamily="18" charset="-78"/>
                <a:cs typeface="Traditional Arabic" pitchFamily="18" charset="-78"/>
              </a:rPr>
              <a:t>شخصية للمدراء أو ملاك المنظمات </a:t>
            </a:r>
            <a:r>
              <a:rPr lang="ar-DZ" sz="2800" smtClean="0">
                <a:latin typeface="Traditional Arabic" pitchFamily="18" charset="-78"/>
                <a:cs typeface="Traditional Arabic" pitchFamily="18" charset="-78"/>
              </a:rPr>
              <a:t>نتيجة النجاحات المحققة؛</a:t>
            </a:r>
          </a:p>
          <a:p>
            <a:pPr algn="r" rtl="1">
              <a:lnSpc>
                <a:spcPct val="150000"/>
              </a:lnSpc>
              <a:buFont typeface="Arial" pitchFamily="34" charset="0"/>
              <a:buChar char="•"/>
            </a:pPr>
            <a:r>
              <a:rPr lang="ar-DZ" sz="2800">
                <a:latin typeface="Traditional Arabic" pitchFamily="18" charset="-78"/>
                <a:cs typeface="Traditional Arabic" pitchFamily="18" charset="-78"/>
              </a:rPr>
              <a:t> </a:t>
            </a:r>
            <a:r>
              <a:rPr lang="ar-DZ" sz="2800" smtClean="0">
                <a:latin typeface="Traditional Arabic" pitchFamily="18" charset="-78"/>
                <a:cs typeface="Traditional Arabic" pitchFamily="18" charset="-78"/>
              </a:rPr>
              <a:t> مواجهة </a:t>
            </a:r>
            <a:r>
              <a:rPr lang="ar-DZ" sz="2600" b="1">
                <a:latin typeface="Traditional Arabic" pitchFamily="18" charset="-78"/>
                <a:cs typeface="Traditional Arabic" pitchFamily="18" charset="-78"/>
              </a:rPr>
              <a:t>حالات طارئة </a:t>
            </a:r>
            <a:r>
              <a:rPr lang="ar-DZ" sz="2800">
                <a:latin typeface="Traditional Arabic" pitchFamily="18" charset="-78"/>
                <a:cs typeface="Traditional Arabic" pitchFamily="18" charset="-78"/>
              </a:rPr>
              <a:t>كإفلاس مورد أو موزع </a:t>
            </a:r>
            <a:r>
              <a:rPr lang="ar-DZ" sz="2800" smtClean="0">
                <a:latin typeface="Traditional Arabic" pitchFamily="18" charset="-78"/>
                <a:cs typeface="Traditional Arabic" pitchFamily="18" charset="-78"/>
              </a:rPr>
              <a:t>هام للمؤسسة</a:t>
            </a:r>
            <a:r>
              <a:rPr lang="ar-DZ" sz="2800">
                <a:latin typeface="Traditional Arabic" pitchFamily="18" charset="-78"/>
                <a:cs typeface="Traditional Arabic" pitchFamily="18" charset="-78"/>
              </a:rPr>
              <a:t>، استغلال فرصة مغرية. </a:t>
            </a:r>
            <a:endParaRPr lang="fr-F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14283" y="48260"/>
            <a:ext cx="8807972" cy="6986528"/>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base" latinLnBrk="0" hangingPunct="1">
              <a:lnSpc>
                <a:spcPct val="100000"/>
              </a:lnSpc>
              <a:spcBef>
                <a:spcPct val="0"/>
              </a:spcBef>
              <a:spcAft>
                <a:spcPct val="0"/>
              </a:spcAft>
              <a:buClrTx/>
              <a:buSzTx/>
              <a:buFontTx/>
              <a:buNone/>
              <a:tabLst>
                <a:tab pos="6162675" algn="l"/>
              </a:tabLst>
            </a:pPr>
            <a:r>
              <a:rPr kumimoji="0" lang="ar-DZ" sz="2800" b="1" i="0" u="none" strike="noStrike" cap="none" normalizeH="0" baseline="0" smtClean="0">
                <a:ln>
                  <a:noFill/>
                </a:ln>
                <a:solidFill>
                  <a:srgbClr val="00B050"/>
                </a:solidFill>
                <a:effectLst/>
                <a:latin typeface="Traditional Arabic" pitchFamily="18" charset="-78"/>
                <a:ea typeface="Calibri" pitchFamily="34" charset="0"/>
                <a:cs typeface="Traditional Arabic" pitchFamily="18" charset="-78"/>
              </a:rPr>
              <a:t>أنواع استراتيجيات التنويع:</a:t>
            </a:r>
          </a:p>
          <a:p>
            <a:pPr marL="0" marR="0" lvl="0" indent="0" algn="r" defTabSz="914400" rtl="1" eaLnBrk="1" fontAlgn="base" latinLnBrk="0" hangingPunct="1">
              <a:lnSpc>
                <a:spcPct val="100000"/>
              </a:lnSpc>
              <a:spcBef>
                <a:spcPct val="0"/>
              </a:spcBef>
              <a:spcAft>
                <a:spcPct val="0"/>
              </a:spcAft>
              <a:buClrTx/>
              <a:buSzTx/>
              <a:buFontTx/>
              <a:buNone/>
              <a:tabLst>
                <a:tab pos="6162675" algn="l"/>
              </a:tabLst>
            </a:pPr>
            <a:r>
              <a:rPr kumimoji="0" lang="ar-DZ" sz="2800" b="1" i="0" u="none" strike="noStrike" cap="none" normalizeH="0" baseline="0" smtClean="0">
                <a:ln>
                  <a:noFill/>
                </a:ln>
                <a:solidFill>
                  <a:srgbClr val="00B050"/>
                </a:solidFill>
                <a:effectLst/>
                <a:latin typeface="Traditional Arabic" pitchFamily="18" charset="-78"/>
                <a:ea typeface="Calibri" pitchFamily="34" charset="0"/>
                <a:cs typeface="Traditional Arabic" pitchFamily="18" charset="-78"/>
              </a:rPr>
              <a:t> </a:t>
            </a:r>
          </a:p>
          <a:p>
            <a:pPr marL="0" marR="0" lvl="0" indent="0" algn="r" defTabSz="914400" rtl="1" eaLnBrk="1" fontAlgn="base" latinLnBrk="0" hangingPunct="1">
              <a:lnSpc>
                <a:spcPct val="100000"/>
              </a:lnSpc>
              <a:spcBef>
                <a:spcPct val="0"/>
              </a:spcBef>
              <a:spcAft>
                <a:spcPct val="0"/>
              </a:spcAft>
              <a:buClrTx/>
              <a:buSzTx/>
              <a:buFontTx/>
              <a:buNone/>
              <a:tabLst>
                <a:tab pos="6162675" algn="l"/>
              </a:tabLst>
            </a:pPr>
            <a:endParaRPr lang="ar-DZ" sz="2800" b="1">
              <a:solidFill>
                <a:srgbClr val="00B050"/>
              </a:solidFill>
              <a:latin typeface="Traditional Arabic" pitchFamily="18" charset="-78"/>
              <a:cs typeface="Traditional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tab pos="6162675" algn="l"/>
              </a:tabLst>
            </a:pPr>
            <a:endParaRPr kumimoji="0" lang="ar-DZ" sz="2800" b="1" i="0" u="none" strike="noStrike" cap="none" normalizeH="0" baseline="0" smtClean="0">
              <a:ln>
                <a:noFill/>
              </a:ln>
              <a:solidFill>
                <a:srgbClr val="00B050"/>
              </a:solidFill>
              <a:effectLst/>
              <a:latin typeface="Traditional Arabic" pitchFamily="18" charset="-78"/>
              <a:cs typeface="Traditional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tab pos="6162675" algn="l"/>
              </a:tabLst>
            </a:pPr>
            <a:endParaRPr lang="ar-DZ" sz="2800" b="1">
              <a:solidFill>
                <a:srgbClr val="00B050"/>
              </a:solidFill>
              <a:latin typeface="Traditional Arabic" pitchFamily="18" charset="-78"/>
              <a:cs typeface="Traditional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tab pos="6162675" algn="l"/>
              </a:tabLst>
            </a:pPr>
            <a:endParaRPr kumimoji="0" lang="ar-DZ" sz="2800" b="1" i="0" u="none" strike="noStrike" cap="none" normalizeH="0" baseline="0" smtClean="0">
              <a:ln>
                <a:noFill/>
              </a:ln>
              <a:solidFill>
                <a:srgbClr val="00B050"/>
              </a:solidFill>
              <a:effectLst/>
              <a:latin typeface="Traditional Arabic" pitchFamily="18" charset="-78"/>
              <a:cs typeface="Traditional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tab pos="6162675" algn="l"/>
              </a:tabLst>
            </a:pPr>
            <a:endParaRPr lang="ar-DZ" sz="2800" b="1">
              <a:solidFill>
                <a:srgbClr val="00B050"/>
              </a:solidFill>
              <a:latin typeface="Traditional Arabic" pitchFamily="18" charset="-78"/>
              <a:cs typeface="Traditional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tab pos="6162675" algn="l"/>
              </a:tabLst>
            </a:pPr>
            <a:endParaRPr kumimoji="0" lang="ar-DZ" sz="2800" b="1" i="0" u="none" strike="noStrike" cap="none" normalizeH="0" baseline="0" smtClean="0">
              <a:ln>
                <a:noFill/>
              </a:ln>
              <a:solidFill>
                <a:srgbClr val="00B050"/>
              </a:solidFill>
              <a:effectLst/>
              <a:latin typeface="Traditional Arabic" pitchFamily="18" charset="-78"/>
              <a:cs typeface="Traditional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tab pos="6162675" algn="l"/>
              </a:tabLst>
            </a:pPr>
            <a:endParaRPr lang="ar-DZ" sz="2800" b="1">
              <a:solidFill>
                <a:srgbClr val="00B050"/>
              </a:solidFill>
              <a:latin typeface="Traditional Arabic" pitchFamily="18" charset="-78"/>
              <a:cs typeface="Traditional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tab pos="6162675" algn="l"/>
              </a:tabLst>
            </a:pPr>
            <a:endParaRPr kumimoji="0" lang="ar-DZ" sz="2800" b="1" i="0" u="none" strike="noStrike" cap="none" normalizeH="0" baseline="0" smtClean="0">
              <a:ln>
                <a:noFill/>
              </a:ln>
              <a:solidFill>
                <a:srgbClr val="00B050"/>
              </a:solidFill>
              <a:effectLst/>
              <a:latin typeface="Traditional Arabic" pitchFamily="18" charset="-78"/>
              <a:cs typeface="Traditional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tab pos="6162675" algn="l"/>
              </a:tabLst>
            </a:pPr>
            <a:endParaRPr lang="ar-DZ" sz="2800" b="1">
              <a:solidFill>
                <a:srgbClr val="00B050"/>
              </a:solidFill>
              <a:latin typeface="Traditional Arabic" pitchFamily="18" charset="-78"/>
              <a:cs typeface="Traditional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tab pos="6162675" algn="l"/>
              </a:tabLst>
            </a:pPr>
            <a:endParaRPr kumimoji="0" lang="ar-DZ" sz="2800" b="1" i="0" u="none" strike="noStrike" cap="none" normalizeH="0" baseline="0" smtClean="0">
              <a:ln>
                <a:noFill/>
              </a:ln>
              <a:solidFill>
                <a:srgbClr val="00B050"/>
              </a:solidFill>
              <a:effectLst/>
              <a:latin typeface="Traditional Arabic" pitchFamily="18" charset="-78"/>
              <a:cs typeface="Traditional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tab pos="6162675" algn="l"/>
              </a:tabLst>
            </a:pPr>
            <a:endParaRPr lang="ar-DZ" sz="2800" b="1">
              <a:solidFill>
                <a:srgbClr val="00B050"/>
              </a:solidFill>
              <a:latin typeface="Traditional Arabic" pitchFamily="18" charset="-78"/>
              <a:cs typeface="Traditional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tab pos="6162675" algn="l"/>
              </a:tabLst>
            </a:pPr>
            <a:endParaRPr kumimoji="0" lang="ar-DZ" sz="2800" b="1" i="0" u="none" strike="noStrike" cap="none" normalizeH="0" baseline="0" smtClean="0">
              <a:ln>
                <a:noFill/>
              </a:ln>
              <a:solidFill>
                <a:srgbClr val="00B050"/>
              </a:solidFill>
              <a:effectLst/>
              <a:latin typeface="Traditional Arabic" pitchFamily="18" charset="-78"/>
              <a:cs typeface="Traditional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tab pos="6162675" algn="l"/>
              </a:tabLst>
            </a:pPr>
            <a:endParaRPr lang="ar-DZ" sz="2800" b="1">
              <a:solidFill>
                <a:srgbClr val="00B050"/>
              </a:solidFill>
              <a:latin typeface="Traditional Arabic" pitchFamily="18" charset="-78"/>
              <a:cs typeface="Traditional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tab pos="6162675" algn="l"/>
              </a:tabLst>
            </a:pPr>
            <a:endParaRPr kumimoji="0" lang="ar-DZ" sz="2800" b="1" i="0" u="none" strike="noStrike" cap="none" normalizeH="0" baseline="0" smtClean="0">
              <a:ln>
                <a:noFill/>
              </a:ln>
              <a:solidFill>
                <a:srgbClr val="00B050"/>
              </a:solidFill>
              <a:effectLst/>
              <a:latin typeface="Arial" pitchFamily="34" charset="0"/>
              <a:cs typeface="Arial" pitchFamily="34" charset="0"/>
            </a:endParaRPr>
          </a:p>
        </p:txBody>
      </p:sp>
      <p:pic>
        <p:nvPicPr>
          <p:cNvPr id="27650" name="Picture 2"/>
          <p:cNvPicPr>
            <a:picLocks noChangeAspect="1" noChangeArrowheads="1"/>
          </p:cNvPicPr>
          <p:nvPr/>
        </p:nvPicPr>
        <p:blipFill>
          <a:blip r:embed="rId2"/>
          <a:stretch>
            <a:fillRect/>
          </a:stretch>
        </p:blipFill>
        <p:spPr bwMode="auto">
          <a:xfrm>
            <a:off x="428596" y="714356"/>
            <a:ext cx="8501089" cy="5786478"/>
          </a:xfrm>
          <a:prstGeom prst="rect">
            <a:avLst/>
          </a:prstGeom>
          <a:noFill/>
          <a:ln w="9525">
            <a:noFill/>
            <a:miter lim="800000"/>
          </a:ln>
          <a:effectLst/>
        </p:spPr>
      </p:pic>
      <p:sp>
        <p:nvSpPr>
          <p:cNvPr id="27651" name="Rectangle 3"/>
          <p:cNvSpPr>
            <a:spLocks noChangeArrowheads="1"/>
          </p:cNvSpPr>
          <p:nvPr/>
        </p:nvSpPr>
        <p:spPr bwMode="auto">
          <a:xfrm>
            <a:off x="6000760" y="928670"/>
            <a:ext cx="2643206" cy="707886"/>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base" latinLnBrk="0" hangingPunct="1">
              <a:lnSpc>
                <a:spcPct val="100000"/>
              </a:lnSpc>
              <a:spcBef>
                <a:spcPct val="0"/>
              </a:spcBef>
              <a:spcAft>
                <a:spcPct val="0"/>
              </a:spcAft>
              <a:buClrTx/>
              <a:buSzTx/>
              <a:buFontTx/>
              <a:buNone/>
            </a:pPr>
            <a:r>
              <a:rPr kumimoji="0" lang="ar-DZ" sz="2000" b="1" i="0" u="none" strike="noStrike" cap="none" normalizeH="0" baseline="0" smtClean="0">
                <a:ln>
                  <a:noFill/>
                </a:ln>
                <a:solidFill>
                  <a:schemeClr val="tx1"/>
                </a:solidFill>
                <a:effectLst/>
                <a:latin typeface="Traditional Arabic" pitchFamily="18" charset="-78"/>
                <a:ea typeface="Calibri" pitchFamily="34" charset="0"/>
                <a:cs typeface="Traditional Arabic" pitchFamily="18" charset="-78"/>
              </a:rPr>
              <a:t>هذا الارتباط قد يتعلق بالتكنولوجيا، التوزيع، الزبائن، العلامة</a:t>
            </a:r>
            <a:r>
              <a:rPr kumimoji="0" lang="ar-DZ" sz="1700" b="1" i="0" u="none" strike="noStrike" cap="none" normalizeH="0" baseline="0" smtClean="0">
                <a:ln>
                  <a:noFill/>
                </a:ln>
                <a:solidFill>
                  <a:schemeClr val="tx1"/>
                </a:solidFill>
                <a:effectLst/>
                <a:latin typeface="Traditional Arabic" pitchFamily="18" charset="-78"/>
                <a:ea typeface="Calibri" pitchFamily="34" charset="0"/>
                <a:cs typeface="Traditional Arabic" pitchFamily="18" charset="-78"/>
              </a:rPr>
              <a:t>. </a:t>
            </a:r>
            <a:endParaRPr kumimoji="0" lang="ar-DZ" sz="1800" b="1" i="0" u="none" strike="noStrike" cap="none" normalizeH="0" baseline="0" smtClean="0">
              <a:ln>
                <a:noFill/>
              </a:ln>
              <a:solidFill>
                <a:schemeClr val="tx1"/>
              </a:solidFill>
              <a:effectLst/>
              <a:latin typeface="Arial" pitchFamily="34" charset="0"/>
              <a:cs typeface="Arial" pitchFamily="34" charset="0"/>
            </a:endParaRPr>
          </a:p>
        </p:txBody>
      </p:sp>
      <p:cxnSp>
        <p:nvCxnSpPr>
          <p:cNvPr id="10" name="Connecteur droit avec flèche 9"/>
          <p:cNvCxnSpPr>
            <a:stCxn id="27651" idx="2"/>
          </p:cNvCxnSpPr>
          <p:nvPr/>
        </p:nvCxnSpPr>
        <p:spPr>
          <a:xfrm rot="5400000">
            <a:off x="6944067" y="1836258"/>
            <a:ext cx="577998" cy="1785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571472" y="996719"/>
            <a:ext cx="2357454"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b="1" smtClean="0">
                <a:latin typeface="Traditional Arabic" pitchFamily="18" charset="-78"/>
                <a:cs typeface="Traditional Arabic" pitchFamily="18" charset="-78"/>
              </a:rPr>
              <a:t>بإضافة </a:t>
            </a:r>
            <a:r>
              <a:rPr lang="ar-DZ" b="1">
                <a:latin typeface="Traditional Arabic" pitchFamily="18" charset="-78"/>
                <a:cs typeface="Traditional Arabic" pitchFamily="18" charset="-78"/>
              </a:rPr>
              <a:t>منتجات </a:t>
            </a:r>
            <a:r>
              <a:rPr lang="ar-DZ" b="1" smtClean="0">
                <a:latin typeface="Traditional Arabic" pitchFamily="18" charset="-78"/>
                <a:cs typeface="Traditional Arabic" pitchFamily="18" charset="-78"/>
              </a:rPr>
              <a:t>جديدة لا </a:t>
            </a:r>
            <a:r>
              <a:rPr lang="ar-DZ" b="1">
                <a:latin typeface="Traditional Arabic" pitchFamily="18" charset="-78"/>
                <a:cs typeface="Traditional Arabic" pitchFamily="18" charset="-78"/>
              </a:rPr>
              <a:t>ترتبط بالمنتجات القائمة بأية صلة</a:t>
            </a:r>
            <a:endParaRPr lang="fr-FR" b="1">
              <a:latin typeface="Traditional Arabic" pitchFamily="18" charset="-78"/>
              <a:cs typeface="Traditional Arabic" pitchFamily="18" charset="-78"/>
            </a:endParaRPr>
          </a:p>
        </p:txBody>
      </p:sp>
      <p:cxnSp>
        <p:nvCxnSpPr>
          <p:cNvPr id="13" name="Connecteur droit avec flèche 12"/>
          <p:cNvCxnSpPr/>
          <p:nvPr/>
        </p:nvCxnSpPr>
        <p:spPr>
          <a:xfrm rot="16200000" flipH="1">
            <a:off x="1643042" y="1857364"/>
            <a:ext cx="571504"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3714744" y="2571744"/>
            <a:ext cx="1785950" cy="92333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smtClean="0"/>
              <a:t>عن طريق الاندماج أو الاستحواذ أو إنشاء مشاريع مشتركة</a:t>
            </a:r>
            <a:endParaRPr lang="fr-FR"/>
          </a:p>
        </p:txBody>
      </p:sp>
      <p:cxnSp>
        <p:nvCxnSpPr>
          <p:cNvPr id="17" name="Connecteur droit avec flèche 16"/>
          <p:cNvCxnSpPr/>
          <p:nvPr/>
        </p:nvCxnSpPr>
        <p:spPr>
          <a:xfrm>
            <a:off x="4500562" y="3571876"/>
            <a:ext cx="1357322"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rot="10800000" flipV="1">
            <a:off x="1928795" y="3571876"/>
            <a:ext cx="2571769"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p:cNvGrpSpPr/>
          <p:nvPr/>
        </p:nvGrpSpPr>
        <p:grpSpPr>
          <a:xfrm>
            <a:off x="204307" y="176428"/>
            <a:ext cx="8939693" cy="6681572"/>
            <a:chOff x="142844" y="-273384"/>
            <a:chExt cx="9233990" cy="6919287"/>
          </a:xfrm>
        </p:grpSpPr>
        <p:sp>
          <p:nvSpPr>
            <p:cNvPr id="4" name="Rectangle 3"/>
            <p:cNvSpPr/>
            <p:nvPr/>
          </p:nvSpPr>
          <p:spPr>
            <a:xfrm>
              <a:off x="4424083" y="-125424"/>
              <a:ext cx="4952751" cy="605580"/>
            </a:xfrm>
            <a:prstGeom prst="rect">
              <a:avLst/>
            </a:prstGeom>
            <a:solidFill>
              <a:srgbClr val="00B050">
                <a:alpha val="29000"/>
              </a:srgbClr>
            </a:solidFill>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DZ" sz="3200" smtClean="0">
                  <a:solidFill>
                    <a:srgbClr val="FF0000"/>
                  </a:solidFill>
                  <a:latin typeface="Andalus" pitchFamily="18" charset="-78"/>
                  <a:cs typeface="Andalus" pitchFamily="18" charset="-78"/>
                </a:rPr>
                <a:t>1- إستراتيجية السيطرة على التكاليف</a:t>
              </a:r>
              <a:endParaRPr lang="fr-FR" sz="3200">
                <a:solidFill>
                  <a:srgbClr val="FF0000"/>
                </a:solidFill>
                <a:latin typeface="Andalus" pitchFamily="18" charset="-78"/>
                <a:cs typeface="Andalus" pitchFamily="18" charset="-78"/>
              </a:endParaRPr>
            </a:p>
          </p:txBody>
        </p:sp>
        <p:pic>
          <p:nvPicPr>
            <p:cNvPr id="1026" name="Picture 2"/>
            <p:cNvPicPr>
              <a:picLocks noChangeAspect="1" noChangeArrowheads="1"/>
            </p:cNvPicPr>
            <p:nvPr/>
          </p:nvPicPr>
          <p:blipFill>
            <a:blip r:embed="rId2"/>
            <a:stretch>
              <a:fillRect/>
            </a:stretch>
          </p:blipFill>
          <p:spPr bwMode="auto">
            <a:xfrm>
              <a:off x="142844" y="-273384"/>
              <a:ext cx="3099169" cy="1444821"/>
            </a:xfrm>
            <a:prstGeom prst="rect">
              <a:avLst/>
            </a:prstGeom>
            <a:noFill/>
            <a:ln w="9525">
              <a:noFill/>
              <a:miter lim="800000"/>
            </a:ln>
            <a:effectLst/>
          </p:spPr>
        </p:pic>
        <p:sp>
          <p:nvSpPr>
            <p:cNvPr id="10" name="Rectangle 9"/>
            <p:cNvSpPr/>
            <p:nvPr/>
          </p:nvSpPr>
          <p:spPr>
            <a:xfrm>
              <a:off x="428596" y="3857628"/>
              <a:ext cx="4429156" cy="2500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fr-FR"/>
            </a:p>
          </p:txBody>
        </p:sp>
        <p:sp>
          <p:nvSpPr>
            <p:cNvPr id="11" name="ZoneTexte 10"/>
            <p:cNvSpPr txBox="1"/>
            <p:nvPr/>
          </p:nvSpPr>
          <p:spPr>
            <a:xfrm>
              <a:off x="3349309" y="466413"/>
              <a:ext cx="5869675" cy="2772921"/>
            </a:xfrm>
            <a:prstGeom prst="rect">
              <a:avLst/>
            </a:prstGeom>
            <a:solidFill>
              <a:schemeClr val="accent2">
                <a:lumMod val="20000"/>
                <a:lumOff val="80000"/>
                <a:alpha val="28000"/>
              </a:schemeClr>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DZ" sz="2800" smtClean="0">
                  <a:latin typeface="Traditional Arabic" pitchFamily="18" charset="-78"/>
                  <a:cs typeface="Traditional Arabic" pitchFamily="18" charset="-78"/>
                </a:rPr>
                <a:t>يعني هذا الخيار أن المؤسسة تستطیع أن تكسب میزة تنافسیة إذا استطاعت أن </a:t>
              </a:r>
              <a:r>
                <a:rPr lang="ar-DZ" sz="2800" b="1" smtClean="0">
                  <a:solidFill>
                    <a:schemeClr val="tx2">
                      <a:lumMod val="60000"/>
                      <a:lumOff val="40000"/>
                    </a:schemeClr>
                  </a:solidFill>
                  <a:latin typeface="Traditional Arabic" pitchFamily="18" charset="-78"/>
                  <a:cs typeface="Traditional Arabic" pitchFamily="18" charset="-78"/>
                </a:rPr>
                <a:t>تخفض من مختلف أوجه التكلفة </a:t>
              </a:r>
              <a:r>
                <a:rPr lang="ar-DZ" sz="2800" smtClean="0">
                  <a:latin typeface="Traditional Arabic" pitchFamily="18" charset="-78"/>
                  <a:cs typeface="Traditional Arabic" pitchFamily="18" charset="-78"/>
                </a:rPr>
                <a:t>حتى تتمكن من بیع منتجاتها </a:t>
              </a:r>
              <a:r>
                <a:rPr lang="ar-DZ" sz="2800" b="1" smtClean="0">
                  <a:solidFill>
                    <a:schemeClr val="tx2">
                      <a:lumMod val="60000"/>
                      <a:lumOff val="40000"/>
                    </a:schemeClr>
                  </a:solidFill>
                  <a:latin typeface="Traditional Arabic" pitchFamily="18" charset="-78"/>
                  <a:cs typeface="Traditional Arabic" pitchFamily="18" charset="-78"/>
                </a:rPr>
                <a:t>بسعر أقل من سعر المنافسین </a:t>
              </a:r>
              <a:r>
                <a:rPr lang="ar-DZ" sz="2800" smtClean="0">
                  <a:latin typeface="Traditional Arabic" pitchFamily="18" charset="-78"/>
                  <a:cs typeface="Traditional Arabic" pitchFamily="18" charset="-78"/>
                </a:rPr>
                <a:t>الذین </a:t>
              </a:r>
              <a:r>
                <a:rPr lang="ar-DZ" sz="2800" b="1" smtClean="0">
                  <a:solidFill>
                    <a:schemeClr val="tx2">
                      <a:lumMod val="60000"/>
                      <a:lumOff val="40000"/>
                    </a:schemeClr>
                  </a:solidFill>
                  <a:latin typeface="Traditional Arabic" pitchFamily="18" charset="-78"/>
                  <a:cs typeface="Traditional Arabic" pitchFamily="18" charset="-78"/>
                </a:rPr>
                <a:t>یقدّمون نفس السلع والخدمات وبنفس الجودة.</a:t>
              </a:r>
            </a:p>
          </p:txBody>
        </p:sp>
        <p:sp>
          <p:nvSpPr>
            <p:cNvPr id="12" name="ZoneTexte 11"/>
            <p:cNvSpPr txBox="1"/>
            <p:nvPr/>
          </p:nvSpPr>
          <p:spPr>
            <a:xfrm>
              <a:off x="216634" y="3203658"/>
              <a:ext cx="9002350" cy="3442245"/>
            </a:xfrm>
            <a:prstGeom prst="rect">
              <a:avLst/>
            </a:prstGeom>
            <a:solidFill>
              <a:schemeClr val="accent2">
                <a:lumMod val="20000"/>
                <a:lumOff val="80000"/>
                <a:alpha val="29000"/>
              </a:schemeClr>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DZ" sz="2800" smtClean="0">
                  <a:latin typeface="Traditional Arabic" pitchFamily="18" charset="-78"/>
                  <a:cs typeface="Traditional Arabic" pitchFamily="18" charset="-78"/>
                </a:rPr>
                <a:t>وتعتبر إستراتيجية السيطرة بالتكلفة من بين الاستراتيجيات التنافسية الأساسية التي يمكن أن تتبعها المؤسسة حسب بورتر </a:t>
              </a:r>
              <a:r>
                <a:rPr lang="ar-DZ" sz="2800" b="1" smtClean="0">
                  <a:solidFill>
                    <a:schemeClr val="tx2">
                      <a:lumMod val="60000"/>
                      <a:lumOff val="40000"/>
                    </a:schemeClr>
                  </a:solidFill>
                  <a:latin typeface="Traditional Arabic" pitchFamily="18" charset="-78"/>
                  <a:cs typeface="Traditional Arabic" pitchFamily="18" charset="-78"/>
                </a:rPr>
                <a:t>وتقوم هذه الإستراتيجية على مبدأ تخفيض تكاليف الإنتاج والتوزيع والترويج</a:t>
              </a:r>
              <a:r>
                <a:rPr lang="ar-DZ" sz="2800" b="1" smtClean="0">
                  <a:latin typeface="Traditional Arabic" pitchFamily="18" charset="-78"/>
                  <a:cs typeface="Traditional Arabic" pitchFamily="18" charset="-78"/>
                </a:rPr>
                <a:t> </a:t>
              </a:r>
              <a:r>
                <a:rPr lang="ar-DZ" sz="2800" smtClean="0">
                  <a:latin typeface="Traditional Arabic" pitchFamily="18" charset="-78"/>
                  <a:cs typeface="Traditional Arabic" pitchFamily="18" charset="-78"/>
                </a:rPr>
                <a:t>لكي تتمكن من تقديم منتجات ذات أسعار منخفضة مقارنة بباقي المنافسين. بمعنى أن </a:t>
              </a:r>
              <a:r>
                <a:rPr lang="ar-DZ" sz="2800" b="1" smtClean="0">
                  <a:solidFill>
                    <a:srgbClr val="FF0000"/>
                  </a:solidFill>
                  <a:latin typeface="Traditional Arabic" pitchFamily="18" charset="-78"/>
                  <a:cs typeface="Traditional Arabic" pitchFamily="18" charset="-78"/>
                </a:rPr>
                <a:t>المؤسسة الأكثر تنافسية هي التي تستطيع تحقيق تكلفة أقل مقارنة مع منافسيها</a:t>
              </a:r>
              <a:r>
                <a:rPr lang="ar-DZ" sz="2800" smtClean="0">
                  <a:latin typeface="Traditional Arabic" pitchFamily="18" charset="-78"/>
                  <a:cs typeface="Traditional Arabic" pitchFamily="18" charset="-78"/>
                </a:rPr>
                <a:t>.</a:t>
              </a:r>
            </a:p>
          </p:txBody>
        </p:sp>
      </p:grpSp>
      <p:pic>
        <p:nvPicPr>
          <p:cNvPr id="2050" name="Picture 2"/>
          <p:cNvPicPr>
            <a:picLocks noChangeAspect="1" noChangeArrowheads="1"/>
          </p:cNvPicPr>
          <p:nvPr/>
        </p:nvPicPr>
        <p:blipFill>
          <a:blip r:embed="rId3"/>
          <a:stretch>
            <a:fillRect/>
          </a:stretch>
        </p:blipFill>
        <p:spPr bwMode="auto">
          <a:xfrm>
            <a:off x="214282" y="1633533"/>
            <a:ext cx="3000396" cy="1152525"/>
          </a:xfrm>
          <a:prstGeom prst="rect">
            <a:avLst/>
          </a:prstGeom>
          <a:noFill/>
          <a:ln w="9525">
            <a:noFill/>
            <a:miter lim="800000"/>
          </a:ln>
          <a:effectLst/>
        </p:spPr>
      </p:pic>
      <p:pic>
        <p:nvPicPr>
          <p:cNvPr id="2051" name="Picture 3"/>
          <p:cNvPicPr>
            <a:picLocks noChangeAspect="1" noChangeArrowheads="1"/>
          </p:cNvPicPr>
          <p:nvPr/>
        </p:nvPicPr>
        <p:blipFill>
          <a:blip r:embed="rId4"/>
          <a:stretch>
            <a:fillRect/>
          </a:stretch>
        </p:blipFill>
        <p:spPr bwMode="auto">
          <a:xfrm>
            <a:off x="214282" y="2857496"/>
            <a:ext cx="3000396" cy="419100"/>
          </a:xfrm>
          <a:prstGeom prst="rect">
            <a:avLst/>
          </a:prstGeom>
          <a:noFill/>
          <a:ln w="9525">
            <a:noFill/>
            <a:miter lim="800000"/>
          </a:ln>
          <a:effectLst/>
        </p:spPr>
      </p:pic>
      <p:sp>
        <p:nvSpPr>
          <p:cNvPr id="14" name="ZoneTexte 13"/>
          <p:cNvSpPr txBox="1"/>
          <p:nvPr/>
        </p:nvSpPr>
        <p:spPr>
          <a:xfrm>
            <a:off x="214282" y="3243204"/>
            <a:ext cx="3071834" cy="400110"/>
          </a:xfrm>
          <a:prstGeom prst="rect">
            <a:avLst/>
          </a:prstGeom>
          <a:solidFill>
            <a:srgbClr val="FFC000">
              <a:alpha val="12000"/>
            </a:srgbClr>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smtClean="0">
                <a:solidFill>
                  <a:schemeClr val="accent6">
                    <a:lumMod val="75000"/>
                  </a:schemeClr>
                </a:solidFill>
                <a:latin typeface="New Romain"/>
              </a:rPr>
              <a:t>Every d</a:t>
            </a:r>
            <a:r>
              <a:rPr lang="fr-FR" sz="2000" smtClean="0">
                <a:solidFill>
                  <a:schemeClr val="accent6">
                    <a:lumMod val="75000"/>
                  </a:schemeClr>
                </a:solidFill>
                <a:latin typeface="New Romain"/>
              </a:rPr>
              <a:t>ay low prices</a:t>
            </a:r>
            <a:endParaRPr lang="fr-FR" sz="2000">
              <a:solidFill>
                <a:schemeClr val="accent6">
                  <a:lumMod val="75000"/>
                </a:schemeClr>
              </a:solidFill>
              <a:latin typeface="New Romain"/>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4282" y="169248"/>
            <a:ext cx="8715404" cy="4401205"/>
          </a:xfrm>
          <a:prstGeom prst="rect">
            <a:avLst/>
          </a:prstGeom>
          <a:solidFill>
            <a:schemeClr val="accent2">
              <a:lumMod val="20000"/>
              <a:lumOff val="80000"/>
              <a:alpha val="30000"/>
            </a:schemeClr>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200000"/>
              </a:lnSpc>
            </a:pPr>
            <a:r>
              <a:rPr lang="ar-DZ" sz="2800" b="1" smtClean="0">
                <a:solidFill>
                  <a:srgbClr val="00B050"/>
                </a:solidFill>
                <a:latin typeface="Traditional Arabic" pitchFamily="18" charset="-78"/>
                <a:cs typeface="Traditional Arabic" pitchFamily="18" charset="-78"/>
              </a:rPr>
              <a:t>خصائص إستراتيجية السيطرة على التكاليف:</a:t>
            </a:r>
          </a:p>
          <a:p>
            <a:pPr algn="r" rtl="1">
              <a:lnSpc>
                <a:spcPct val="200000"/>
              </a:lnSpc>
              <a:buFont typeface="Arial" pitchFamily="34" charset="0"/>
              <a:buChar char="•"/>
            </a:pPr>
            <a:r>
              <a:rPr lang="ar-DZ" sz="2800" smtClean="0">
                <a:latin typeface="Traditional Arabic" pitchFamily="18" charset="-78"/>
                <a:cs typeface="Traditional Arabic" pitchFamily="18" charset="-78"/>
              </a:rPr>
              <a:t> توجيه الجهود نحو تخفيض التكاليف؛</a:t>
            </a:r>
          </a:p>
          <a:p>
            <a:pPr algn="r" rtl="1">
              <a:lnSpc>
                <a:spcPct val="200000"/>
              </a:lnSpc>
              <a:buFont typeface="Arial" pitchFamily="34" charset="0"/>
              <a:buChar char="•"/>
            </a:pPr>
            <a:r>
              <a:rPr lang="ar-DZ" sz="2800" smtClean="0">
                <a:latin typeface="Traditional Arabic" pitchFamily="18" charset="-78"/>
                <a:cs typeface="Traditional Arabic" pitchFamily="18" charset="-78"/>
              </a:rPr>
              <a:t> الاستفادة من أثر الخبرة؛ </a:t>
            </a:r>
          </a:p>
          <a:p>
            <a:pPr algn="r" rtl="1">
              <a:lnSpc>
                <a:spcPct val="200000"/>
              </a:lnSpc>
              <a:buFont typeface="Arial" pitchFamily="34" charset="0"/>
              <a:buChar char="•"/>
            </a:pPr>
            <a:r>
              <a:rPr lang="ar-DZ" sz="2800" smtClean="0">
                <a:latin typeface="Traditional Arabic" pitchFamily="18" charset="-78"/>
                <a:cs typeface="Traditional Arabic" pitchFamily="18" charset="-78"/>
              </a:rPr>
              <a:t> الإنتاج بكميات كبيرة وبالتالي الاستفادة من اقتصاديات الحجم؛ </a:t>
            </a:r>
          </a:p>
          <a:p>
            <a:pPr algn="r" rtl="1">
              <a:lnSpc>
                <a:spcPct val="200000"/>
              </a:lnSpc>
              <a:buFont typeface="Arial" pitchFamily="34" charset="0"/>
              <a:buChar char="•"/>
            </a:pPr>
            <a:r>
              <a:rPr lang="ar-DZ" sz="2800" smtClean="0">
                <a:latin typeface="Traditional Arabic" pitchFamily="18" charset="-78"/>
                <a:cs typeface="Traditional Arabic" pitchFamily="18" charset="-78"/>
              </a:rPr>
              <a:t> الاعتماد على أسلوب إنتاج بسيط وتوزيع واسع النطاق. </a:t>
            </a:r>
            <a:endParaRPr lang="fr-F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15074" y="58143"/>
            <a:ext cx="2924198" cy="584775"/>
          </a:xfrm>
          <a:prstGeom prst="rect">
            <a:avLst/>
          </a:prstGeom>
          <a:solidFill>
            <a:srgbClr val="00B050">
              <a:alpha val="40000"/>
            </a:srgbClr>
          </a:solidFill>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DZ" sz="3200" smtClean="0">
                <a:solidFill>
                  <a:srgbClr val="FF0000"/>
                </a:solidFill>
                <a:latin typeface="Andalus" pitchFamily="18" charset="-78"/>
                <a:ea typeface="Times New Roman" panose="02020603050405020304" pitchFamily="18" charset="0"/>
                <a:cs typeface="Andalus" pitchFamily="18" charset="-78"/>
              </a:rPr>
              <a:t>2. </a:t>
            </a:r>
            <a:r>
              <a:rPr lang="ar-SA" sz="3200" smtClean="0">
                <a:solidFill>
                  <a:srgbClr val="FF0000"/>
                </a:solidFill>
                <a:latin typeface="Andalus" pitchFamily="18" charset="-78"/>
                <a:ea typeface="Times New Roman" panose="02020603050405020304" pitchFamily="18" charset="0"/>
                <a:cs typeface="Andalus" pitchFamily="18" charset="-78"/>
              </a:rPr>
              <a:t> إستراتيجية التمايز</a:t>
            </a:r>
            <a:r>
              <a:rPr lang="ar-DZ" sz="3200" smtClean="0">
                <a:solidFill>
                  <a:srgbClr val="FF0000"/>
                </a:solidFill>
                <a:latin typeface="Andalus" pitchFamily="18" charset="-78"/>
                <a:ea typeface="Times New Roman" panose="02020603050405020304" pitchFamily="18" charset="0"/>
                <a:cs typeface="Andalus" pitchFamily="18" charset="-78"/>
              </a:rPr>
              <a:t>:</a:t>
            </a:r>
            <a:endParaRPr lang="fr-FR" sz="3200">
              <a:solidFill>
                <a:srgbClr val="FF0000"/>
              </a:solidFill>
              <a:latin typeface="Andalus" pitchFamily="18" charset="-78"/>
              <a:cs typeface="Andalus" pitchFamily="18" charset="-78"/>
            </a:endParaRPr>
          </a:p>
        </p:txBody>
      </p:sp>
      <p:grpSp>
        <p:nvGrpSpPr>
          <p:cNvPr id="11" name="Groupe 10"/>
          <p:cNvGrpSpPr/>
          <p:nvPr/>
        </p:nvGrpSpPr>
        <p:grpSpPr>
          <a:xfrm>
            <a:off x="71406" y="142852"/>
            <a:ext cx="9001124" cy="6572296"/>
            <a:chOff x="71406" y="142852"/>
            <a:chExt cx="9001124" cy="6572296"/>
          </a:xfrm>
        </p:grpSpPr>
        <p:sp>
          <p:nvSpPr>
            <p:cNvPr id="4" name="ZoneTexte 3"/>
            <p:cNvSpPr txBox="1"/>
            <p:nvPr/>
          </p:nvSpPr>
          <p:spPr>
            <a:xfrm>
              <a:off x="785786" y="642918"/>
              <a:ext cx="7786742"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6" name="Rectangle 5"/>
            <p:cNvSpPr/>
            <p:nvPr/>
          </p:nvSpPr>
          <p:spPr>
            <a:xfrm>
              <a:off x="3071802" y="642918"/>
              <a:ext cx="6000728" cy="5909310"/>
            </a:xfrm>
            <a:prstGeom prst="rect">
              <a:avLst/>
            </a:prstGeom>
            <a:solidFill>
              <a:schemeClr val="accent2">
                <a:lumMod val="40000"/>
                <a:lumOff val="60000"/>
                <a:alpha val="20000"/>
              </a:schemeClr>
            </a:solid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ar-DZ" sz="2800" smtClean="0">
                  <a:latin typeface="Traditional Arabic" pitchFamily="18" charset="-78"/>
                  <a:cs typeface="Traditional Arabic" pitchFamily="18" charset="-78"/>
                </a:rPr>
                <a:t>وتنطوي هذه الإستراتیجیة على تكثیف جهود المؤسسة على </a:t>
              </a:r>
              <a:r>
                <a:rPr lang="ar-DZ" sz="2800" b="1" smtClean="0">
                  <a:solidFill>
                    <a:srgbClr val="0070C0"/>
                  </a:solidFill>
                  <a:latin typeface="Traditional Arabic" pitchFamily="18" charset="-78"/>
                  <a:cs typeface="Traditional Arabic" pitchFamily="18" charset="-78"/>
                </a:rPr>
                <a:t>تقدیم منتوج متمیّز </a:t>
              </a:r>
              <a:r>
                <a:rPr lang="ar-DZ" sz="2800" b="1" smtClean="0">
                  <a:latin typeface="Traditional Arabic" pitchFamily="18" charset="-78"/>
                  <a:cs typeface="Traditional Arabic" pitchFamily="18" charset="-78"/>
                </a:rPr>
                <a:t>عن منتجات المنافسین</a:t>
              </a:r>
              <a:r>
                <a:rPr lang="ar-DZ" sz="2800" smtClean="0">
                  <a:latin typeface="Traditional Arabic" pitchFamily="18" charset="-78"/>
                  <a:cs typeface="Traditional Arabic" pitchFamily="18" charset="-78"/>
                </a:rPr>
                <a:t>، ویتحقق هذا التمیّز عن طریق </a:t>
              </a:r>
              <a:r>
                <a:rPr lang="ar-DZ" sz="2800" b="1" smtClean="0">
                  <a:solidFill>
                    <a:srgbClr val="0070C0"/>
                  </a:solidFill>
                  <a:latin typeface="Traditional Arabic" pitchFamily="18" charset="-78"/>
                  <a:cs typeface="Traditional Arabic" pitchFamily="18" charset="-78"/>
                </a:rPr>
                <a:t>التصمیم</a:t>
              </a:r>
              <a:r>
                <a:rPr lang="ar-DZ" sz="2800" smtClean="0">
                  <a:latin typeface="Traditional Arabic" pitchFamily="18" charset="-78"/>
                  <a:cs typeface="Traditional Arabic" pitchFamily="18" charset="-78"/>
                </a:rPr>
                <a:t>، </a:t>
              </a:r>
              <a:r>
                <a:rPr lang="ar-DZ" sz="2800" b="1" smtClean="0">
                  <a:solidFill>
                    <a:srgbClr val="0070C0"/>
                  </a:solidFill>
                  <a:latin typeface="Traditional Arabic" pitchFamily="18" charset="-78"/>
                  <a:cs typeface="Traditional Arabic" pitchFamily="18" charset="-78"/>
                </a:rPr>
                <a:t>العلامة التجاریة</a:t>
              </a:r>
              <a:r>
                <a:rPr lang="ar-DZ" sz="2800" smtClean="0">
                  <a:latin typeface="Traditional Arabic" pitchFamily="18" charset="-78"/>
                  <a:cs typeface="Traditional Arabic" pitchFamily="18" charset="-78"/>
                </a:rPr>
                <a:t>، </a:t>
              </a:r>
              <a:r>
                <a:rPr lang="ar-DZ" sz="2800" b="1" smtClean="0">
                  <a:solidFill>
                    <a:srgbClr val="0070C0"/>
                  </a:solidFill>
                  <a:latin typeface="Traditional Arabic" pitchFamily="18" charset="-78"/>
                  <a:cs typeface="Traditional Arabic" pitchFamily="18" charset="-78"/>
                </a:rPr>
                <a:t>منافذ التوزیع</a:t>
              </a:r>
              <a:r>
                <a:rPr lang="ar-DZ" sz="2800" smtClean="0">
                  <a:latin typeface="Traditional Arabic" pitchFamily="18" charset="-78"/>
                  <a:cs typeface="Traditional Arabic" pitchFamily="18" charset="-78"/>
                </a:rPr>
                <a:t>،...</a:t>
              </a:r>
            </a:p>
            <a:p>
              <a:pPr algn="r">
                <a:lnSpc>
                  <a:spcPct val="150000"/>
                </a:lnSpc>
              </a:pPr>
              <a:r>
                <a:rPr lang="ar-DZ" sz="2800" smtClean="0">
                  <a:latin typeface="Traditional Arabic" pitchFamily="18" charset="-78"/>
                  <a:cs typeface="Traditional Arabic" pitchFamily="18" charset="-78"/>
                </a:rPr>
                <a:t> والافتراض الأساسي الذي تقوم علیه إستراتیجیة التمایز هو أن یكون </a:t>
              </a:r>
              <a:r>
                <a:rPr lang="ar-DZ" sz="2800" b="1" smtClean="0">
                  <a:solidFill>
                    <a:srgbClr val="0070C0"/>
                  </a:solidFill>
                  <a:latin typeface="Traditional Arabic" pitchFamily="18" charset="-78"/>
                  <a:cs typeface="Traditional Arabic" pitchFamily="18" charset="-78"/>
                </a:rPr>
                <a:t>الزبائن على استعداد </a:t>
              </a:r>
              <a:r>
                <a:rPr lang="ar-DZ" sz="2800" smtClean="0">
                  <a:latin typeface="Traditional Arabic" pitchFamily="18" charset="-78"/>
                  <a:cs typeface="Traditional Arabic" pitchFamily="18" charset="-78"/>
                </a:rPr>
                <a:t>تام لأن </a:t>
              </a:r>
              <a:r>
                <a:rPr lang="ar-DZ" sz="2800" b="1" smtClean="0">
                  <a:solidFill>
                    <a:srgbClr val="0070C0"/>
                  </a:solidFill>
                  <a:latin typeface="Traditional Arabic" pitchFamily="18" charset="-78"/>
                  <a:cs typeface="Traditional Arabic" pitchFamily="18" charset="-78"/>
                </a:rPr>
                <a:t>یدفعوا أسعار أكثر للمنتج الممیّز، </a:t>
              </a:r>
              <a:r>
                <a:rPr lang="ar-DZ" sz="2800" smtClean="0">
                  <a:latin typeface="Traditional Arabic" pitchFamily="18" charset="-78"/>
                  <a:cs typeface="Traditional Arabic" pitchFamily="18" charset="-78"/>
                </a:rPr>
                <a:t>ومن خلال التمایز تتمكن المؤسسة من بناء میزة تنافسیة تجعل </a:t>
              </a:r>
              <a:r>
                <a:rPr lang="ar-DZ" sz="2800" b="1" smtClean="0">
                  <a:solidFill>
                    <a:srgbClr val="0070C0"/>
                  </a:solidFill>
                  <a:latin typeface="Traditional Arabic" pitchFamily="18" charset="-78"/>
                  <a:cs typeface="Traditional Arabic" pitchFamily="18" charset="-78"/>
                </a:rPr>
                <a:t>الزبائن أكثر ولاء وأقل حساسیة اتجاه الأسعار</a:t>
              </a:r>
              <a:r>
                <a:rPr lang="ar-DZ" sz="2800" smtClean="0">
                  <a:latin typeface="Traditional Arabic" pitchFamily="18" charset="-78"/>
                  <a:cs typeface="Traditional Arabic" pitchFamily="18" charset="-78"/>
                </a:rPr>
                <a:t>، ویضاف إلى ذلك احتمال عدم بحث الزبائن عن منتجات أخرى بدیلة عندما یشبعون حاجاتهم </a:t>
              </a:r>
              <a:r>
                <a:rPr lang="ar-DZ" smtClean="0"/>
                <a:t>.</a:t>
              </a:r>
              <a:endParaRPr lang="fr-FR"/>
            </a:p>
          </p:txBody>
        </p:sp>
        <p:pic>
          <p:nvPicPr>
            <p:cNvPr id="1026" name="Picture 2"/>
            <p:cNvPicPr>
              <a:picLocks noChangeAspect="1" noChangeArrowheads="1"/>
            </p:cNvPicPr>
            <p:nvPr/>
          </p:nvPicPr>
          <p:blipFill>
            <a:blip r:embed="rId2"/>
            <a:stretch>
              <a:fillRect/>
            </a:stretch>
          </p:blipFill>
          <p:spPr bwMode="auto">
            <a:xfrm>
              <a:off x="285720" y="142852"/>
              <a:ext cx="2786082" cy="1643074"/>
            </a:xfrm>
            <a:prstGeom prst="rect">
              <a:avLst/>
            </a:prstGeom>
            <a:noFill/>
            <a:ln w="9525">
              <a:noFill/>
              <a:miter lim="800000"/>
            </a:ln>
            <a:effectLst/>
          </p:spPr>
        </p:pic>
        <p:pic>
          <p:nvPicPr>
            <p:cNvPr id="1027" name="Picture 3"/>
            <p:cNvPicPr>
              <a:picLocks noChangeAspect="1" noChangeArrowheads="1"/>
            </p:cNvPicPr>
            <p:nvPr/>
          </p:nvPicPr>
          <p:blipFill>
            <a:blip r:embed="rId3"/>
            <a:stretch>
              <a:fillRect/>
            </a:stretch>
          </p:blipFill>
          <p:spPr bwMode="auto">
            <a:xfrm>
              <a:off x="214283" y="3429000"/>
              <a:ext cx="2857519" cy="1643074"/>
            </a:xfrm>
            <a:prstGeom prst="rect">
              <a:avLst/>
            </a:prstGeom>
            <a:noFill/>
            <a:ln w="9525">
              <a:noFill/>
              <a:miter lim="800000"/>
            </a:ln>
            <a:effectLst/>
          </p:spPr>
        </p:pic>
        <p:pic>
          <p:nvPicPr>
            <p:cNvPr id="1028" name="Picture 4"/>
            <p:cNvPicPr>
              <a:picLocks noChangeAspect="1" noChangeArrowheads="1"/>
            </p:cNvPicPr>
            <p:nvPr/>
          </p:nvPicPr>
          <p:blipFill>
            <a:blip r:embed="rId4"/>
            <a:stretch>
              <a:fillRect/>
            </a:stretch>
          </p:blipFill>
          <p:spPr bwMode="auto">
            <a:xfrm>
              <a:off x="71406" y="5133998"/>
              <a:ext cx="3048000" cy="1581150"/>
            </a:xfrm>
            <a:prstGeom prst="rect">
              <a:avLst/>
            </a:prstGeom>
            <a:noFill/>
            <a:ln w="9525">
              <a:noFill/>
              <a:miter lim="800000"/>
            </a:ln>
            <a:effectLst/>
          </p:spPr>
        </p:pic>
        <p:pic>
          <p:nvPicPr>
            <p:cNvPr id="1029" name="Picture 5"/>
            <p:cNvPicPr>
              <a:picLocks noChangeAspect="1" noChangeArrowheads="1"/>
            </p:cNvPicPr>
            <p:nvPr/>
          </p:nvPicPr>
          <p:blipFill>
            <a:blip r:embed="rId5"/>
            <a:stretch>
              <a:fillRect/>
            </a:stretch>
          </p:blipFill>
          <p:spPr bwMode="auto">
            <a:xfrm>
              <a:off x="285720" y="2000240"/>
              <a:ext cx="2786082" cy="1357322"/>
            </a:xfrm>
            <a:prstGeom prst="rect">
              <a:avLst/>
            </a:prstGeom>
            <a:noFill/>
            <a:ln w="9525">
              <a:noFill/>
              <a:miter lim="800000"/>
            </a:ln>
            <a:effectLst/>
          </p:spPr>
        </p:pic>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35791"/>
            <a:ext cx="8929718" cy="6555641"/>
          </a:xfrm>
          <a:prstGeom prst="rect">
            <a:avLst/>
          </a:prstGeom>
          <a:solidFill>
            <a:schemeClr val="accent2">
              <a:lumMod val="40000"/>
              <a:lumOff val="60000"/>
              <a:alpha val="20000"/>
            </a:schemeClr>
          </a:solid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ar-DZ" sz="2800" smtClean="0">
                <a:latin typeface="Traditional Arabic" pitchFamily="18" charset="-78"/>
                <a:cs typeface="Traditional Arabic" pitchFamily="18" charset="-78"/>
              </a:rPr>
              <a:t>                                    حيث تتجسد هذه الإستراتیجیة من خلال:</a:t>
            </a:r>
          </a:p>
          <a:p>
            <a:pPr marL="514350" indent="-514350" algn="r" rtl="1">
              <a:lnSpc>
                <a:spcPct val="150000"/>
              </a:lnSpc>
            </a:pPr>
            <a:r>
              <a:rPr lang="ar-DZ" sz="2800" b="1" smtClean="0">
                <a:solidFill>
                  <a:srgbClr val="0070C0"/>
                </a:solidFill>
                <a:latin typeface="Traditional Arabic" pitchFamily="18" charset="-78"/>
                <a:cs typeface="Traditional Arabic" pitchFamily="18" charset="-78"/>
              </a:rPr>
              <a:t>1.  الجودة العالیة: </a:t>
            </a:r>
            <a:r>
              <a:rPr lang="ar-DZ" sz="2800" smtClean="0">
                <a:latin typeface="Traditional Arabic" pitchFamily="18" charset="-78"/>
                <a:cs typeface="Traditional Arabic" pitchFamily="18" charset="-78"/>
              </a:rPr>
              <a:t>يعتبر عرض منتجات وخدمات بجودة عالیة بمثابة وسیلة لخلق قیمة للمؤسسة عند الزبون، خاصة في مجال السلع الصناعیة؛</a:t>
            </a:r>
          </a:p>
          <a:p>
            <a:pPr marL="514350" indent="-514350" algn="r" rtl="1">
              <a:lnSpc>
                <a:spcPct val="150000"/>
              </a:lnSpc>
            </a:pPr>
            <a:r>
              <a:rPr lang="ar-DZ" sz="2800" b="1" smtClean="0">
                <a:solidFill>
                  <a:srgbClr val="0070C0"/>
                </a:solidFill>
                <a:latin typeface="Traditional Arabic" pitchFamily="18" charset="-78"/>
                <a:cs typeface="Traditional Arabic" pitchFamily="18" charset="-78"/>
              </a:rPr>
              <a:t>2.  الاستجابة السریعة والتجدید: </a:t>
            </a:r>
            <a:r>
              <a:rPr lang="ar-DZ" sz="2800" smtClean="0">
                <a:latin typeface="Traditional Arabic" pitchFamily="18" charset="-78"/>
                <a:cs typeface="Traditional Arabic" pitchFamily="18" charset="-78"/>
              </a:rPr>
              <a:t>تهتم</a:t>
            </a:r>
            <a:r>
              <a:rPr lang="ar-DZ" sz="2800" b="1" smtClean="0">
                <a:solidFill>
                  <a:srgbClr val="0070C0"/>
                </a:solidFill>
                <a:latin typeface="Traditional Arabic" pitchFamily="18" charset="-78"/>
                <a:cs typeface="Traditional Arabic" pitchFamily="18" charset="-78"/>
              </a:rPr>
              <a:t> </a:t>
            </a:r>
            <a:r>
              <a:rPr lang="ar-DZ" sz="2800" smtClean="0">
                <a:latin typeface="Traditional Arabic" pitchFamily="18" charset="-78"/>
                <a:cs typeface="Traditional Arabic" pitchFamily="18" charset="-78"/>
              </a:rPr>
              <a:t>المؤسسة التي تتبنى هذه الإستراتیجیة بالاستجابة السریعة لمتطلبات الزبائن، كما قد تستطیع المؤسسة الدخول إلى أسواق جدیدة قبل المنافسین من خلال تلبیة الطلبیات الجدیدة للزبائن وتعزّز بذلك ثقة ووفاء الزبون لمنتجاتها والحصول على أحسن الموزعین، نفس الشيء بالنسبة لقدرة المؤسسة على التجدید، وذلك على الرغم من أن التكالیف سوف ترتفع وبالتالي ارتفاع الأسعار إلا أن الزبون یقبل دفع مبالغ أكبر من أجل الحصول على منتج ذو جودة عالیة أو مبتكر تماشيا مع التطور التكنولوجي وانعكاسه على تطور متطلبات الزبائن وأولوياتهم.</a:t>
            </a:r>
          </a:p>
        </p:txBody>
      </p:sp>
      <p:sp>
        <p:nvSpPr>
          <p:cNvPr id="5" name="ZoneTexte 4"/>
          <p:cNvSpPr txBox="1"/>
          <p:nvPr/>
        </p:nvSpPr>
        <p:spPr>
          <a:xfrm>
            <a:off x="6000760" y="191136"/>
            <a:ext cx="3071834" cy="523220"/>
          </a:xfrm>
          <a:prstGeom prst="rect">
            <a:avLst/>
          </a:prstGeom>
          <a:solidFill>
            <a:srgbClr val="00B050">
              <a:alpha val="45000"/>
            </a:srgbClr>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DZ" sz="2800" b="1" smtClean="0">
                <a:latin typeface="Traditional Arabic" pitchFamily="18" charset="-78"/>
                <a:cs typeface="Traditional Arabic" pitchFamily="18" charset="-78"/>
              </a:rPr>
              <a:t>خصائص إستراتیجیة التمایز:</a:t>
            </a:r>
            <a:r>
              <a:rPr lang="ar-DZ" sz="2800" smtClean="0">
                <a:latin typeface="Traditional Arabic" pitchFamily="18" charset="-78"/>
                <a:cs typeface="Traditional Arabic" pitchFamily="18" charset="-78"/>
              </a:rPr>
              <a:t> </a:t>
            </a:r>
            <a:endParaRPr lang="fr-FR" sz="2800">
              <a:latin typeface="Traditional Arabic" pitchFamily="18" charset="-78"/>
              <a:cs typeface="Traditional Arabic" pitchFamily="18" charset="-78"/>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214290"/>
            <a:ext cx="8572560" cy="3970318"/>
          </a:xfrm>
          <a:prstGeom prst="rect">
            <a:avLst/>
          </a:prstGeom>
          <a:solidFill>
            <a:schemeClr val="accent2">
              <a:lumMod val="40000"/>
              <a:lumOff val="60000"/>
              <a:alpha val="21000"/>
            </a:schemeClr>
          </a:solid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indent="-514350" algn="r" rtl="1">
              <a:lnSpc>
                <a:spcPct val="150000"/>
              </a:lnSpc>
            </a:pPr>
            <a:r>
              <a:rPr lang="ar-DZ" sz="2800" b="1" smtClean="0">
                <a:solidFill>
                  <a:srgbClr val="0070C0"/>
                </a:solidFill>
                <a:latin typeface="Traditional Arabic" pitchFamily="18" charset="-78"/>
                <a:cs typeface="Traditional Arabic" pitchFamily="18" charset="-78"/>
              </a:rPr>
              <a:t>3. التوزیع: </a:t>
            </a:r>
            <a:r>
              <a:rPr lang="ar-DZ" sz="2800" smtClean="0">
                <a:latin typeface="Traditional Arabic" pitchFamily="18" charset="-78"/>
                <a:cs typeface="Traditional Arabic" pitchFamily="18" charset="-78"/>
              </a:rPr>
              <a:t>ویمكن أیضا تبني إستراتیجیة التمایز عن طریق التوزیع الحصري أو اختیار القنوات التوزیعیة التي تم إهمالها من طرف المنافسین.</a:t>
            </a:r>
          </a:p>
          <a:p>
            <a:pPr marL="449263" indent="-449263" algn="r" rtl="1">
              <a:lnSpc>
                <a:spcPct val="150000"/>
              </a:lnSpc>
            </a:pPr>
            <a:r>
              <a:rPr lang="ar-DZ" sz="2800" b="1" smtClean="0">
                <a:solidFill>
                  <a:srgbClr val="0070C0"/>
                </a:solidFill>
                <a:latin typeface="Traditional Arabic" pitchFamily="18" charset="-78"/>
                <a:cs typeface="Traditional Arabic" pitchFamily="18" charset="-78"/>
              </a:rPr>
              <a:t>4. العلامة التجاریة: </a:t>
            </a:r>
            <a:r>
              <a:rPr lang="ar-DZ" sz="2800" smtClean="0">
                <a:latin typeface="Traditional Arabic" pitchFamily="18" charset="-78"/>
                <a:cs typeface="Traditional Arabic" pitchFamily="18" charset="-78"/>
              </a:rPr>
              <a:t>قوة العلامة التجاریة بفضل فعالية إستراتيجية الاتصال تكسب المؤسسة أفضلیة تنافسیة تمیّزها عن الآخرین، فالعلامة التجاریة ذات التموقع الجيد تشكل في حدّ ذاتها جزءا مهما من قیمة المنتج، فالشهرة والصورة المتجانسة مثلا يسمح لها باستهداف فئة واسعة ووفية دوليا.</a:t>
            </a:r>
            <a:endParaRPr lang="fr-FR" sz="2800">
              <a:latin typeface="Traditional Arabic" pitchFamily="18" charset="-78"/>
              <a:cs typeface="Traditional Arabic" pitchFamily="18" charset="-78"/>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32128" y="71414"/>
            <a:ext cx="2640466" cy="584775"/>
          </a:xfrm>
          <a:prstGeom prst="rect">
            <a:avLst/>
          </a:prstGeom>
          <a:solidFill>
            <a:srgbClr val="00B050">
              <a:alpha val="41000"/>
            </a:srgbClr>
          </a:solidFill>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DZ" sz="3200" b="1" smtClean="0">
                <a:solidFill>
                  <a:srgbClr val="FF0000"/>
                </a:solidFill>
                <a:latin typeface="Traditional Arabic" pitchFamily="18" charset="-78"/>
                <a:cs typeface="Traditional Arabic" pitchFamily="18" charset="-78"/>
              </a:rPr>
              <a:t>3. إستراتیجیة التركیز</a:t>
            </a:r>
            <a:r>
              <a:rPr lang="en-US" sz="3200" b="1" smtClean="0">
                <a:solidFill>
                  <a:srgbClr val="FF0000"/>
                </a:solidFill>
                <a:latin typeface="Traditional Arabic" pitchFamily="18" charset="-78"/>
                <a:cs typeface="Traditional Arabic" pitchFamily="18" charset="-78"/>
              </a:rPr>
              <a:t>:</a:t>
            </a:r>
            <a:endParaRPr lang="fr-FR" sz="3200" b="1">
              <a:solidFill>
                <a:srgbClr val="FF0000"/>
              </a:solidFill>
              <a:latin typeface="Traditional Arabic" pitchFamily="18" charset="-78"/>
              <a:cs typeface="Traditional Arabic" pitchFamily="18" charset="-78"/>
            </a:endParaRPr>
          </a:p>
        </p:txBody>
      </p:sp>
      <p:sp>
        <p:nvSpPr>
          <p:cNvPr id="6" name="Rectangle 5"/>
          <p:cNvSpPr/>
          <p:nvPr/>
        </p:nvSpPr>
        <p:spPr>
          <a:xfrm>
            <a:off x="3571868" y="720212"/>
            <a:ext cx="5500726" cy="5909310"/>
          </a:xfrm>
          <a:prstGeom prst="rect">
            <a:avLst/>
          </a:prstGeom>
          <a:solidFill>
            <a:schemeClr val="accent2">
              <a:lumMod val="40000"/>
              <a:lumOff val="60000"/>
              <a:alpha val="20000"/>
            </a:schemeClr>
          </a:solid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ar-DZ" sz="2800" smtClean="0">
                <a:latin typeface="Traditional Arabic" pitchFamily="18" charset="-78"/>
                <a:cs typeface="Traditional Arabic" pitchFamily="18" charset="-78"/>
              </a:rPr>
              <a:t>تستهدف المؤسسة وفق هذه الإستراتیجیة </a:t>
            </a:r>
            <a:r>
              <a:rPr lang="ar-DZ" sz="2800" b="1" smtClean="0">
                <a:solidFill>
                  <a:srgbClr val="0070C0"/>
                </a:solidFill>
                <a:latin typeface="Traditional Arabic" pitchFamily="18" charset="-78"/>
                <a:cs typeface="Traditional Arabic" pitchFamily="18" charset="-78"/>
              </a:rPr>
              <a:t>جزءا محددا من السوق</a:t>
            </a:r>
            <a:r>
              <a:rPr lang="ar-DZ" sz="2800" b="1" smtClean="0">
                <a:latin typeface="Traditional Arabic" pitchFamily="18" charset="-78"/>
                <a:cs typeface="Traditional Arabic" pitchFamily="18" charset="-78"/>
              </a:rPr>
              <a:t> </a:t>
            </a:r>
            <a:r>
              <a:rPr lang="ar-DZ" sz="2800" smtClean="0">
                <a:latin typeface="Traditional Arabic" pitchFamily="18" charset="-78"/>
                <a:cs typeface="Traditional Arabic" pitchFamily="18" charset="-78"/>
              </a:rPr>
              <a:t>(مجموعة من الزبائن، مجموعة منتجات) لتحقق في نفس الوقت السیطرة بالتكالیف ودرجة ما من التمایز (أفضل علاقة جودة/سعر) أو إحداهما، اذ تقوم المؤسسة </a:t>
            </a:r>
            <a:r>
              <a:rPr lang="ar-DZ" sz="2800" b="1" smtClean="0">
                <a:solidFill>
                  <a:srgbClr val="0070C0"/>
                </a:solidFill>
                <a:latin typeface="Traditional Arabic" pitchFamily="18" charset="-78"/>
                <a:cs typeface="Traditional Arabic" pitchFamily="18" charset="-78"/>
              </a:rPr>
              <a:t>باختیار قطاع معین لا تخدمه المؤسسات وخاصة الكبيرة أو تتجاهله</a:t>
            </a:r>
            <a:r>
              <a:rPr lang="ar-DZ" sz="2800" smtClean="0">
                <a:latin typeface="Traditional Arabic" pitchFamily="18" charset="-78"/>
                <a:cs typeface="Traditional Arabic" pitchFamily="18" charset="-78"/>
              </a:rPr>
              <a:t>، خاصة وأنها تهدف للربح بدلا من النمو، والافتراض الأساسي الذي تقوم علیه إستراتیجیة التركیز هو أن المؤسسة تستطیع جذب عدد متزاید من الزبائن الجدد، وتوسع المؤسسة تدريجيا.</a:t>
            </a:r>
            <a:endParaRPr lang="ar-DZ" sz="2800">
              <a:latin typeface="Traditional Arabic" pitchFamily="18" charset="-78"/>
              <a:cs typeface="Traditional Arabic" pitchFamily="18" charset="-78"/>
            </a:endParaRPr>
          </a:p>
        </p:txBody>
      </p:sp>
      <p:pic>
        <p:nvPicPr>
          <p:cNvPr id="4098" name="Picture 2"/>
          <p:cNvPicPr>
            <a:picLocks noChangeAspect="1" noChangeArrowheads="1"/>
          </p:cNvPicPr>
          <p:nvPr/>
        </p:nvPicPr>
        <p:blipFill>
          <a:blip r:embed="rId2"/>
          <a:stretch>
            <a:fillRect/>
          </a:stretch>
        </p:blipFill>
        <p:spPr bwMode="auto">
          <a:xfrm>
            <a:off x="71406" y="928670"/>
            <a:ext cx="3643338" cy="3857652"/>
          </a:xfrm>
          <a:prstGeom prst="rect">
            <a:avLst/>
          </a:prstGeom>
          <a:noFill/>
          <a:ln w="9525">
            <a:noFill/>
            <a:miter lim="800000"/>
          </a:ln>
          <a:effectLst/>
        </p:spPr>
      </p:pic>
      <p:pic>
        <p:nvPicPr>
          <p:cNvPr id="4099" name="Picture 3"/>
          <p:cNvPicPr>
            <a:picLocks noChangeAspect="1" noChangeArrowheads="1"/>
          </p:cNvPicPr>
          <p:nvPr/>
        </p:nvPicPr>
        <p:blipFill>
          <a:blip r:embed="rId3"/>
          <a:stretch>
            <a:fillRect/>
          </a:stretch>
        </p:blipFill>
        <p:spPr bwMode="auto">
          <a:xfrm>
            <a:off x="214282" y="5786454"/>
            <a:ext cx="3286148" cy="857256"/>
          </a:xfrm>
          <a:prstGeom prst="rect">
            <a:avLst/>
          </a:prstGeom>
          <a:noFill/>
          <a:ln w="9525">
            <a:noFill/>
            <a:miter lim="800000"/>
          </a:ln>
          <a:effectLst/>
        </p:spPr>
      </p:pic>
      <p:pic>
        <p:nvPicPr>
          <p:cNvPr id="4100" name="Picture 4"/>
          <p:cNvPicPr>
            <a:picLocks noChangeAspect="1" noChangeArrowheads="1"/>
          </p:cNvPicPr>
          <p:nvPr/>
        </p:nvPicPr>
        <p:blipFill>
          <a:blip r:embed="rId4"/>
          <a:stretch>
            <a:fillRect/>
          </a:stretch>
        </p:blipFill>
        <p:spPr bwMode="auto">
          <a:xfrm>
            <a:off x="0" y="4857760"/>
            <a:ext cx="3500430" cy="804862"/>
          </a:xfrm>
          <a:prstGeom prst="rect">
            <a:avLst/>
          </a:prstGeom>
          <a:noFill/>
          <a:ln w="9525">
            <a:noFill/>
            <a:miter lim="800000"/>
          </a:ln>
          <a:effec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3"/>
  <p:tag name="AS_OS" val="Microsoft Windows NT 10.0.17763.0"/>
  <p:tag name="AS_RELEASE_DATE" val="2022.03.14"/>
  <p:tag name="AS_TITLE" val="Aspose.Slides for .NET5"/>
  <p:tag name="AS_VERSION" val="2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2613</Words>
  <Application>Aspose.Slides for .NET</Application>
  <PresentationFormat>Affichage à l'écran (4:3)</PresentationFormat>
  <Paragraphs>166</Paragraphs>
  <Slides>32</Slides>
  <Notes>0</Notes>
  <HiddenSlides>0</HiddenSlides>
  <MMClips>0</MMClips>
  <ScaleCrop>false</ScaleCrop>
  <HeadingPairs>
    <vt:vector size="4" baseType="variant">
      <vt:variant>
        <vt:lpstr>Thème</vt:lpstr>
      </vt:variant>
      <vt:variant>
        <vt:i4>7</vt:i4>
      </vt:variant>
      <vt:variant>
        <vt:lpstr>Titres des diapositives</vt:lpstr>
      </vt:variant>
      <vt:variant>
        <vt:i4>32</vt:i4>
      </vt:variant>
    </vt:vector>
  </HeadingPairs>
  <TitlesOfParts>
    <vt:vector size="39" baseType="lpstr">
      <vt:lpstr>Office Theme</vt:lpstr>
      <vt:lpstr>Thème Office</vt:lpstr>
      <vt:lpstr>Thème Office</vt:lpstr>
      <vt:lpstr>Thème Office</vt:lpstr>
      <vt:lpstr>Thème Office</vt:lpstr>
      <vt:lpstr>Thème Office</vt: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البدائل الاستراتيجية المتعلقة باختيار الوضع التنافسي لكوتلر </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Aris-Tasnim</dc:creator>
  <cp:lastModifiedBy>Aris-Tasnim</cp:lastModifiedBy>
  <cp:revision>1</cp:revision>
  <cp:lastPrinted>2022-04-20T10:17:58Z</cp:lastPrinted>
  <dcterms:created xsi:type="dcterms:W3CDTF">2022-04-20T10:17:58Z</dcterms:created>
  <dcterms:modified xsi:type="dcterms:W3CDTF">2022-04-20T10:21:02Z</dcterms:modified>
</cp:coreProperties>
</file>