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8" r:id="rId3"/>
    <p:sldId id="301" r:id="rId4"/>
    <p:sldId id="314" r:id="rId5"/>
    <p:sldId id="315" r:id="rId6"/>
    <p:sldId id="316" r:id="rId7"/>
    <p:sldId id="304" r:id="rId8"/>
    <p:sldId id="317" r:id="rId9"/>
    <p:sldId id="305" r:id="rId10"/>
    <p:sldId id="306" r:id="rId11"/>
    <p:sldId id="307" r:id="rId12"/>
    <p:sldId id="308" r:id="rId13"/>
    <p:sldId id="309" r:id="rId14"/>
    <p:sldId id="310" r:id="rId15"/>
    <p:sldId id="270" r:id="rId16"/>
    <p:sldId id="271" r:id="rId17"/>
    <p:sldId id="272" r:id="rId18"/>
    <p:sldId id="318" r:id="rId19"/>
    <p:sldId id="273" r:id="rId20"/>
    <p:sldId id="274" r:id="rId21"/>
    <p:sldId id="275" r:id="rId22"/>
    <p:sldId id="276" r:id="rId23"/>
    <p:sldId id="321" r:id="rId24"/>
    <p:sldId id="277" r:id="rId25"/>
    <p:sldId id="278" r:id="rId26"/>
    <p:sldId id="279" r:id="rId27"/>
    <p:sldId id="280" r:id="rId28"/>
    <p:sldId id="293" r:id="rId29"/>
    <p:sldId id="294" r:id="rId30"/>
    <p:sldId id="295" r:id="rId31"/>
    <p:sldId id="311" r:id="rId32"/>
    <p:sldId id="319" r:id="rId33"/>
    <p:sldId id="296" r:id="rId34"/>
    <p:sldId id="312" r:id="rId35"/>
    <p:sldId id="297" r:id="rId36"/>
    <p:sldId id="299" r:id="rId37"/>
    <p:sldId id="300" r:id="rId38"/>
    <p:sldId id="313" r:id="rId39"/>
    <p:sldId id="320"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1098" y="2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666AF4-FE4C-44B2-B8D1-0CAB22051366}" type="datetimeFigureOut">
              <a:rPr lang="fr-FR" smtClean="0"/>
              <a:pPr/>
              <a:t>26/11/2023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76AF3B-4A01-4C82-95ED-B7A46102436B}" type="slidenum">
              <a:rPr lang="fr-FR" smtClean="0"/>
              <a:pPr/>
              <a:t>‹N°›</a:t>
            </a:fld>
            <a:endParaRPr lang="fr-FR" dirty="0"/>
          </a:p>
        </p:txBody>
      </p:sp>
    </p:spTree>
    <p:extLst>
      <p:ext uri="{BB962C8B-B14F-4D97-AF65-F5344CB8AC3E}">
        <p14:creationId xmlns="" xmlns:p14="http://schemas.microsoft.com/office/powerpoint/2010/main" val="4173082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76AF3B-4A01-4C82-95ED-B7A46102436B}" type="slidenum">
              <a:rPr lang="fr-FR" smtClean="0"/>
              <a:pPr/>
              <a:t>15</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40DE681-98B3-4432-A523-4855B6D88D27}" type="slidenum">
              <a:rPr lang="fr-FR" smtClean="0"/>
              <a:pPr/>
              <a:t>38</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601BC95-4782-459F-911C-76E413130C20}" type="slidenum">
              <a:rPr lang="fr-FR" smtClean="0"/>
              <a:pPr/>
              <a:t>28</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01BC95-4782-459F-911C-76E413130C20}" type="slidenum">
              <a:rPr lang="fr-FR" smtClean="0"/>
              <a:pPr/>
              <a:t>29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01BC95-4782-459F-911C-76E413130C20}" type="slidenum">
              <a:rPr lang="fr-FR" smtClean="0"/>
              <a:pPr/>
              <a:t>30</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601BC95-4782-459F-911C-76E413130C20}" type="slidenum">
              <a:rPr lang="fr-FR" smtClean="0"/>
              <a:pPr/>
              <a:t>31</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01BC95-4782-459F-911C-76E413130C20}" type="slidenum">
              <a:rPr lang="fr-FR" smtClean="0"/>
              <a:pPr/>
              <a:t>33</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01BC95-4782-459F-911C-76E413130C20}" type="slidenum">
              <a:rPr lang="fr-FR" smtClean="0"/>
              <a:pPr/>
              <a:t>34</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601BC95-4782-459F-911C-76E413130C20}" type="slidenum">
              <a:rPr lang="fr-FR" smtClean="0"/>
              <a:pPr/>
              <a:t>35</a:t>
            </a:fld>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40DE681-98B3-4432-A523-4855B6D88D27}" type="slidenum">
              <a:rPr lang="fr-FR" smtClean="0"/>
              <a:pPr/>
              <a:t>37</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Cliquez pour modifier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FA88566-761C-4030-BF1D-0BCEAF7CC105}" type="datetimeFigureOut">
              <a:rPr lang="fr-FR" smtClean="0"/>
              <a:pPr/>
              <a:t>26/11/2023</a:t>
            </a:fld>
            <a:endParaRPr lang="fr-FR" dirty="0"/>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FR" dirty="0"/>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4ABA661-323B-4384-8708-629767046AD0}" type="slidenum">
              <a:rPr lang="fr-FR" smtClean="0"/>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FA88566-761C-4030-BF1D-0BCEAF7CC105}" type="datetimeFigureOut">
              <a:rPr lang="fr-FR" smtClean="0"/>
              <a:pPr/>
              <a:t>26/11/2023</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14ABA661-323B-4384-8708-629767046AD0}"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9FA88566-761C-4030-BF1D-0BCEAF7CC105}" type="datetimeFigureOut">
              <a:rPr lang="fr-FR" smtClean="0"/>
              <a:pPr/>
              <a:t>26/11/2023</a:t>
            </a:fld>
            <a:endParaRPr lang="fr-FR" dirty="0"/>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fr-FR" dirty="0"/>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4ABA661-323B-4384-8708-629767046AD0}"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FA88566-761C-4030-BF1D-0BCEAF7CC105}" type="datetimeFigureOut">
              <a:rPr lang="fr-FR" smtClean="0"/>
              <a:pPr/>
              <a:t>26/11/2023</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14ABA661-323B-4384-8708-629767046AD0}"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FA88566-761C-4030-BF1D-0BCEAF7CC105}" type="datetimeFigureOut">
              <a:rPr lang="fr-FR" smtClean="0"/>
              <a:pPr/>
              <a:t>26/11/2023</a:t>
            </a:fld>
            <a:endParaRPr lang="fr-FR" dirty="0"/>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FR" dirty="0"/>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14ABA661-323B-4384-8708-629767046AD0}" type="slidenum">
              <a:rPr lang="fr-FR" smtClean="0"/>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9FA88566-761C-4030-BF1D-0BCEAF7CC105}" type="datetimeFigureOut">
              <a:rPr lang="fr-FR" smtClean="0"/>
              <a:pPr/>
              <a:t>26/11/2023</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14ABA661-323B-4384-8708-629767046AD0}"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9FA88566-761C-4030-BF1D-0BCEAF7CC105}" type="datetimeFigureOut">
              <a:rPr lang="fr-FR" smtClean="0"/>
              <a:pPr/>
              <a:t>26/11/2023</a:t>
            </a:fld>
            <a:endParaRPr lang="fr-FR" dirty="0"/>
          </a:p>
        </p:txBody>
      </p:sp>
      <p:sp>
        <p:nvSpPr>
          <p:cNvPr id="8" name="Espace réservé du pied de page 7"/>
          <p:cNvSpPr>
            <a:spLocks noGrp="1"/>
          </p:cNvSpPr>
          <p:nvPr>
            <p:ph type="ftr" sz="quarter" idx="11"/>
          </p:nvPr>
        </p:nvSpPr>
        <p:spPr/>
        <p:txBody>
          <a:bodyPr/>
          <a:lstStyle>
            <a:extLst/>
          </a:lstStyle>
          <a:p>
            <a:endParaRPr lang="fr-FR" dirty="0"/>
          </a:p>
        </p:txBody>
      </p:sp>
      <p:sp>
        <p:nvSpPr>
          <p:cNvPr id="9" name="Espace réservé du numéro de diapositive 8"/>
          <p:cNvSpPr>
            <a:spLocks noGrp="1"/>
          </p:cNvSpPr>
          <p:nvPr>
            <p:ph type="sldNum" sz="quarter" idx="12"/>
          </p:nvPr>
        </p:nvSpPr>
        <p:spPr/>
        <p:txBody>
          <a:bodyPr/>
          <a:lstStyle>
            <a:extLst/>
          </a:lstStyle>
          <a:p>
            <a:fld id="{14ABA661-323B-4384-8708-629767046AD0}"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9FA88566-761C-4030-BF1D-0BCEAF7CC105}" type="datetimeFigureOut">
              <a:rPr lang="fr-FR" smtClean="0"/>
              <a:pPr/>
              <a:t>26/11/2023</a:t>
            </a:fld>
            <a:endParaRPr lang="fr-FR" dirty="0"/>
          </a:p>
        </p:txBody>
      </p:sp>
      <p:sp>
        <p:nvSpPr>
          <p:cNvPr id="4" name="Espace réservé du pied de page 3"/>
          <p:cNvSpPr>
            <a:spLocks noGrp="1"/>
          </p:cNvSpPr>
          <p:nvPr>
            <p:ph type="ftr" sz="quarter" idx="11"/>
          </p:nvPr>
        </p:nvSpPr>
        <p:spPr/>
        <p:txBody>
          <a:bodyPr/>
          <a:lstStyle>
            <a:extLst/>
          </a:lstStyle>
          <a:p>
            <a:endParaRPr lang="fr-FR" dirty="0"/>
          </a:p>
        </p:txBody>
      </p:sp>
      <p:sp>
        <p:nvSpPr>
          <p:cNvPr id="5" name="Espace réservé du numéro de diapositive 4"/>
          <p:cNvSpPr>
            <a:spLocks noGrp="1"/>
          </p:cNvSpPr>
          <p:nvPr>
            <p:ph type="sldNum" sz="quarter" idx="12"/>
          </p:nvPr>
        </p:nvSpPr>
        <p:spPr/>
        <p:txBody>
          <a:bodyPr/>
          <a:lstStyle>
            <a:extLst/>
          </a:lstStyle>
          <a:p>
            <a:fld id="{14ABA661-323B-4384-8708-629767046AD0}"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9FA88566-761C-4030-BF1D-0BCEAF7CC105}" type="datetimeFigureOut">
              <a:rPr lang="fr-FR" smtClean="0"/>
              <a:pPr/>
              <a:t>26/11/2023</a:t>
            </a:fld>
            <a:endParaRPr lang="fr-FR" dirty="0"/>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FR" dirty="0"/>
          </a:p>
        </p:txBody>
      </p:sp>
      <p:sp>
        <p:nvSpPr>
          <p:cNvPr id="4" name="Espace réservé du numéro de diapositive 3"/>
          <p:cNvSpPr>
            <a:spLocks noGrp="1"/>
          </p:cNvSpPr>
          <p:nvPr>
            <p:ph type="sldNum" sz="quarter" idx="12"/>
          </p:nvPr>
        </p:nvSpPr>
        <p:spPr/>
        <p:txBody>
          <a:bodyPr/>
          <a:lstStyle>
            <a:extLst/>
          </a:lstStyle>
          <a:p>
            <a:fld id="{14ABA661-323B-4384-8708-629767046AD0}"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9FA88566-761C-4030-BF1D-0BCEAF7CC105}" type="datetimeFigureOut">
              <a:rPr lang="fr-FR" smtClean="0"/>
              <a:pPr/>
              <a:t>26/11/2023</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14ABA661-323B-4384-8708-629767046AD0}"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Cliquez pour modifier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extLst/>
          </a:lstStyle>
          <a:p>
            <a:fld id="{9FA88566-761C-4030-BF1D-0BCEAF7CC105}" type="datetimeFigureOut">
              <a:rPr lang="fr-FR" smtClean="0"/>
              <a:pPr/>
              <a:t>26/11/2023</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14ABA661-323B-4384-8708-629767046AD0}" type="slidenum">
              <a:rPr lang="fr-FR" smtClean="0"/>
              <a:pPr/>
              <a:t>‹N°›</a:t>
            </a:fld>
            <a:endParaRPr lang="fr-FR" dirty="0"/>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dirty="0"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Cliquez pour modifier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FA88566-761C-4030-BF1D-0BCEAF7CC105}" type="datetimeFigureOut">
              <a:rPr lang="fr-FR" smtClean="0"/>
              <a:pPr/>
              <a:t>26/11/2023</a:t>
            </a:fld>
            <a:endParaRPr lang="fr-FR" dirty="0"/>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dirty="0"/>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4ABA661-323B-4384-8708-629767046AD0}"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hrdiscussion.com/ext.php?ref=http://%5burl%5dhttp//up1.m5zn.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hrdiscussion.com/ext.php?ref=http://%5burl%5dhttp//up1.m5zn.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تنزيل-خلفيات-جوال-1.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6858000"/>
          </a:xfrm>
          <a:prstGeom prst="rect">
            <a:avLst/>
          </a:prstGeom>
        </p:spPr>
      </p:pic>
      <p:sp>
        <p:nvSpPr>
          <p:cNvPr id="3" name="Sous-titre 2"/>
          <p:cNvSpPr>
            <a:spLocks noGrp="1"/>
          </p:cNvSpPr>
          <p:nvPr>
            <p:ph type="subTitle" idx="1"/>
          </p:nvPr>
        </p:nvSpPr>
        <p:spPr>
          <a:xfrm>
            <a:off x="1371600" y="2204864"/>
            <a:ext cx="6400800" cy="3793976"/>
          </a:xfrm>
        </p:spPr>
        <p:txBody>
          <a:bodyPr>
            <a:normAutofit lnSpcReduction="10000"/>
          </a:bodyPr>
          <a:lstStyle/>
          <a:p>
            <a:pPr algn="ctr" rtl="1"/>
            <a:r>
              <a:rPr lang="ar-DZ" sz="6600" b="1" dirty="0" smtClean="0">
                <a:solidFill>
                  <a:srgbClr val="00B050"/>
                </a:solidFill>
              </a:rPr>
              <a:t>التقرير الإداري والمحضر</a:t>
            </a:r>
          </a:p>
          <a:p>
            <a:pPr algn="ctr" rtl="1"/>
            <a:r>
              <a:rPr lang="ar-DZ" sz="6600" b="1" dirty="0" smtClean="0">
                <a:solidFill>
                  <a:srgbClr val="00B050"/>
                </a:solidFill>
              </a:rPr>
              <a:t>و الاستدعاء وجدول </a:t>
            </a:r>
            <a:r>
              <a:rPr lang="ar-DZ" sz="6600" b="1" dirty="0" err="1" smtClean="0">
                <a:solidFill>
                  <a:srgbClr val="00B050"/>
                </a:solidFill>
              </a:rPr>
              <a:t>الارسال</a:t>
            </a:r>
            <a:r>
              <a:rPr lang="ar-DZ" sz="3600" b="1" dirty="0" smtClean="0">
                <a:solidFill>
                  <a:srgbClr val="00B050"/>
                </a:solidFill>
              </a:rPr>
              <a:t>.</a:t>
            </a:r>
            <a:endParaRPr lang="fr-FR" sz="32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23.png"/>
          <p:cNvPicPr>
            <a:picLocks noGrp="1" noChangeAspect="1"/>
          </p:cNvPicPr>
          <p:nvPr>
            <p:ph idx="1"/>
          </p:nvPr>
        </p:nvPicPr>
        <p:blipFill>
          <a:blip r:embed="rId2" cstate="print"/>
          <a:stretch>
            <a:fillRect/>
          </a:stretch>
        </p:blipFill>
        <p:spPr>
          <a:xfrm>
            <a:off x="107504" y="332656"/>
            <a:ext cx="8784976" cy="64087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24.png"/>
          <p:cNvPicPr>
            <a:picLocks noGrp="1" noChangeAspect="1"/>
          </p:cNvPicPr>
          <p:nvPr>
            <p:ph idx="1"/>
          </p:nvPr>
        </p:nvPicPr>
        <p:blipFill>
          <a:blip r:embed="rId2" cstate="print"/>
          <a:stretch>
            <a:fillRect/>
          </a:stretch>
        </p:blipFill>
        <p:spPr>
          <a:xfrm>
            <a:off x="4788024" y="0"/>
            <a:ext cx="4355976" cy="6858000"/>
          </a:xfrm>
        </p:spPr>
      </p:pic>
      <p:pic>
        <p:nvPicPr>
          <p:cNvPr id="5" name="Image 4" descr="25.png"/>
          <p:cNvPicPr>
            <a:picLocks noChangeAspect="1"/>
          </p:cNvPicPr>
          <p:nvPr/>
        </p:nvPicPr>
        <p:blipFill>
          <a:blip r:embed="rId3" cstate="print"/>
          <a:stretch>
            <a:fillRect/>
          </a:stretch>
        </p:blipFill>
        <p:spPr>
          <a:xfrm>
            <a:off x="0" y="0"/>
            <a:ext cx="4416768" cy="67413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357166"/>
            <a:ext cx="8229600" cy="285728"/>
          </a:xfrm>
        </p:spPr>
        <p:txBody>
          <a:bodyPr>
            <a:normAutofit fontScale="90000"/>
          </a:bodyPr>
          <a:lstStyle/>
          <a:p>
            <a:pPr algn="ctr" rtl="1"/>
            <a:r>
              <a:rPr lang="ar-DZ" dirty="0" smtClean="0"/>
              <a:t>تابع للمثال السابق</a:t>
            </a:r>
            <a:endParaRPr lang="fr-FR" dirty="0"/>
          </a:p>
        </p:txBody>
      </p:sp>
      <p:pic>
        <p:nvPicPr>
          <p:cNvPr id="4" name="Espace réservé du contenu 3" descr="26.png"/>
          <p:cNvPicPr>
            <a:picLocks noGrp="1" noChangeAspect="1"/>
          </p:cNvPicPr>
          <p:nvPr>
            <p:ph idx="1"/>
          </p:nvPr>
        </p:nvPicPr>
        <p:blipFill>
          <a:blip r:embed="rId2" cstate="print"/>
          <a:stretch>
            <a:fillRect/>
          </a:stretch>
        </p:blipFill>
        <p:spPr>
          <a:xfrm>
            <a:off x="4932040" y="980728"/>
            <a:ext cx="4211960" cy="5760640"/>
          </a:xfrm>
        </p:spPr>
      </p:pic>
      <p:pic>
        <p:nvPicPr>
          <p:cNvPr id="5" name="Image 4" descr="27.png"/>
          <p:cNvPicPr>
            <a:picLocks noChangeAspect="1"/>
          </p:cNvPicPr>
          <p:nvPr/>
        </p:nvPicPr>
        <p:blipFill>
          <a:blip r:embed="rId3" cstate="print"/>
          <a:stretch>
            <a:fillRect/>
          </a:stretch>
        </p:blipFill>
        <p:spPr>
          <a:xfrm>
            <a:off x="0" y="908720"/>
            <a:ext cx="4788024" cy="5949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9650"/>
            <a:ext cx="8229600" cy="1143000"/>
          </a:xfrm>
        </p:spPr>
        <p:txBody>
          <a:bodyPr/>
          <a:lstStyle/>
          <a:p>
            <a:pPr algn="ctr"/>
            <a:r>
              <a:rPr lang="ar-DZ" dirty="0" smtClean="0"/>
              <a:t>تابع للمثال السابق</a:t>
            </a:r>
            <a:endParaRPr lang="fr-FR" dirty="0"/>
          </a:p>
        </p:txBody>
      </p:sp>
      <p:pic>
        <p:nvPicPr>
          <p:cNvPr id="4" name="Espace réservé du contenu 3" descr="28.png"/>
          <p:cNvPicPr>
            <a:picLocks noGrp="1" noChangeAspect="1"/>
          </p:cNvPicPr>
          <p:nvPr>
            <p:ph idx="1"/>
          </p:nvPr>
        </p:nvPicPr>
        <p:blipFill>
          <a:blip r:embed="rId2" cstate="print"/>
          <a:stretch>
            <a:fillRect/>
          </a:stretch>
        </p:blipFill>
        <p:spPr>
          <a:xfrm>
            <a:off x="285720" y="1071546"/>
            <a:ext cx="7643866" cy="538481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29.png"/>
          <p:cNvPicPr>
            <a:picLocks noGrp="1" noChangeAspect="1"/>
          </p:cNvPicPr>
          <p:nvPr>
            <p:ph idx="1"/>
          </p:nvPr>
        </p:nvPicPr>
        <p:blipFill>
          <a:blip r:embed="rId2" cstate="print"/>
          <a:stretch>
            <a:fillRect/>
          </a:stretch>
        </p:blipFill>
        <p:spPr>
          <a:xfrm>
            <a:off x="4860032" y="1"/>
            <a:ext cx="4283968" cy="6741368"/>
          </a:xfrm>
        </p:spPr>
      </p:pic>
      <p:pic>
        <p:nvPicPr>
          <p:cNvPr id="5" name="Image 4" descr="30.png"/>
          <p:cNvPicPr>
            <a:picLocks noChangeAspect="1"/>
          </p:cNvPicPr>
          <p:nvPr/>
        </p:nvPicPr>
        <p:blipFill>
          <a:blip r:embed="rId3" cstate="print"/>
          <a:stretch>
            <a:fillRect/>
          </a:stretch>
        </p:blipFill>
        <p:spPr>
          <a:xfrm>
            <a:off x="748" y="0"/>
            <a:ext cx="4407242"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خلفيات-موبايل-HD-2016-خلفيات-سامسونج-خلفيات-جميلة-62.jpg"/>
          <p:cNvPicPr>
            <a:picLocks noChangeAspect="1"/>
          </p:cNvPicPr>
          <p:nvPr/>
        </p:nvPicPr>
        <p:blipFill>
          <a:blip r:embed="rId3" cstate="print"/>
          <a:stretch>
            <a:fillRect/>
          </a:stretch>
        </p:blipFill>
        <p:spPr>
          <a:xfrm>
            <a:off x="0" y="0"/>
            <a:ext cx="9144000" cy="6858000"/>
          </a:xfrm>
          <a:prstGeom prst="rect">
            <a:avLst/>
          </a:prstGeom>
        </p:spPr>
      </p:pic>
      <p:sp>
        <p:nvSpPr>
          <p:cNvPr id="2" name="Titre 1"/>
          <p:cNvSpPr>
            <a:spLocks noGrp="1"/>
          </p:cNvSpPr>
          <p:nvPr>
            <p:ph type="title"/>
          </p:nvPr>
        </p:nvSpPr>
        <p:spPr>
          <a:xfrm>
            <a:off x="457200" y="320040"/>
            <a:ext cx="7239000" cy="588680"/>
          </a:xfrm>
        </p:spPr>
        <p:txBody>
          <a:bodyPr>
            <a:normAutofit fontScale="90000"/>
          </a:bodyPr>
          <a:lstStyle/>
          <a:p>
            <a:pPr rtl="1"/>
            <a:r>
              <a:rPr lang="ar-DZ" b="1" dirty="0" smtClean="0"/>
              <a:t>ثانيا:وثائق </a:t>
            </a:r>
            <a:r>
              <a:rPr lang="ar-DZ" b="1" dirty="0"/>
              <a:t>السرد والوصف والتحليل</a:t>
            </a:r>
            <a:endParaRPr lang="fr-FR" b="1" dirty="0"/>
          </a:p>
        </p:txBody>
      </p:sp>
      <p:sp>
        <p:nvSpPr>
          <p:cNvPr id="3" name="Espace réservé du contenu 2"/>
          <p:cNvSpPr>
            <a:spLocks noGrp="1"/>
          </p:cNvSpPr>
          <p:nvPr>
            <p:ph idx="1"/>
          </p:nvPr>
        </p:nvSpPr>
        <p:spPr>
          <a:xfrm>
            <a:off x="0" y="980728"/>
            <a:ext cx="9144000" cy="5877272"/>
          </a:xfrm>
        </p:spPr>
        <p:txBody>
          <a:bodyPr>
            <a:normAutofit fontScale="85000" lnSpcReduction="10000"/>
          </a:bodyPr>
          <a:lstStyle/>
          <a:p>
            <a:pPr algn="ctr" rtl="1">
              <a:buNone/>
            </a:pPr>
            <a:r>
              <a:rPr lang="ar-DZ" sz="4400" b="1" dirty="0" smtClean="0">
                <a:solidFill>
                  <a:schemeClr val="accent6">
                    <a:lumMod val="75000"/>
                  </a:schemeClr>
                </a:solidFill>
                <a:cs typeface="Arabic Transparent" pitchFamily="2" charset="-78"/>
              </a:rPr>
              <a:t>المحضر</a:t>
            </a:r>
            <a:endParaRPr lang="ar-DZ" sz="4400" b="1" dirty="0" smtClean="0">
              <a:solidFill>
                <a:schemeClr val="accent6">
                  <a:lumMod val="75000"/>
                </a:schemeClr>
              </a:solidFill>
              <a:cs typeface="Arabic Transparent" pitchFamily="2" charset="-78"/>
            </a:endParaRPr>
          </a:p>
          <a:p>
            <a:pPr algn="r" rtl="1">
              <a:buNone/>
            </a:pPr>
            <a:r>
              <a:rPr lang="ar-DZ" sz="3200" b="1" dirty="0" smtClean="0">
                <a:solidFill>
                  <a:srgbClr val="FF0000"/>
                </a:solidFill>
                <a:cs typeface="Arabic Transparent" pitchFamily="2" charset="-78"/>
              </a:rPr>
              <a:t>وثيقة </a:t>
            </a:r>
            <a:r>
              <a:rPr lang="ar-DZ" sz="3200" b="1" dirty="0">
                <a:solidFill>
                  <a:srgbClr val="FF0000"/>
                </a:solidFill>
                <a:cs typeface="Arabic Transparent" pitchFamily="2" charset="-78"/>
              </a:rPr>
              <a:t>إدارية </a:t>
            </a:r>
            <a:r>
              <a:rPr lang="ar-DZ" sz="3200" b="1" dirty="0">
                <a:cs typeface="Arabic Transparent" pitchFamily="2" charset="-78"/>
              </a:rPr>
              <a:t>لها </a:t>
            </a:r>
            <a:r>
              <a:rPr lang="ar-DZ" sz="3200" b="1" dirty="0">
                <a:solidFill>
                  <a:srgbClr val="FF0000"/>
                </a:solidFill>
                <a:cs typeface="Arabic Transparent" pitchFamily="2" charset="-78"/>
              </a:rPr>
              <a:t>قوة الاثبات </a:t>
            </a:r>
            <a:r>
              <a:rPr lang="ar-DZ" sz="3200" b="1" dirty="0">
                <a:cs typeface="Arabic Transparent" pitchFamily="2" charset="-78"/>
              </a:rPr>
              <a:t>تخول لصاحب السلطة أو عون مختص أن يدون فيها </a:t>
            </a:r>
            <a:r>
              <a:rPr lang="ar-DZ" sz="3200" b="1" dirty="0">
                <a:solidFill>
                  <a:srgbClr val="FFC000"/>
                </a:solidFill>
                <a:cs typeface="Arabic Transparent" pitchFamily="2" charset="-78"/>
              </a:rPr>
              <a:t>وقائع وأحداث أو وضعيات </a:t>
            </a:r>
            <a:r>
              <a:rPr lang="ar-DZ" sz="3200" b="1" dirty="0" smtClean="0">
                <a:solidFill>
                  <a:srgbClr val="FFC000"/>
                </a:solidFill>
                <a:cs typeface="Arabic Transparent" pitchFamily="2" charset="-78"/>
              </a:rPr>
              <a:t>اجتماعات</a:t>
            </a:r>
            <a:r>
              <a:rPr lang="ar-DZ" sz="3200" b="1" dirty="0" smtClean="0">
                <a:cs typeface="Arabic Transparent" pitchFamily="2" charset="-78"/>
              </a:rPr>
              <a:t> </a:t>
            </a:r>
            <a:r>
              <a:rPr lang="ar-DZ" sz="3200" b="1" dirty="0">
                <a:cs typeface="Arabic Transparent" pitchFamily="2" charset="-78"/>
              </a:rPr>
              <a:t>يكون قد سمعها، شاهدها أو أشرف عليها بموضوعية تامة وتدوّن </a:t>
            </a:r>
            <a:r>
              <a:rPr lang="ar-DZ" sz="3200" b="1" dirty="0">
                <a:solidFill>
                  <a:srgbClr val="FFC000"/>
                </a:solidFill>
                <a:cs typeface="Arabic Transparent" pitchFamily="2" charset="-78"/>
              </a:rPr>
              <a:t>تصريحات الأشخاص المعنيين والشهود وسجل رسمي يوقع عليه من </a:t>
            </a:r>
            <a:r>
              <a:rPr lang="ar-DZ" sz="3200" b="1" dirty="0" smtClean="0">
                <a:solidFill>
                  <a:srgbClr val="FFC000"/>
                </a:solidFill>
                <a:cs typeface="Arabic Transparent" pitchFamily="2" charset="-78"/>
              </a:rPr>
              <a:t>طرفهم</a:t>
            </a:r>
            <a:r>
              <a:rPr lang="ar-DZ" sz="3200" b="1" dirty="0" smtClean="0">
                <a:solidFill>
                  <a:srgbClr val="FFC000"/>
                </a:solidFill>
              </a:rPr>
              <a:t> </a:t>
            </a:r>
            <a:r>
              <a:rPr lang="ar-DZ" sz="3200" b="1" dirty="0" smtClean="0">
                <a:cs typeface="Arabic Transparent" pitchFamily="2" charset="-78"/>
              </a:rPr>
              <a:t>يختلف عن التقرير</a:t>
            </a:r>
            <a:r>
              <a:rPr lang="fr-FR" sz="3200" b="1" dirty="0" smtClean="0">
                <a:cs typeface="Arabic Transparent" pitchFamily="2" charset="-78"/>
              </a:rPr>
              <a:t> </a:t>
            </a:r>
            <a:r>
              <a:rPr lang="ar-DZ" sz="3200" b="1" dirty="0" smtClean="0">
                <a:cs typeface="Arabic Transparent" pitchFamily="2" charset="-78"/>
              </a:rPr>
              <a:t>في عدة نقط نجملها في:</a:t>
            </a:r>
          </a:p>
          <a:p>
            <a:pPr algn="r" rtl="1"/>
            <a:r>
              <a:rPr lang="ar-DZ" sz="3200" b="1" dirty="0" smtClean="0">
                <a:cs typeface="Arabic Transparent" pitchFamily="2" charset="-78"/>
              </a:rPr>
              <a:t> أن التقرير الذي هو وسيلة </a:t>
            </a:r>
            <a:r>
              <a:rPr lang="ar-DZ" sz="3200" b="1" dirty="0" smtClean="0">
                <a:solidFill>
                  <a:srgbClr val="FFC000"/>
                </a:solidFill>
                <a:cs typeface="Arabic Transparent" pitchFamily="2" charset="-78"/>
              </a:rPr>
              <a:t>إخبار </a:t>
            </a:r>
            <a:r>
              <a:rPr lang="ar-DZ" sz="3200" b="1" dirty="0" smtClean="0">
                <a:solidFill>
                  <a:srgbClr val="FFC000"/>
                </a:solidFill>
                <a:cs typeface="Arabic Transparent" pitchFamily="2" charset="-78"/>
              </a:rPr>
              <a:t>داخلية </a:t>
            </a:r>
            <a:r>
              <a:rPr lang="ar-DZ" sz="3200" b="1" dirty="0" smtClean="0">
                <a:cs typeface="Arabic Transparent" pitchFamily="2" charset="-78"/>
              </a:rPr>
              <a:t>لا </a:t>
            </a:r>
            <a:r>
              <a:rPr lang="ar-DZ" sz="3200" b="1" dirty="0" smtClean="0">
                <a:cs typeface="Arabic Transparent" pitchFamily="2" charset="-78"/>
              </a:rPr>
              <a:t>غير يرفعها الموظف عادة إلى رئيسه ليشعره بمعلومات حول نازلة معينة،  بعكس المحضر الذي لا يمكن أن يحرره إلا من له صفة معينة كضابط الشرطة القضائية </a:t>
            </a:r>
            <a:r>
              <a:rPr lang="ar-DZ" sz="3200" b="1" dirty="0" smtClean="0">
                <a:solidFill>
                  <a:srgbClr val="FF0000"/>
                </a:solidFill>
                <a:cs typeface="Arabic Transparent" pitchFamily="2" charset="-78"/>
              </a:rPr>
              <a:t>مثلا</a:t>
            </a:r>
            <a:r>
              <a:rPr lang="ar-DZ" sz="3200" b="1" dirty="0" smtClean="0">
                <a:cs typeface="Arabic Transparent" pitchFamily="2" charset="-78"/>
              </a:rPr>
              <a:t> ويلجا إليه في اجتماعات المجالس العامة ومجلس الإدارة  وأجهزة المداولات المحلية يضم ما دار في اجتماع </a:t>
            </a:r>
            <a:r>
              <a:rPr lang="fr-FR" sz="3200" b="1" dirty="0" smtClean="0">
                <a:cs typeface="Arabic Transparent" pitchFamily="2" charset="-78"/>
              </a:rPr>
              <a:t>.</a:t>
            </a:r>
          </a:p>
          <a:p>
            <a:pPr algn="r" rtl="1"/>
            <a:r>
              <a:rPr lang="ar-DZ" sz="3200" b="1" dirty="0" smtClean="0">
                <a:cs typeface="Arabic Transparent" pitchFamily="2" charset="-78"/>
              </a:rPr>
              <a:t> ثم قد يكون التقرير </a:t>
            </a:r>
            <a:r>
              <a:rPr lang="ar-DZ" sz="3200" b="1" dirty="0" smtClean="0">
                <a:solidFill>
                  <a:srgbClr val="FFC000"/>
                </a:solidFill>
                <a:cs typeface="Arabic Transparent" pitchFamily="2" charset="-78"/>
              </a:rPr>
              <a:t>شفويا</a:t>
            </a:r>
            <a:r>
              <a:rPr lang="ar-DZ" sz="3200" b="1" dirty="0" smtClean="0">
                <a:cs typeface="Arabic Transparent" pitchFamily="2" charset="-78"/>
              </a:rPr>
              <a:t> في حين أن المحضر دائما </a:t>
            </a:r>
            <a:r>
              <a:rPr lang="ar-DZ" sz="3200" b="1" dirty="0" smtClean="0">
                <a:solidFill>
                  <a:srgbClr val="FFC000"/>
                </a:solidFill>
                <a:cs typeface="Arabic Transparent" pitchFamily="2" charset="-78"/>
              </a:rPr>
              <a:t>مكتوب</a:t>
            </a:r>
            <a:r>
              <a:rPr lang="ar-DZ" sz="3200" b="1" dirty="0" smtClean="0">
                <a:cs typeface="Arabic Transparent" pitchFamily="2" charset="-78"/>
              </a:rPr>
              <a:t>. كما أن مجال المحضر </a:t>
            </a:r>
            <a:r>
              <a:rPr lang="ar-DZ" sz="3200" b="1" dirty="0" smtClean="0">
                <a:solidFill>
                  <a:srgbClr val="FFC000"/>
                </a:solidFill>
                <a:cs typeface="Arabic Transparent" pitchFamily="2" charset="-78"/>
              </a:rPr>
              <a:t>محدود</a:t>
            </a:r>
            <a:r>
              <a:rPr lang="ar-DZ" sz="3200" b="1" dirty="0" smtClean="0">
                <a:cs typeface="Arabic Transparent" pitchFamily="2" charset="-78"/>
              </a:rPr>
              <a:t> بما يفيد إثبات الجريمة ويقتصر على المشاهدة والتسجيل، عكس مجال التقرير الذي هو أوسع بحيث </a:t>
            </a:r>
            <a:r>
              <a:rPr lang="ar-DZ" sz="3200" b="1" dirty="0" smtClean="0">
                <a:solidFill>
                  <a:srgbClr val="FFC000"/>
                </a:solidFill>
                <a:cs typeface="Arabic Transparent" pitchFamily="2" charset="-78"/>
              </a:rPr>
              <a:t>يستقطب كل ما يمكن أن يتقصاه </a:t>
            </a:r>
            <a:r>
              <a:rPr lang="ar-DZ" sz="3200" b="1" dirty="0" smtClean="0">
                <a:cs typeface="Arabic Transparent" pitchFamily="2" charset="-78"/>
              </a:rPr>
              <a:t>محرره من معلومات حول الجريمة ويكتسي طابعا شخصيا يظهر فيه رأي كاتبه.</a:t>
            </a:r>
            <a:endParaRPr lang="fr-FR" sz="3200" b="1" dirty="0" smtClean="0">
              <a:cs typeface="Arabic Transparent" pitchFamily="2" charset="-78"/>
            </a:endParaRPr>
          </a:p>
          <a:p>
            <a:pPr algn="r" rtl="1"/>
            <a:r>
              <a:rPr lang="ar-DZ" sz="3200" b="1" dirty="0" smtClean="0">
                <a:cs typeface="Arabic Transparent" pitchFamily="2" charset="-78"/>
              </a:rPr>
              <a:t>  وعلى العموم فإن التقرير </a:t>
            </a:r>
            <a:r>
              <a:rPr lang="ar-DZ" sz="3200" b="1" dirty="0" smtClean="0">
                <a:solidFill>
                  <a:srgbClr val="FFC000"/>
                </a:solidFill>
                <a:cs typeface="Arabic Transparent" pitchFamily="2" charset="-78"/>
              </a:rPr>
              <a:t>وسيلة داخلية ل</a:t>
            </a:r>
            <a:r>
              <a:rPr lang="ar-DZ" sz="3200" b="1" dirty="0" smtClean="0">
                <a:cs typeface="Arabic Transparent" pitchFamily="2" charset="-78"/>
              </a:rPr>
              <a:t>لإخبار في حين أن المحضر </a:t>
            </a:r>
            <a:r>
              <a:rPr lang="ar-DZ" sz="3200" b="1" dirty="0" smtClean="0">
                <a:solidFill>
                  <a:srgbClr val="FFC000"/>
                </a:solidFill>
                <a:cs typeface="Arabic Transparent" pitchFamily="2" charset="-78"/>
              </a:rPr>
              <a:t>وسيلة إثبات رسمية</a:t>
            </a:r>
            <a:r>
              <a:rPr lang="ar-DZ" sz="3200" b="1" dirty="0" smtClean="0">
                <a:cs typeface="Arabic Transparent" pitchFamily="2" charset="-78"/>
              </a:rPr>
              <a:t>.</a:t>
            </a:r>
          </a:p>
          <a:p>
            <a:pPr algn="r" rtl="1">
              <a:buNone/>
            </a:pPr>
            <a:endParaRPr lang="ar-DZ" sz="3200" b="1" dirty="0">
              <a:cs typeface="Arabic Transparen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Scale>
                                      <p:cBhvr>
                                        <p:cTn id="15"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xEl>
                                              <p:pRg st="0" end="0"/>
                                            </p:txEl>
                                          </p:spTgt>
                                        </p:tgtEl>
                                        <p:attrNameLst>
                                          <p:attrName>ppt_x</p:attrName>
                                          <p:attrName>ppt_y</p:attrName>
                                        </p:attrNameLst>
                                      </p:cBhvr>
                                    </p:animMotion>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Scale>
                                      <p:cBhvr>
                                        <p:cTn id="22"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1" end="1"/>
                                            </p:txEl>
                                          </p:spTgt>
                                        </p:tgtEl>
                                        <p:attrNameLst>
                                          <p:attrName>ppt_x</p:attrName>
                                          <p:attrName>ppt_y</p:attrName>
                                        </p:attrNameLst>
                                      </p:cBhvr>
                                    </p:animMotion>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Scale>
                                      <p:cBhvr>
                                        <p:cTn id="2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
                                            <p:txEl>
                                              <p:pRg st="2" end="2"/>
                                            </p:txEl>
                                          </p:spTgt>
                                        </p:tgtEl>
                                        <p:attrNameLst>
                                          <p:attrName>ppt_x</p:attrName>
                                          <p:attrName>ppt_y</p:attrName>
                                        </p:attrNameLst>
                                      </p:cBhvr>
                                    </p:animMotion>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Scale>
                                      <p:cBhvr>
                                        <p:cTn id="36"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3">
                                            <p:txEl>
                                              <p:pRg st="3" end="3"/>
                                            </p:txEl>
                                          </p:spTgt>
                                        </p:tgtEl>
                                        <p:attrNameLst>
                                          <p:attrName>ppt_x</p:attrName>
                                          <p:attrName>ppt_y</p:attrName>
                                        </p:attrNameLst>
                                      </p:cBhvr>
                                    </p:animMotion>
                                    <p:animEffect transition="in" filter="fade">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Scale>
                                      <p:cBhvr>
                                        <p:cTn id="43"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3">
                                            <p:txEl>
                                              <p:pRg st="4" end="4"/>
                                            </p:txEl>
                                          </p:spTgt>
                                        </p:tgtEl>
                                        <p:attrNameLst>
                                          <p:attrName>ppt_x</p:attrName>
                                          <p:attrName>ppt_y</p:attrName>
                                        </p:attrNameLst>
                                      </p:cBhvr>
                                    </p:animMotion>
                                    <p:animEffect transition="in" filter="fade">
                                      <p:cBhvr>
                                        <p:cTn id="4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خلفيات-موبايل-HD-2016-خلفيات-سامسونج-خلفيات-جميلة-62.jpg"/>
          <p:cNvPicPr>
            <a:picLocks noChangeAspect="1"/>
          </p:cNvPicPr>
          <p:nvPr/>
        </p:nvPicPr>
        <p:blipFill>
          <a:blip r:embed="rId2" cstate="print"/>
          <a:stretch>
            <a:fillRect/>
          </a:stretch>
        </p:blipFill>
        <p:spPr>
          <a:xfrm>
            <a:off x="0" y="0"/>
            <a:ext cx="9144000" cy="6858000"/>
          </a:xfrm>
          <a:prstGeom prst="rect">
            <a:avLst/>
          </a:prstGeom>
        </p:spPr>
      </p:pic>
      <p:sp>
        <p:nvSpPr>
          <p:cNvPr id="3" name="Espace réservé du contenu 2"/>
          <p:cNvSpPr>
            <a:spLocks noGrp="1"/>
          </p:cNvSpPr>
          <p:nvPr>
            <p:ph idx="1"/>
          </p:nvPr>
        </p:nvSpPr>
        <p:spPr>
          <a:xfrm>
            <a:off x="0" y="44624"/>
            <a:ext cx="9144000" cy="6956276"/>
          </a:xfrm>
        </p:spPr>
        <p:txBody>
          <a:bodyPr>
            <a:noAutofit/>
          </a:bodyPr>
          <a:lstStyle/>
          <a:p>
            <a:pPr algn="ctr" rtl="1"/>
            <a:r>
              <a:rPr lang="ar-DZ" sz="3200" b="1" u="sng" dirty="0">
                <a:effectLst>
                  <a:outerShdw blurRad="38100" dist="38100" dir="2700000" algn="tl">
                    <a:srgbClr val="000000">
                      <a:alpha val="43137"/>
                    </a:srgbClr>
                  </a:outerShdw>
                </a:effectLst>
                <a:cs typeface="Arabic Transparent" pitchFamily="2" charset="-78"/>
              </a:rPr>
              <a:t>الهدف منه:</a:t>
            </a:r>
            <a:endParaRPr lang="fr-FR" sz="3200" b="1" u="sng" dirty="0">
              <a:effectLst>
                <a:outerShdw blurRad="38100" dist="38100" dir="2700000" algn="tl">
                  <a:srgbClr val="000000">
                    <a:alpha val="43137"/>
                  </a:srgbClr>
                </a:outerShdw>
              </a:effectLst>
              <a:cs typeface="Arabic Transparent" pitchFamily="2" charset="-78"/>
            </a:endParaRPr>
          </a:p>
          <a:p>
            <a:pPr algn="r" rtl="1">
              <a:buBlip>
                <a:blip r:embed="rId3"/>
              </a:buBlip>
            </a:pPr>
            <a:r>
              <a:rPr lang="ar-DZ" sz="3200" b="1" dirty="0">
                <a:cs typeface="Arabic Transparent" pitchFamily="2" charset="-78"/>
              </a:rPr>
              <a:t>مشاهدة الوقائع، </a:t>
            </a:r>
            <a:r>
              <a:rPr lang="ar-DZ" sz="3200" b="1" dirty="0" smtClean="0">
                <a:cs typeface="Arabic Transparent" pitchFamily="2" charset="-78"/>
              </a:rPr>
              <a:t>الأحداث، الاجتماعات</a:t>
            </a:r>
            <a:r>
              <a:rPr lang="fr-FR" sz="3200" b="1" dirty="0" smtClean="0">
                <a:cs typeface="Arabic Transparent" pitchFamily="2" charset="-78"/>
              </a:rPr>
              <a:t> </a:t>
            </a:r>
            <a:r>
              <a:rPr lang="ar-DZ" sz="3200" b="1" dirty="0" smtClean="0">
                <a:cs typeface="Arabic Transparent" pitchFamily="2" charset="-78"/>
              </a:rPr>
              <a:t>...</a:t>
            </a:r>
          </a:p>
          <a:p>
            <a:pPr algn="r" rtl="1">
              <a:buBlip>
                <a:blip r:embed="rId3"/>
              </a:buBlip>
            </a:pPr>
            <a:r>
              <a:rPr lang="ar-DZ" sz="3200" b="1" dirty="0" smtClean="0">
                <a:cs typeface="Arabic Transparent" pitchFamily="2" charset="-78"/>
              </a:rPr>
              <a:t> </a:t>
            </a:r>
            <a:r>
              <a:rPr lang="ar-DZ" sz="3200" b="1" dirty="0">
                <a:cs typeface="Arabic Transparent" pitchFamily="2" charset="-78"/>
              </a:rPr>
              <a:t>إثبات صحة ما يدور </a:t>
            </a:r>
            <a:r>
              <a:rPr lang="ar-DZ" sz="3200" b="1" dirty="0" smtClean="0">
                <a:cs typeface="Arabic Transparent" pitchFamily="2" charset="-78"/>
              </a:rPr>
              <a:t>الاجتماعات، الأحداث... </a:t>
            </a:r>
          </a:p>
          <a:p>
            <a:pPr algn="r" rtl="1">
              <a:buBlip>
                <a:blip r:embed="rId3"/>
              </a:buBlip>
            </a:pPr>
            <a:r>
              <a:rPr lang="ar-DZ" sz="3200" b="1" dirty="0" smtClean="0">
                <a:cs typeface="Arabic Transparent" pitchFamily="2" charset="-78"/>
              </a:rPr>
              <a:t>إمكانية </a:t>
            </a:r>
            <a:r>
              <a:rPr lang="ar-DZ" sz="3200" b="1" dirty="0">
                <a:cs typeface="Arabic Transparent" pitchFamily="2" charset="-78"/>
              </a:rPr>
              <a:t>عرضها على الإداريين المسؤولين لاتخاذ الإجراءات والقرارات المناسبة.</a:t>
            </a:r>
            <a:endParaRPr lang="fr-FR" sz="3200" b="1" dirty="0">
              <a:cs typeface="Arabic Transparent" pitchFamily="2" charset="-78"/>
            </a:endParaRPr>
          </a:p>
          <a:p>
            <a:pPr algn="ctr" rtl="1"/>
            <a:r>
              <a:rPr lang="ar-DZ" sz="2800" b="1" u="sng" dirty="0">
                <a:effectLst>
                  <a:outerShdw blurRad="38100" dist="38100" dir="2700000" algn="tl">
                    <a:srgbClr val="000000">
                      <a:alpha val="43137"/>
                    </a:srgbClr>
                  </a:outerShdw>
                </a:effectLst>
                <a:cs typeface="Arabic Transparent" pitchFamily="2" charset="-78"/>
              </a:rPr>
              <a:t>أنواعه:</a:t>
            </a:r>
            <a:endParaRPr lang="fr-FR" sz="2800" b="1" u="sng" dirty="0">
              <a:effectLst>
                <a:outerShdw blurRad="38100" dist="38100" dir="2700000" algn="tl">
                  <a:srgbClr val="000000">
                    <a:alpha val="43137"/>
                  </a:srgbClr>
                </a:outerShdw>
              </a:effectLst>
              <a:cs typeface="Arabic Transparent" pitchFamily="2" charset="-78"/>
            </a:endParaRPr>
          </a:p>
          <a:p>
            <a:pPr algn="r" rtl="1">
              <a:buBlip>
                <a:blip r:embed="rId3"/>
              </a:buBlip>
            </a:pPr>
            <a:r>
              <a:rPr lang="ar-DZ" sz="3200" b="1" dirty="0" smtClean="0">
                <a:cs typeface="Arabic Transparent" pitchFamily="2" charset="-78"/>
              </a:rPr>
              <a:t>محاضر </a:t>
            </a:r>
            <a:r>
              <a:rPr lang="ar-DZ" sz="3200" b="1" dirty="0">
                <a:cs typeface="Arabic Transparent" pitchFamily="2" charset="-78"/>
              </a:rPr>
              <a:t>تتناول وضعيات أو أحداث أو سماع </a:t>
            </a:r>
            <a:r>
              <a:rPr lang="ar-DZ" sz="3200" b="1" dirty="0" smtClean="0">
                <a:cs typeface="Arabic Transparent" pitchFamily="2" charset="-78"/>
              </a:rPr>
              <a:t>أقوال...</a:t>
            </a:r>
            <a:endParaRPr lang="fr-FR" sz="3200" b="1" dirty="0">
              <a:cs typeface="Arabic Transparent" pitchFamily="2" charset="-78"/>
            </a:endParaRPr>
          </a:p>
          <a:p>
            <a:pPr algn="r" rtl="1">
              <a:buBlip>
                <a:blip r:embed="rId3"/>
              </a:buBlip>
            </a:pPr>
            <a:r>
              <a:rPr lang="ar-DZ" sz="3200" b="1" dirty="0" smtClean="0">
                <a:cs typeface="Arabic Transparent" pitchFamily="2" charset="-78"/>
              </a:rPr>
              <a:t>محاضر </a:t>
            </a:r>
            <a:r>
              <a:rPr lang="ar-DZ" sz="3200" b="1" dirty="0">
                <a:cs typeface="Arabic Transparent" pitchFamily="2" charset="-78"/>
              </a:rPr>
              <a:t>تتناول جلسات </a:t>
            </a:r>
            <a:r>
              <a:rPr lang="ar-DZ" sz="3200" b="1" dirty="0" smtClean="0">
                <a:cs typeface="Arabic Transparent" pitchFamily="2" charset="-78"/>
              </a:rPr>
              <a:t>الاجتماعات </a:t>
            </a:r>
            <a:r>
              <a:rPr lang="ar-DZ" sz="3200" b="1" dirty="0">
                <a:cs typeface="Arabic Transparent" pitchFamily="2" charset="-78"/>
              </a:rPr>
              <a:t>الإدارية </a:t>
            </a:r>
            <a:r>
              <a:rPr lang="ar-DZ" sz="3200" b="1" dirty="0" smtClean="0">
                <a:cs typeface="Arabic Transparent" pitchFamily="2" charset="-78"/>
              </a:rPr>
              <a:t>المختلفة. </a:t>
            </a:r>
            <a:endParaRPr lang="ar-DZ" sz="3200" b="1" dirty="0" smtClean="0">
              <a:cs typeface="Arabic Transparent" pitchFamily="2" charset="-78"/>
            </a:endParaRPr>
          </a:p>
          <a:p>
            <a:pPr algn="r" rtl="1">
              <a:buNone/>
            </a:pPr>
            <a:r>
              <a:rPr lang="ar-DZ" sz="3200" b="1" dirty="0" smtClean="0">
                <a:cs typeface="Arabic Transparent" pitchFamily="2" charset="-78"/>
              </a:rPr>
              <a:t>وبالتالي يمكن </a:t>
            </a:r>
            <a:r>
              <a:rPr lang="ar-DZ" sz="3200" b="1" dirty="0" smtClean="0">
                <a:cs typeface="Arabic Transparent" pitchFamily="2" charset="-78"/>
              </a:rPr>
              <a:t>أن </a:t>
            </a:r>
            <a:r>
              <a:rPr lang="ar-DZ" sz="3200" b="1" dirty="0" smtClean="0">
                <a:cs typeface="Arabic Transparent" pitchFamily="2" charset="-78"/>
              </a:rPr>
              <a:t>يكون </a:t>
            </a:r>
            <a:r>
              <a:rPr lang="ar-DZ" sz="3200" b="1" dirty="0" smtClean="0">
                <a:solidFill>
                  <a:srgbClr val="FF0000"/>
                </a:solidFill>
                <a:cs typeface="Arabic Transparent" pitchFamily="2" charset="-78"/>
              </a:rPr>
              <a:t>محضر قضائي </a:t>
            </a:r>
            <a:r>
              <a:rPr lang="ar-DZ" sz="3200" b="1" dirty="0" smtClean="0">
                <a:cs typeface="Arabic Transparent" pitchFamily="2" charset="-78"/>
              </a:rPr>
              <a:t>الذي يحرره </a:t>
            </a:r>
            <a:r>
              <a:rPr lang="ar-DZ" sz="3200" b="1" dirty="0" smtClean="0">
                <a:cs typeface="Arabic Transparent" pitchFamily="2" charset="-78"/>
              </a:rPr>
              <a:t>أعوان </a:t>
            </a:r>
            <a:r>
              <a:rPr lang="ar-DZ" sz="3200" b="1" dirty="0" smtClean="0">
                <a:cs typeface="Arabic Transparent" pitchFamily="2" charset="-78"/>
              </a:rPr>
              <a:t>القضاء </a:t>
            </a:r>
            <a:r>
              <a:rPr lang="ar-DZ" sz="3200" b="1" dirty="0" smtClean="0">
                <a:cs typeface="Arabic Transparent" pitchFamily="2" charset="-78"/>
              </a:rPr>
              <a:t>أو </a:t>
            </a:r>
            <a:r>
              <a:rPr lang="ar-DZ" sz="3200" b="1" dirty="0" smtClean="0">
                <a:cs typeface="Arabic Transparent" pitchFamily="2" charset="-78"/>
              </a:rPr>
              <a:t>الموظف العمومي </a:t>
            </a:r>
            <a:r>
              <a:rPr lang="ar-DZ" sz="3200" b="1" dirty="0" smtClean="0">
                <a:cs typeface="Arabic Transparent" pitchFamily="2" charset="-78"/>
              </a:rPr>
              <a:t>أو </a:t>
            </a:r>
            <a:r>
              <a:rPr lang="ar-DZ" sz="3200" b="1" dirty="0" smtClean="0">
                <a:cs typeface="Arabic Transparent" pitchFamily="2" charset="-78"/>
              </a:rPr>
              <a:t>الخبير من اجل وصف معاينة، </a:t>
            </a:r>
            <a:r>
              <a:rPr lang="ar-DZ" sz="3200" b="1" dirty="0" smtClean="0">
                <a:cs typeface="Arabic Transparent" pitchFamily="2" charset="-78"/>
              </a:rPr>
              <a:t>أو </a:t>
            </a:r>
            <a:r>
              <a:rPr lang="ar-DZ" sz="3200" b="1" dirty="0" smtClean="0">
                <a:solidFill>
                  <a:srgbClr val="FF0000"/>
                </a:solidFill>
                <a:cs typeface="Arabic Transparent" pitchFamily="2" charset="-78"/>
              </a:rPr>
              <a:t>محضر </a:t>
            </a:r>
            <a:r>
              <a:rPr lang="ar-DZ" sz="3200" b="1" dirty="0" smtClean="0">
                <a:solidFill>
                  <a:srgbClr val="FF0000"/>
                </a:solidFill>
                <a:cs typeface="Arabic Transparent" pitchFamily="2" charset="-78"/>
              </a:rPr>
              <a:t>إداري </a:t>
            </a:r>
            <a:r>
              <a:rPr lang="ar-DZ" sz="3200" b="1" dirty="0" smtClean="0">
                <a:cs typeface="Arabic Transparent" pitchFamily="2" charset="-78"/>
              </a:rPr>
              <a:t>يحرره </a:t>
            </a:r>
            <a:r>
              <a:rPr lang="ar-DZ" sz="3200" b="1" dirty="0" smtClean="0">
                <a:cs typeface="Arabic Transparent" pitchFamily="2" charset="-78"/>
              </a:rPr>
              <a:t>أعوان الإدارة </a:t>
            </a:r>
            <a:r>
              <a:rPr lang="ar-DZ" sz="3200" b="1" dirty="0" smtClean="0">
                <a:cs typeface="Arabic Transparent" pitchFamily="2" charset="-78"/>
              </a:rPr>
              <a:t>مثل محضر تسليم المهام </a:t>
            </a:r>
            <a:r>
              <a:rPr lang="ar-DZ" sz="3200" b="1" dirty="0" err="1" smtClean="0">
                <a:cs typeface="Arabic Transparent" pitchFamily="2" charset="-78"/>
              </a:rPr>
              <a:t>او</a:t>
            </a:r>
            <a:r>
              <a:rPr lang="ar-DZ" sz="3200" b="1" dirty="0" smtClean="0">
                <a:cs typeface="Arabic Transparent" pitchFamily="2" charset="-78"/>
              </a:rPr>
              <a:t> محضر </a:t>
            </a:r>
            <a:r>
              <a:rPr lang="ar-DZ" sz="3200" b="1" dirty="0" smtClean="0">
                <a:cs typeface="Arabic Transparent" pitchFamily="2" charset="-78"/>
              </a:rPr>
              <a:t>أملاك </a:t>
            </a:r>
            <a:r>
              <a:rPr lang="ar-DZ" sz="3200" b="1" dirty="0" smtClean="0">
                <a:cs typeface="Arabic Transparent" pitchFamily="2" charset="-78"/>
              </a:rPr>
              <a:t>الدولة </a:t>
            </a:r>
            <a:r>
              <a:rPr lang="ar-DZ" sz="3200" b="1" dirty="0" smtClean="0">
                <a:cs typeface="Arabic Transparent" pitchFamily="2" charset="-78"/>
              </a:rPr>
              <a:t>أو </a:t>
            </a:r>
            <a:r>
              <a:rPr lang="ar-DZ" sz="3200" b="1" dirty="0" smtClean="0">
                <a:cs typeface="Arabic Transparent" pitchFamily="2" charset="-78"/>
              </a:rPr>
              <a:t>مراقبة </a:t>
            </a:r>
            <a:r>
              <a:rPr lang="ar-DZ" sz="3200" b="1" dirty="0" smtClean="0">
                <a:cs typeface="Arabic Transparent" pitchFamily="2" charset="-78"/>
              </a:rPr>
              <a:t>الأسعار أو متفشية </a:t>
            </a:r>
            <a:r>
              <a:rPr lang="ar-DZ" sz="3200" b="1" dirty="0" smtClean="0">
                <a:cs typeface="Arabic Transparent" pitchFamily="2" charset="-78"/>
              </a:rPr>
              <a:t>العمل، </a:t>
            </a:r>
            <a:r>
              <a:rPr lang="ar-DZ" sz="3200" b="1" dirty="0" smtClean="0">
                <a:cs typeface="Arabic Transparent" pitchFamily="2" charset="-78"/>
              </a:rPr>
              <a:t>أو </a:t>
            </a:r>
            <a:r>
              <a:rPr lang="ar-DZ" sz="3200" b="1" dirty="0" smtClean="0">
                <a:solidFill>
                  <a:srgbClr val="FF0000"/>
                </a:solidFill>
                <a:cs typeface="Arabic Transparent" pitchFamily="2" charset="-78"/>
              </a:rPr>
              <a:t>محضر الاجتماع </a:t>
            </a:r>
            <a:r>
              <a:rPr lang="ar-DZ" sz="3200" b="1" dirty="0" smtClean="0">
                <a:cs typeface="Arabic Transparent" pitchFamily="2" charset="-78"/>
              </a:rPr>
              <a:t>الخاص بالجمعية العامة للخدمات الاجتماعية </a:t>
            </a:r>
            <a:r>
              <a:rPr lang="ar-DZ" sz="3200" b="1" dirty="0" smtClean="0">
                <a:cs typeface="Arabic Transparent" pitchFamily="2" charset="-78"/>
              </a:rPr>
              <a:t>أو </a:t>
            </a:r>
            <a:r>
              <a:rPr lang="ar-DZ" sz="3200" b="1" dirty="0" smtClean="0">
                <a:cs typeface="Arabic Transparent" pitchFamily="2" charset="-78"/>
              </a:rPr>
              <a:t>الفرع النقابي.</a:t>
            </a:r>
            <a:endParaRPr lang="fr-FR" sz="3200" b="1" dirty="0">
              <a:cs typeface="Arabic Transparent" pitchFamily="2" charset="-78"/>
            </a:endParaRPr>
          </a:p>
          <a:p>
            <a:pPr algn="r" rtl="1">
              <a:buBlip>
                <a:blip r:embed="rId3"/>
              </a:buBlip>
            </a:pPr>
            <a:endParaRPr lang="fr-FR" sz="2800" b="1" dirty="0">
              <a:cs typeface="Arabic Transparen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2000"/>
                                        <p:tgtEl>
                                          <p:spTgt spid="3">
                                            <p:txEl>
                                              <p:pRg st="1" end="1"/>
                                            </p:txEl>
                                          </p:spTgt>
                                        </p:tgtEl>
                                      </p:cBhvr>
                                    </p:animEffect>
                                    <p:anim calcmode="lin" valueType="num">
                                      <p:cBhvr>
                                        <p:cTn id="2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8" dur="2000" fill="hold"/>
                                        <p:tgtEl>
                                          <p:spTgt spid="3">
                                            <p:txEl>
                                              <p:pRg st="1" end="1"/>
                                            </p:txEl>
                                          </p:spTgt>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2000"/>
                                        <p:tgtEl>
                                          <p:spTgt spid="3">
                                            <p:txEl>
                                              <p:pRg st="2" end="2"/>
                                            </p:txEl>
                                          </p:spTgt>
                                        </p:tgtEl>
                                      </p:cBhvr>
                                    </p:animEffect>
                                    <p:anim calcmode="lin" valueType="num">
                                      <p:cBhvr>
                                        <p:cTn id="32"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33"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2" end="2"/>
                                            </p:txEl>
                                          </p:spTgt>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2000"/>
                                        <p:tgtEl>
                                          <p:spTgt spid="3">
                                            <p:txEl>
                                              <p:pRg st="3" end="3"/>
                                            </p:txEl>
                                          </p:spTgt>
                                        </p:tgtEl>
                                      </p:cBhvr>
                                    </p:animEffect>
                                    <p:anim calcmode="lin" valueType="num">
                                      <p:cBhvr>
                                        <p:cTn id="38"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9"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0"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41" fill="hold">
                      <p:stCondLst>
                        <p:cond delay="indefinite"/>
                      </p:stCondLst>
                      <p:childTnLst>
                        <p:par>
                          <p:cTn id="42" fill="hold">
                            <p:stCondLst>
                              <p:cond delay="0"/>
                            </p:stCondLst>
                            <p:childTnLst>
                              <p:par>
                                <p:cTn id="43" presetID="52"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Scale>
                                      <p:cBhvr>
                                        <p:cTn id="4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3">
                                            <p:txEl>
                                              <p:pRg st="4" end="4"/>
                                            </p:txEl>
                                          </p:spTgt>
                                        </p:tgtEl>
                                        <p:attrNameLst>
                                          <p:attrName>ppt_x</p:attrName>
                                          <p:attrName>ppt_y</p:attrName>
                                        </p:attrNameLst>
                                      </p:cBhvr>
                                    </p:animMotion>
                                    <p:animEffect transition="in" filter="fade">
                                      <p:cBhvr>
                                        <p:cTn id="47" dur="1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55"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3">
                                            <p:txEl>
                                              <p:pRg st="5" end="5"/>
                                            </p:txEl>
                                          </p:spTgt>
                                        </p:tgtEl>
                                      </p:cBhvr>
                                    </p:animEffect>
                                  </p:childTnLst>
                                </p:cTn>
                              </p:par>
                              <p:par>
                                <p:cTn id="60" presetID="25" presetClass="entr" presetSubtype="0" fill="hold" nodeType="with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calcmode="lin" valueType="num">
                                      <p:cBhvr>
                                        <p:cTn id="62"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65"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3">
                                            <p:txEl>
                                              <p:pRg st="6" end="6"/>
                                            </p:txEl>
                                          </p:spTgt>
                                        </p:tgtEl>
                                      </p:cBhvr>
                                    </p:animEffect>
                                  </p:childTnLst>
                                </p:cTn>
                              </p:par>
                              <p:par>
                                <p:cTn id="70" presetID="25" presetClass="entr" presetSubtype="0" fill="hold" nodeType="withEffect">
                                  <p:stCondLst>
                                    <p:cond delay="0"/>
                                  </p:stCondLst>
                                  <p:childTnLst>
                                    <p:set>
                                      <p:cBhvr>
                                        <p:cTn id="71" dur="1" fill="hold">
                                          <p:stCondLst>
                                            <p:cond delay="0"/>
                                          </p:stCondLst>
                                        </p:cTn>
                                        <p:tgtEl>
                                          <p:spTgt spid="3">
                                            <p:txEl>
                                              <p:pRg st="7" end="7"/>
                                            </p:txEl>
                                          </p:spTgt>
                                        </p:tgtEl>
                                        <p:attrNameLst>
                                          <p:attrName>style.visibility</p:attrName>
                                        </p:attrNameLst>
                                      </p:cBhvr>
                                      <p:to>
                                        <p:strVal val="visible"/>
                                      </p:to>
                                    </p:set>
                                    <p:anim calcmode="lin" valueType="num">
                                      <p:cBhvr>
                                        <p:cTn id="72"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75"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خلفيات-موبايل-HD-2016-خلفيات-سامسونج-خلفيات-جميلة-62.jpg"/>
          <p:cNvPicPr>
            <a:picLocks noChangeAspect="1"/>
          </p:cNvPicPr>
          <p:nvPr/>
        </p:nvPicPr>
        <p:blipFill>
          <a:blip r:embed="rId2" cstate="print"/>
          <a:stretch>
            <a:fillRect/>
          </a:stretch>
        </p:blipFill>
        <p:spPr>
          <a:xfrm>
            <a:off x="0" y="0"/>
            <a:ext cx="9144000" cy="6858000"/>
          </a:xfrm>
          <a:prstGeom prst="rect">
            <a:avLst/>
          </a:prstGeom>
        </p:spPr>
      </p:pic>
      <p:sp>
        <p:nvSpPr>
          <p:cNvPr id="2" name="Titre 1"/>
          <p:cNvSpPr>
            <a:spLocks noGrp="1"/>
          </p:cNvSpPr>
          <p:nvPr>
            <p:ph type="title"/>
          </p:nvPr>
        </p:nvSpPr>
        <p:spPr/>
        <p:txBody>
          <a:bodyPr/>
          <a:lstStyle/>
          <a:p>
            <a:pPr algn="ctr"/>
            <a:r>
              <a:rPr lang="ar-DZ" b="1" dirty="0" smtClean="0"/>
              <a:t>العناصر الشكلية للمحضر</a:t>
            </a:r>
            <a:endParaRPr lang="fr-FR" b="1" dirty="0"/>
          </a:p>
        </p:txBody>
      </p:sp>
      <p:sp>
        <p:nvSpPr>
          <p:cNvPr id="3" name="Espace réservé du contenu 2"/>
          <p:cNvSpPr>
            <a:spLocks noGrp="1"/>
          </p:cNvSpPr>
          <p:nvPr>
            <p:ph idx="1"/>
          </p:nvPr>
        </p:nvSpPr>
        <p:spPr>
          <a:xfrm>
            <a:off x="457200" y="1609416"/>
            <a:ext cx="8258204" cy="4846320"/>
          </a:xfrm>
        </p:spPr>
        <p:txBody>
          <a:bodyPr/>
          <a:lstStyle/>
          <a:p>
            <a:pPr algn="ctr" rtl="1">
              <a:buNone/>
            </a:pPr>
            <a:r>
              <a:rPr lang="ar-DZ" sz="3600" b="1" dirty="0" smtClean="0">
                <a:cs typeface="Arabic Transparent" pitchFamily="2" charset="-78"/>
              </a:rPr>
              <a:t>النوع الأول</a:t>
            </a:r>
            <a:r>
              <a:rPr lang="fr-FR" sz="3600" b="1" dirty="0" smtClean="0">
                <a:cs typeface="Arabic Transparent" pitchFamily="2" charset="-78"/>
              </a:rPr>
              <a:t> </a:t>
            </a:r>
            <a:r>
              <a:rPr lang="ar-DZ" sz="3600" b="1" dirty="0" smtClean="0">
                <a:cs typeface="Arabic Transparent" pitchFamily="2" charset="-78"/>
              </a:rPr>
              <a:t>:</a:t>
            </a:r>
          </a:p>
          <a:p>
            <a:pPr algn="ctr" rtl="1">
              <a:buNone/>
            </a:pPr>
            <a:r>
              <a:rPr lang="ar-DZ" sz="3600" b="1" dirty="0" smtClean="0">
                <a:cs typeface="Arabic Transparent" pitchFamily="2" charset="-78"/>
              </a:rPr>
              <a:t>محاضر الوضعيات والأحداث وسماع الأقوال:</a:t>
            </a:r>
          </a:p>
          <a:p>
            <a:pPr algn="just" rtl="1">
              <a:buNone/>
            </a:pPr>
            <a:r>
              <a:rPr lang="ar-DZ" sz="3600" dirty="0" smtClean="0">
                <a:cs typeface="Arabic Transparent" pitchFamily="2" charset="-78"/>
              </a:rPr>
              <a:t> الدمغة، رقم التسجيل، عنوان مختصر للوثيقة  ( محضر </a:t>
            </a:r>
            <a:r>
              <a:rPr lang="ar-DZ" sz="3600" dirty="0" smtClean="0">
                <a:cs typeface="Arabic Transparent" pitchFamily="2" charset="-78"/>
              </a:rPr>
              <a:t>تنصيب)</a:t>
            </a:r>
            <a:r>
              <a:rPr lang="ar-DZ" sz="3600" dirty="0" err="1" smtClean="0">
                <a:cs typeface="Arabic Transparent" pitchFamily="2" charset="-78"/>
              </a:rPr>
              <a:t>او</a:t>
            </a:r>
            <a:r>
              <a:rPr lang="ar-DZ" sz="3600" dirty="0" smtClean="0">
                <a:cs typeface="Arabic Transparent" pitchFamily="2" charset="-78"/>
              </a:rPr>
              <a:t> محضر بحث وتحري وبالتالي يجب </a:t>
            </a:r>
            <a:r>
              <a:rPr lang="ar-SA" sz="3600" dirty="0" smtClean="0">
                <a:cs typeface="Arabic Transparent" pitchFamily="2" charset="-78"/>
              </a:rPr>
              <a:t>ذكر </a:t>
            </a:r>
            <a:r>
              <a:rPr lang="ar-SA" sz="3600" dirty="0" smtClean="0">
                <a:cs typeface="Arabic Transparent" pitchFamily="2" charset="-78"/>
              </a:rPr>
              <a:t>كلمة محضر في الوسط مع بيان نوعه</a:t>
            </a:r>
            <a:r>
              <a:rPr lang="ar-DZ" sz="3600" dirty="0" smtClean="0">
                <a:cs typeface="Arabic Transparent" pitchFamily="2" charset="-78"/>
              </a:rPr>
              <a:t>، </a:t>
            </a:r>
            <a:r>
              <a:rPr lang="ar-DZ" sz="3600" dirty="0" smtClean="0">
                <a:cs typeface="Arabic Transparent" pitchFamily="2" charset="-78"/>
              </a:rPr>
              <a:t>جملة تمهيدية تبين التاريخ والوقت بالأحرف، العرض، صيغة الاختتام (وإثباتا لذلك... )، المكان، الإمضاء.</a:t>
            </a:r>
            <a:endParaRPr lang="fr-FR" sz="3600" dirty="0" smtClean="0">
              <a:cs typeface="Arabic Transparent" pitchFamily="2" charset="-78"/>
            </a:endParaRPr>
          </a:p>
          <a:p>
            <a:pPr algn="ctr" rtl="1">
              <a:buNone/>
            </a:pPr>
            <a:endParaRPr lang="fr-FR" sz="3600" dirty="0" smtClean="0">
              <a:cs typeface="Arabic Transparent" pitchFamily="2" charset="-78"/>
            </a:endParaRPr>
          </a:p>
          <a:p>
            <a:pPr algn="r" rtl="1">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14"/>
            <a:ext cx="7239000" cy="1143000"/>
          </a:xfrm>
        </p:spPr>
        <p:txBody>
          <a:bodyPr/>
          <a:lstStyle/>
          <a:p>
            <a:pPr algn="ctr"/>
            <a:r>
              <a:rPr lang="ar-DZ" b="1" dirty="0" smtClean="0"/>
              <a:t> أمثلة</a:t>
            </a:r>
            <a:endParaRPr lang="fr-FR" b="1" dirty="0"/>
          </a:p>
        </p:txBody>
      </p:sp>
      <p:pic>
        <p:nvPicPr>
          <p:cNvPr id="4" name="Espace réservé du contenu 3" descr="11.png"/>
          <p:cNvPicPr>
            <a:picLocks noGrp="1" noChangeAspect="1"/>
          </p:cNvPicPr>
          <p:nvPr>
            <p:ph idx="1"/>
          </p:nvPr>
        </p:nvPicPr>
        <p:blipFill>
          <a:blip r:embed="rId2" cstate="print"/>
          <a:stretch>
            <a:fillRect/>
          </a:stretch>
        </p:blipFill>
        <p:spPr>
          <a:xfrm>
            <a:off x="0" y="1285860"/>
            <a:ext cx="8143900" cy="542928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Scale>
                                      <p:cBhvr>
                                        <p:cTn id="16"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4"/>
                                        </p:tgtEl>
                                        <p:attrNameLst>
                                          <p:attrName>ppt_x</p:attrName>
                                          <p:attrName>ppt_y</p:attrName>
                                        </p:attrNameLst>
                                      </p:cBhvr>
                                    </p:animMotion>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descr="686">
            <a:hlinkClick r:id="rId2" tgtFrame="_blank"/>
          </p:cNvPr>
          <p:cNvPicPr>
            <a:picLocks noGrp="1"/>
          </p:cNvPicPr>
          <p:nvPr>
            <p:ph idx="1"/>
          </p:nvPr>
        </p:nvPicPr>
        <p:blipFill>
          <a:blip r:embed="rId3"/>
          <a:srcRect/>
          <a:stretch>
            <a:fillRect/>
          </a:stretch>
        </p:blipFill>
        <p:spPr bwMode="auto">
          <a:xfrm>
            <a:off x="142844" y="0"/>
            <a:ext cx="7358115" cy="6456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خلفيات-موبايل-HD-2016-خلفيات-سامسونج-خلفيات-جميلة-62.jpg"/>
          <p:cNvPicPr>
            <a:picLocks noChangeAspect="1"/>
          </p:cNvPicPr>
          <p:nvPr/>
        </p:nvPicPr>
        <p:blipFill>
          <a:blip r:embed="rId2" cstate="print"/>
          <a:stretch>
            <a:fillRect/>
          </a:stretch>
        </p:blipFill>
        <p:spPr>
          <a:xfrm>
            <a:off x="0" y="0"/>
            <a:ext cx="9144000" cy="6858000"/>
          </a:xfrm>
          <a:prstGeom prst="rect">
            <a:avLst/>
          </a:prstGeom>
        </p:spPr>
      </p:pic>
      <p:sp>
        <p:nvSpPr>
          <p:cNvPr id="2" name="Titre 1"/>
          <p:cNvSpPr>
            <a:spLocks noGrp="1"/>
          </p:cNvSpPr>
          <p:nvPr>
            <p:ph type="title"/>
          </p:nvPr>
        </p:nvSpPr>
        <p:spPr/>
        <p:txBody>
          <a:bodyPr>
            <a:normAutofit/>
          </a:bodyPr>
          <a:lstStyle/>
          <a:p>
            <a:pPr algn="ctr" rtl="1"/>
            <a:r>
              <a:rPr lang="ar-DZ" b="1" dirty="0"/>
              <a:t>أولا</a:t>
            </a:r>
            <a:r>
              <a:rPr lang="ar-DZ" b="1" dirty="0" smtClean="0"/>
              <a:t>: التقرير الإداري</a:t>
            </a:r>
            <a:r>
              <a:rPr lang="fr-FR" dirty="0" smtClean="0"/>
              <a:t>Rapport </a:t>
            </a:r>
            <a:endParaRPr lang="fr-FR" dirty="0"/>
          </a:p>
        </p:txBody>
      </p:sp>
      <p:sp>
        <p:nvSpPr>
          <p:cNvPr id="3" name="Espace réservé du contenu 2"/>
          <p:cNvSpPr>
            <a:spLocks noGrp="1"/>
          </p:cNvSpPr>
          <p:nvPr>
            <p:ph idx="1"/>
          </p:nvPr>
        </p:nvSpPr>
        <p:spPr>
          <a:xfrm>
            <a:off x="0" y="1609416"/>
            <a:ext cx="9144000" cy="4846320"/>
          </a:xfrm>
        </p:spPr>
        <p:txBody>
          <a:bodyPr>
            <a:normAutofit fontScale="92500"/>
          </a:bodyPr>
          <a:lstStyle/>
          <a:p>
            <a:pPr algn="just" rtl="1">
              <a:buNone/>
            </a:pPr>
            <a:r>
              <a:rPr lang="ar-DZ" sz="3600" dirty="0" smtClean="0">
                <a:cs typeface="Arabic Transparent" pitchFamily="2" charset="-78"/>
              </a:rPr>
              <a:t>هو </a:t>
            </a:r>
            <a:r>
              <a:rPr lang="ar-DZ" sz="3600" dirty="0" smtClean="0">
                <a:solidFill>
                  <a:srgbClr val="FF0000"/>
                </a:solidFill>
                <a:cs typeface="Arabic Transparent" pitchFamily="2" charset="-78"/>
              </a:rPr>
              <a:t>وثيقة إدارية </a:t>
            </a:r>
            <a:r>
              <a:rPr lang="ar-DZ" sz="3600" dirty="0" smtClean="0">
                <a:cs typeface="Arabic Transparent" pitchFamily="2" charset="-78"/>
              </a:rPr>
              <a:t>تمكن </a:t>
            </a:r>
            <a:r>
              <a:rPr lang="ar-DZ" sz="3600" dirty="0" smtClean="0">
                <a:solidFill>
                  <a:srgbClr val="FF0000"/>
                </a:solidFill>
                <a:cs typeface="Arabic Transparent" pitchFamily="2" charset="-78"/>
              </a:rPr>
              <a:t>المرؤوس</a:t>
            </a:r>
            <a:r>
              <a:rPr lang="ar-DZ" sz="3600" dirty="0" smtClean="0">
                <a:cs typeface="Arabic Transparent" pitchFamily="2" charset="-78"/>
              </a:rPr>
              <a:t> من تقديم </a:t>
            </a:r>
            <a:r>
              <a:rPr lang="ar-DZ" sz="3600" dirty="0" smtClean="0">
                <a:solidFill>
                  <a:srgbClr val="FF0000"/>
                </a:solidFill>
                <a:cs typeface="Arabic Transparent" pitchFamily="2" charset="-78"/>
              </a:rPr>
              <a:t>عرض للرئيس </a:t>
            </a:r>
            <a:r>
              <a:rPr lang="ar-DZ" sz="3600" dirty="0" smtClean="0">
                <a:cs typeface="Arabic Transparent" pitchFamily="2" charset="-78"/>
              </a:rPr>
              <a:t>عن </a:t>
            </a:r>
            <a:r>
              <a:rPr lang="ar-DZ" sz="3600" dirty="0" smtClean="0">
                <a:solidFill>
                  <a:srgbClr val="FF0000"/>
                </a:solidFill>
                <a:cs typeface="Arabic Transparent" pitchFamily="2" charset="-78"/>
              </a:rPr>
              <a:t>قضية معينة </a:t>
            </a:r>
            <a:r>
              <a:rPr lang="ar-DZ" sz="3600" dirty="0" smtClean="0">
                <a:cs typeface="Arabic Transparent" pitchFamily="2" charset="-78"/>
              </a:rPr>
              <a:t>بكامل التفاصيل مع تقديم </a:t>
            </a:r>
            <a:r>
              <a:rPr lang="ar-DZ" sz="3600" dirty="0" smtClean="0">
                <a:solidFill>
                  <a:srgbClr val="FF0000"/>
                </a:solidFill>
                <a:cs typeface="Arabic Transparent" pitchFamily="2" charset="-78"/>
              </a:rPr>
              <a:t>الاقتراحات</a:t>
            </a:r>
            <a:r>
              <a:rPr lang="ar-DZ" sz="3600" dirty="0" smtClean="0">
                <a:cs typeface="Arabic Transparent" pitchFamily="2" charset="-78"/>
              </a:rPr>
              <a:t> بغية الحصول على الموافقة أو اتخاذ التدابير. وهو يختلف عن </a:t>
            </a:r>
            <a:r>
              <a:rPr lang="ar-DZ" sz="3600" dirty="0" smtClean="0">
                <a:solidFill>
                  <a:srgbClr val="FF0000"/>
                </a:solidFill>
                <a:cs typeface="Arabic Transparent" pitchFamily="2" charset="-78"/>
              </a:rPr>
              <a:t>عرض حــال</a:t>
            </a:r>
            <a:r>
              <a:rPr lang="fr-FR" sz="3200" dirty="0" smtClean="0"/>
              <a:t>Compte-rendu</a:t>
            </a:r>
            <a:r>
              <a:rPr lang="ar-DZ" sz="3200" dirty="0" smtClean="0"/>
              <a:t> </a:t>
            </a:r>
            <a:r>
              <a:rPr lang="ar-DZ" sz="3600" dirty="0" smtClean="0">
                <a:cs typeface="Arabic Transparent" pitchFamily="2" charset="-78"/>
              </a:rPr>
              <a:t>: هو </a:t>
            </a:r>
            <a:r>
              <a:rPr lang="ar-DZ" sz="3600" dirty="0" smtClean="0">
                <a:solidFill>
                  <a:srgbClr val="FF0000"/>
                </a:solidFill>
                <a:cs typeface="Arabic Transparent" pitchFamily="2" charset="-78"/>
              </a:rPr>
              <a:t>وثيقة إدارية </a:t>
            </a:r>
            <a:r>
              <a:rPr lang="ar-DZ" sz="3600" dirty="0" smtClean="0">
                <a:cs typeface="Arabic Transparent" pitchFamily="2" charset="-78"/>
              </a:rPr>
              <a:t>ينقل فيها المرؤوس وقائع ما قصد لترك </a:t>
            </a:r>
            <a:r>
              <a:rPr lang="ar-DZ" sz="3600" dirty="0" smtClean="0">
                <a:solidFill>
                  <a:srgbClr val="FF0000"/>
                </a:solidFill>
                <a:cs typeface="Arabic Transparent" pitchFamily="2" charset="-78"/>
              </a:rPr>
              <a:t>أثر مكتوب</a:t>
            </a:r>
            <a:r>
              <a:rPr lang="ar-DZ" sz="3600" dirty="0" smtClean="0">
                <a:cs typeface="Arabic Transparent" pitchFamily="2" charset="-78"/>
              </a:rPr>
              <a:t>، ولا يشتمل على اقتراحات كالتقرير، الغرض منه </a:t>
            </a:r>
            <a:r>
              <a:rPr lang="ar-DZ" sz="3600" dirty="0" smtClean="0">
                <a:solidFill>
                  <a:srgbClr val="FF0000"/>
                </a:solidFill>
                <a:cs typeface="Arabic Transparent" pitchFamily="2" charset="-78"/>
              </a:rPr>
              <a:t>اطلاع</a:t>
            </a:r>
            <a:r>
              <a:rPr lang="ar-DZ" sz="3600" dirty="0" smtClean="0">
                <a:cs typeface="Arabic Transparent" pitchFamily="2" charset="-78"/>
              </a:rPr>
              <a:t> </a:t>
            </a:r>
            <a:r>
              <a:rPr lang="ar-DZ" sz="3600" dirty="0" err="1" smtClean="0">
                <a:cs typeface="Arabic Transparent" pitchFamily="2" charset="-78"/>
              </a:rPr>
              <a:t>المسؤول</a:t>
            </a:r>
            <a:r>
              <a:rPr lang="ar-DZ" sz="3600" dirty="0" smtClean="0">
                <a:cs typeface="Arabic Transparent" pitchFamily="2" charset="-78"/>
              </a:rPr>
              <a:t> عن الحادث أو الواقعــة.</a:t>
            </a:r>
          </a:p>
          <a:p>
            <a:pPr algn="just" rtl="1">
              <a:buNone/>
            </a:pPr>
            <a:r>
              <a:rPr lang="ar-DZ" sz="3600" dirty="0" smtClean="0">
                <a:cs typeface="Arabic Transparent" pitchFamily="2" charset="-78"/>
              </a:rPr>
              <a:t>يحتوي التقرير غالبا على: </a:t>
            </a:r>
            <a:r>
              <a:rPr lang="ar-DZ" sz="3600" dirty="0" smtClean="0">
                <a:solidFill>
                  <a:srgbClr val="FF0000"/>
                </a:solidFill>
                <a:cs typeface="Arabic Transparent" pitchFamily="2" charset="-78"/>
              </a:rPr>
              <a:t>الدمغة</a:t>
            </a:r>
            <a:r>
              <a:rPr lang="ar-DZ" sz="3600" dirty="0" smtClean="0">
                <a:cs typeface="Arabic Transparent" pitchFamily="2" charset="-78"/>
              </a:rPr>
              <a:t>، </a:t>
            </a:r>
            <a:r>
              <a:rPr lang="ar-DZ" sz="3600" dirty="0" smtClean="0">
                <a:solidFill>
                  <a:srgbClr val="FF0000"/>
                </a:solidFill>
                <a:cs typeface="Arabic Transparent" pitchFamily="2" charset="-78"/>
              </a:rPr>
              <a:t>عنوان</a:t>
            </a:r>
            <a:r>
              <a:rPr lang="ar-DZ" sz="3600" dirty="0" smtClean="0">
                <a:cs typeface="Arabic Transparent" pitchFamily="2" charset="-78"/>
              </a:rPr>
              <a:t> الوثيقة، المدخل أو </a:t>
            </a:r>
            <a:r>
              <a:rPr lang="ar-DZ" sz="3600" dirty="0" smtClean="0">
                <a:solidFill>
                  <a:srgbClr val="FF0000"/>
                </a:solidFill>
                <a:cs typeface="Arabic Transparent" pitchFamily="2" charset="-78"/>
              </a:rPr>
              <a:t>الجملة</a:t>
            </a:r>
            <a:r>
              <a:rPr lang="ar-DZ" sz="3600" dirty="0" smtClean="0">
                <a:cs typeface="Arabic Transparent" pitchFamily="2" charset="-78"/>
              </a:rPr>
              <a:t> </a:t>
            </a:r>
            <a:r>
              <a:rPr lang="ar-DZ" sz="3600" dirty="0" smtClean="0">
                <a:solidFill>
                  <a:srgbClr val="FF0000"/>
                </a:solidFill>
                <a:cs typeface="Arabic Transparent" pitchFamily="2" charset="-78"/>
              </a:rPr>
              <a:t>التمهيدية</a:t>
            </a:r>
            <a:r>
              <a:rPr lang="ar-DZ" sz="3600" dirty="0" smtClean="0">
                <a:cs typeface="Arabic Transparent" pitchFamily="2" charset="-78"/>
              </a:rPr>
              <a:t>، </a:t>
            </a:r>
            <a:r>
              <a:rPr lang="ar-DZ" sz="3600" dirty="0" smtClean="0">
                <a:solidFill>
                  <a:srgbClr val="FF0000"/>
                </a:solidFill>
                <a:cs typeface="Arabic Transparent" pitchFamily="2" charset="-78"/>
              </a:rPr>
              <a:t>نص</a:t>
            </a:r>
            <a:r>
              <a:rPr lang="ar-DZ" sz="3600" dirty="0" smtClean="0">
                <a:cs typeface="Arabic Transparent" pitchFamily="2" charset="-78"/>
              </a:rPr>
              <a:t> التقرير أو </a:t>
            </a:r>
            <a:r>
              <a:rPr lang="ar-DZ" sz="3600" dirty="0" smtClean="0">
                <a:solidFill>
                  <a:srgbClr val="FF0000"/>
                </a:solidFill>
                <a:cs typeface="Arabic Transparent" pitchFamily="2" charset="-78"/>
              </a:rPr>
              <a:t>مضمونه</a:t>
            </a:r>
            <a:r>
              <a:rPr lang="ar-DZ" sz="3600" dirty="0" smtClean="0">
                <a:cs typeface="Arabic Transparent" pitchFamily="2" charset="-78"/>
              </a:rPr>
              <a:t>، </a:t>
            </a:r>
            <a:r>
              <a:rPr lang="ar-DZ" sz="3600" dirty="0" smtClean="0">
                <a:solidFill>
                  <a:srgbClr val="FF0000"/>
                </a:solidFill>
                <a:cs typeface="Arabic Transparent" pitchFamily="2" charset="-78"/>
              </a:rPr>
              <a:t>الخاتمة</a:t>
            </a:r>
            <a:r>
              <a:rPr lang="ar-DZ" sz="3600" dirty="0" smtClean="0">
                <a:cs typeface="Arabic Transparent" pitchFamily="2" charset="-78"/>
              </a:rPr>
              <a:t> أو الجملة الختامية، </a:t>
            </a:r>
            <a:r>
              <a:rPr lang="ar-DZ" sz="3600" dirty="0" smtClean="0">
                <a:solidFill>
                  <a:srgbClr val="FF0000"/>
                </a:solidFill>
                <a:cs typeface="Arabic Transparent" pitchFamily="2" charset="-78"/>
              </a:rPr>
              <a:t>المكان</a:t>
            </a:r>
            <a:r>
              <a:rPr lang="ar-DZ" sz="3600" dirty="0" smtClean="0">
                <a:cs typeface="Arabic Transparent" pitchFamily="2" charset="-78"/>
              </a:rPr>
              <a:t>، </a:t>
            </a:r>
            <a:r>
              <a:rPr lang="ar-DZ" sz="3600" dirty="0" smtClean="0">
                <a:solidFill>
                  <a:srgbClr val="FF0000"/>
                </a:solidFill>
                <a:cs typeface="Arabic Transparent" pitchFamily="2" charset="-78"/>
              </a:rPr>
              <a:t>التاريخ</a:t>
            </a:r>
            <a:r>
              <a:rPr lang="ar-DZ" sz="3600" dirty="0" smtClean="0">
                <a:cs typeface="Arabic Transparent" pitchFamily="2" charset="-78"/>
              </a:rPr>
              <a:t>، </a:t>
            </a:r>
            <a:r>
              <a:rPr lang="ar-DZ" sz="3600" dirty="0" smtClean="0">
                <a:solidFill>
                  <a:srgbClr val="FF0000"/>
                </a:solidFill>
                <a:cs typeface="Arabic Transparent" pitchFamily="2" charset="-78"/>
              </a:rPr>
              <a:t>الإمضاء</a:t>
            </a:r>
            <a:r>
              <a:rPr lang="ar-DZ" sz="3600" dirty="0" smtClean="0">
                <a:cs typeface="Arabic Transparent" pitchFamily="2" charset="-78"/>
              </a:rPr>
              <a:t> من طرف المحرر.ويحتوي على عدد صفحات معتبرة بين 10 و15 صفحة</a:t>
            </a:r>
          </a:p>
          <a:p>
            <a:pPr algn="just" rtl="1">
              <a:buNone/>
            </a:pPr>
            <a:endParaRPr lang="fr-FR" sz="3600" dirty="0">
              <a:cs typeface="Arabic Transparen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12.png"/>
          <p:cNvPicPr>
            <a:picLocks noGrp="1" noChangeAspect="1"/>
          </p:cNvPicPr>
          <p:nvPr>
            <p:ph idx="1"/>
          </p:nvPr>
        </p:nvPicPr>
        <p:blipFill>
          <a:blip r:embed="rId2" cstate="print"/>
          <a:stretch>
            <a:fillRect/>
          </a:stretch>
        </p:blipFill>
        <p:spPr>
          <a:xfrm>
            <a:off x="4788024" y="0"/>
            <a:ext cx="4355976" cy="6858000"/>
          </a:xfrm>
        </p:spPr>
      </p:pic>
      <p:pic>
        <p:nvPicPr>
          <p:cNvPr id="7" name="Image 6" descr="13.png"/>
          <p:cNvPicPr>
            <a:picLocks noChangeAspect="1"/>
          </p:cNvPicPr>
          <p:nvPr/>
        </p:nvPicPr>
        <p:blipFill>
          <a:blip r:embed="rId3" cstate="print"/>
          <a:stretch>
            <a:fillRect/>
          </a:stretch>
        </p:blipFill>
        <p:spPr>
          <a:xfrm>
            <a:off x="0" y="0"/>
            <a:ext cx="4870133"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14.png"/>
          <p:cNvPicPr>
            <a:picLocks noGrp="1" noChangeAspect="1"/>
          </p:cNvPicPr>
          <p:nvPr>
            <p:ph idx="1"/>
          </p:nvPr>
        </p:nvPicPr>
        <p:blipFill>
          <a:blip r:embed="rId2" cstate="print"/>
          <a:stretch>
            <a:fillRect/>
          </a:stretch>
        </p:blipFill>
        <p:spPr>
          <a:xfrm>
            <a:off x="4572000" y="0"/>
            <a:ext cx="4572000" cy="6858000"/>
          </a:xfrm>
        </p:spPr>
      </p:pic>
      <p:pic>
        <p:nvPicPr>
          <p:cNvPr id="7" name="Image 6" descr="15.png"/>
          <p:cNvPicPr>
            <a:picLocks noChangeAspect="1"/>
          </p:cNvPicPr>
          <p:nvPr/>
        </p:nvPicPr>
        <p:blipFill>
          <a:blip r:embed="rId3" cstate="print"/>
          <a:stretch>
            <a:fillRect/>
          </a:stretch>
        </p:blipFill>
        <p:spPr>
          <a:xfrm>
            <a:off x="0" y="0"/>
            <a:ext cx="4499992"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خلفيات-موبايل-HD-2016-خلفيات-سامسونج-خلفيات-جميلة-62.jpg"/>
          <p:cNvPicPr>
            <a:picLocks noChangeAspect="1"/>
          </p:cNvPicPr>
          <p:nvPr/>
        </p:nvPicPr>
        <p:blipFill>
          <a:blip r:embed="rId2" cstate="print"/>
          <a:stretch>
            <a:fillRect/>
          </a:stretch>
        </p:blipFill>
        <p:spPr>
          <a:xfrm>
            <a:off x="0" y="0"/>
            <a:ext cx="9144000" cy="6858000"/>
          </a:xfrm>
          <a:prstGeom prst="rect">
            <a:avLst/>
          </a:prstGeom>
        </p:spPr>
      </p:pic>
      <p:sp>
        <p:nvSpPr>
          <p:cNvPr id="3" name="Espace réservé du contenu 2"/>
          <p:cNvSpPr>
            <a:spLocks noGrp="1"/>
          </p:cNvSpPr>
          <p:nvPr>
            <p:ph idx="1"/>
          </p:nvPr>
        </p:nvSpPr>
        <p:spPr>
          <a:xfrm>
            <a:off x="457200" y="500042"/>
            <a:ext cx="8401080" cy="5955694"/>
          </a:xfrm>
        </p:spPr>
        <p:txBody>
          <a:bodyPr>
            <a:normAutofit/>
          </a:bodyPr>
          <a:lstStyle/>
          <a:p>
            <a:pPr algn="ctr" rtl="1">
              <a:buNone/>
            </a:pPr>
            <a:endParaRPr lang="ar-DZ" b="1" dirty="0" smtClean="0"/>
          </a:p>
          <a:p>
            <a:pPr algn="ctr" rtl="1">
              <a:buBlip>
                <a:blip r:embed="rId3"/>
              </a:buBlip>
            </a:pPr>
            <a:r>
              <a:rPr lang="ar-DZ" sz="4000" b="1" dirty="0" smtClean="0">
                <a:cs typeface="Arabic Transparent" pitchFamily="2" charset="-78"/>
              </a:rPr>
              <a:t>النوع الثاني</a:t>
            </a:r>
            <a:r>
              <a:rPr lang="fr-FR" sz="4000" b="1" dirty="0" smtClean="0">
                <a:cs typeface="Arabic Transparent" pitchFamily="2" charset="-78"/>
              </a:rPr>
              <a:t> </a:t>
            </a:r>
            <a:r>
              <a:rPr lang="ar-DZ" sz="4000" b="1" dirty="0" smtClean="0">
                <a:cs typeface="Arabic Transparent" pitchFamily="2" charset="-78"/>
              </a:rPr>
              <a:t>: </a:t>
            </a:r>
            <a:r>
              <a:rPr lang="ar-DZ" sz="4000" dirty="0" smtClean="0">
                <a:cs typeface="Arabic Transparent" pitchFamily="2" charset="-78"/>
              </a:rPr>
              <a:t>محاضر تتناول جلسات الاجتماعات الإدارية المختلفة </a:t>
            </a:r>
            <a:endParaRPr lang="ar-DZ" sz="4000" b="1" dirty="0" smtClean="0">
              <a:cs typeface="Arabic Transparent" pitchFamily="2" charset="-78"/>
            </a:endParaRPr>
          </a:p>
          <a:p>
            <a:pPr algn="ctr" rtl="1">
              <a:buNone/>
            </a:pPr>
            <a:r>
              <a:rPr lang="ar-DZ" sz="4000" dirty="0" smtClean="0">
                <a:cs typeface="Arabic Transparent" pitchFamily="2" charset="-78"/>
              </a:rPr>
              <a:t>الدمغة</a:t>
            </a:r>
            <a:r>
              <a:rPr lang="ar-DZ" sz="4000" dirty="0">
                <a:cs typeface="Arabic Transparent" pitchFamily="2" charset="-78"/>
              </a:rPr>
              <a:t>، رقم التسجيل، عنوان الوثيقة، جملة تمهيدية تراعى فيها جملة من الشروط، جدول الأعمال، </a:t>
            </a:r>
            <a:r>
              <a:rPr lang="ar-DZ" sz="4000" dirty="0" smtClean="0">
                <a:cs typeface="Arabic Transparent" pitchFamily="2" charset="-78"/>
              </a:rPr>
              <a:t>المداولات</a:t>
            </a:r>
          </a:p>
          <a:p>
            <a:pPr algn="ctr" rtl="1">
              <a:buNone/>
            </a:pPr>
            <a:r>
              <a:rPr lang="ar-DZ" sz="4000" dirty="0" smtClean="0">
                <a:cs typeface="Arabic Transparent" pitchFamily="2" charset="-78"/>
              </a:rPr>
              <a:t> </a:t>
            </a:r>
            <a:r>
              <a:rPr lang="ar-DZ" sz="4000" dirty="0">
                <a:cs typeface="Arabic Transparent" pitchFamily="2" charset="-78"/>
              </a:rPr>
              <a:t>(سير الجلسة ,,,)، صيغة الاختتام،  المكان، التاريخ ، الإمضاء.</a:t>
            </a:r>
            <a:endParaRPr lang="fr-FR" sz="4000" dirty="0">
              <a:cs typeface="Arabic Transparent"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خلفيات-موبايل-HD-2016-خلفيات-سامسونج-خلفيات-جميلة-62.jpg"/>
          <p:cNvPicPr>
            <a:picLocks noChangeAspect="1"/>
          </p:cNvPicPr>
          <p:nvPr/>
        </p:nvPicPr>
        <p:blipFill>
          <a:blip r:embed="rId2" cstate="print"/>
          <a:stretch>
            <a:fillRect/>
          </a:stretch>
        </p:blipFill>
        <p:spPr>
          <a:xfrm>
            <a:off x="0" y="0"/>
            <a:ext cx="9144000" cy="6858000"/>
          </a:xfrm>
          <a:prstGeom prst="rect">
            <a:avLst/>
          </a:prstGeom>
        </p:spPr>
      </p:pic>
      <p:sp>
        <p:nvSpPr>
          <p:cNvPr id="3" name="Espace réservé du contenu 2"/>
          <p:cNvSpPr>
            <a:spLocks noGrp="1"/>
          </p:cNvSpPr>
          <p:nvPr>
            <p:ph idx="1"/>
          </p:nvPr>
        </p:nvSpPr>
        <p:spPr>
          <a:xfrm>
            <a:off x="142844" y="500042"/>
            <a:ext cx="8715436" cy="5955694"/>
          </a:xfrm>
        </p:spPr>
        <p:txBody>
          <a:bodyPr>
            <a:normAutofit fontScale="92500" lnSpcReduction="20000"/>
          </a:bodyPr>
          <a:lstStyle/>
          <a:p>
            <a:pPr algn="ctr" rtl="1">
              <a:buNone/>
            </a:pPr>
            <a:endParaRPr lang="ar-DZ" b="1" dirty="0" smtClean="0"/>
          </a:p>
          <a:p>
            <a:pPr algn="just" rtl="1">
              <a:buBlip>
                <a:blip r:embed="rId3"/>
              </a:buBlip>
            </a:pPr>
            <a:r>
              <a:rPr lang="ar-DZ" sz="4000" dirty="0" smtClean="0">
                <a:solidFill>
                  <a:srgbClr val="FF0000"/>
                </a:solidFill>
                <a:effectLst>
                  <a:outerShdw blurRad="38100" dist="38100" dir="2700000" algn="tl">
                    <a:srgbClr val="000000">
                      <a:alpha val="43137"/>
                    </a:srgbClr>
                  </a:outerShdw>
                </a:effectLst>
                <a:cs typeface="Arabic Transparent"/>
              </a:rPr>
              <a:t>موضوعا</a:t>
            </a:r>
            <a:r>
              <a:rPr lang="ar-DZ" sz="4000" dirty="0" smtClean="0">
                <a:solidFill>
                  <a:srgbClr val="FF0000"/>
                </a:solidFill>
                <a:cs typeface="Arabic Transparent"/>
              </a:rPr>
              <a:t>: </a:t>
            </a:r>
            <a:r>
              <a:rPr lang="ar-DZ" sz="4000" dirty="0" smtClean="0">
                <a:cs typeface="Arabic Transparent"/>
              </a:rPr>
              <a:t>يحرر المحضر دائما في الجمع المتكلم، </a:t>
            </a:r>
            <a:r>
              <a:rPr lang="ar-DZ" sz="4000" dirty="0" smtClean="0">
                <a:cs typeface="Arabic Transparent"/>
              </a:rPr>
              <a:t>ويبتدئ </a:t>
            </a:r>
            <a:r>
              <a:rPr lang="ar-DZ" sz="4000" dirty="0" smtClean="0">
                <a:cs typeface="Arabic Transparent"/>
              </a:rPr>
              <a:t>بكتابة التاريخ </a:t>
            </a:r>
            <a:r>
              <a:rPr lang="ar-DZ" sz="4000" dirty="0" smtClean="0">
                <a:cs typeface="Arabic Transparent"/>
              </a:rPr>
              <a:t>بالأحرف بالأرقام، </a:t>
            </a:r>
            <a:r>
              <a:rPr lang="ar-DZ" sz="4000" dirty="0" smtClean="0">
                <a:cs typeface="Arabic Transparent"/>
              </a:rPr>
              <a:t>مثال</a:t>
            </a:r>
            <a:r>
              <a:rPr lang="ar-DZ" sz="4000" dirty="0" smtClean="0">
                <a:cs typeface="Arabic Transparent"/>
              </a:rPr>
              <a:t>:</a:t>
            </a:r>
          </a:p>
          <a:p>
            <a:pPr algn="just" rtl="1">
              <a:buNone/>
            </a:pPr>
            <a:r>
              <a:rPr lang="ar-DZ" sz="4000" dirty="0" smtClean="0">
                <a:cs typeface="Arabic Transparent"/>
              </a:rPr>
              <a:t> </a:t>
            </a:r>
            <a:r>
              <a:rPr lang="ar-DZ" sz="4000" dirty="0" smtClean="0">
                <a:cs typeface="Arabic Transparent"/>
              </a:rPr>
              <a:t>في 2 جانفي من سنة </a:t>
            </a:r>
            <a:r>
              <a:rPr lang="ar-DZ" sz="4000" dirty="0" smtClean="0">
                <a:cs typeface="Arabic Transparent"/>
              </a:rPr>
              <a:t>2023 </a:t>
            </a:r>
            <a:r>
              <a:rPr lang="ar-DZ" sz="4000" dirty="0" smtClean="0">
                <a:cs typeface="Arabic Transparent"/>
              </a:rPr>
              <a:t>وعلى الساعة 9 صباحا، نحن</a:t>
            </a:r>
            <a:r>
              <a:rPr lang="ar-DZ" sz="4000" dirty="0" smtClean="0">
                <a:cs typeface="Arabic Transparent"/>
              </a:rPr>
              <a:t>.....(الاسم</a:t>
            </a:r>
            <a:r>
              <a:rPr lang="ar-DZ" sz="4000" dirty="0" smtClean="0">
                <a:cs typeface="Arabic Transparent"/>
              </a:rPr>
              <a:t>، اللقب، صفة المحرر، ومكان </a:t>
            </a:r>
            <a:r>
              <a:rPr lang="ar-DZ" sz="4000" dirty="0" smtClean="0">
                <a:cs typeface="Arabic Transparent"/>
              </a:rPr>
              <a:t>عمله) </a:t>
            </a:r>
            <a:r>
              <a:rPr lang="ar-DZ" sz="4000" dirty="0" smtClean="0">
                <a:cs typeface="Arabic Transparent"/>
              </a:rPr>
              <a:t>انتقلنا إلى </a:t>
            </a:r>
            <a:r>
              <a:rPr lang="ar-DZ" sz="4000" dirty="0" smtClean="0">
                <a:cs typeface="Arabic Transparent"/>
              </a:rPr>
              <a:t>....(ذكر المكان) </a:t>
            </a:r>
            <a:r>
              <a:rPr lang="ar-DZ" sz="4000" dirty="0" smtClean="0">
                <a:cs typeface="Arabic Transparent"/>
              </a:rPr>
              <a:t>ثم تسجيل الوقائع </a:t>
            </a:r>
            <a:r>
              <a:rPr lang="ar-DZ" sz="4000" dirty="0" smtClean="0">
                <a:cs typeface="Arabic Transparent"/>
              </a:rPr>
              <a:t>المشاهدة </a:t>
            </a:r>
            <a:r>
              <a:rPr lang="ar-DZ" sz="4000" dirty="0" smtClean="0">
                <a:cs typeface="Arabic Transparent"/>
              </a:rPr>
              <a:t>أو التصريحات المسموعة، </a:t>
            </a:r>
            <a:r>
              <a:rPr lang="ar-DZ" sz="4000" dirty="0" smtClean="0">
                <a:cs typeface="Arabic Transparent"/>
              </a:rPr>
              <a:t>الأطراف </a:t>
            </a:r>
            <a:r>
              <a:rPr lang="ar-DZ" sz="4000" dirty="0" smtClean="0">
                <a:cs typeface="Arabic Transparent"/>
              </a:rPr>
              <a:t>المعنية، ثم ذكر </a:t>
            </a:r>
            <a:r>
              <a:rPr lang="ar-DZ" sz="4000" dirty="0" smtClean="0">
                <a:cs typeface="Arabic Transparent"/>
              </a:rPr>
              <a:t>الشهود </a:t>
            </a:r>
            <a:r>
              <a:rPr lang="ar-DZ" sz="4000" dirty="0" smtClean="0">
                <a:cs typeface="Arabic Transparent"/>
              </a:rPr>
              <a:t>إن وجدوا في </a:t>
            </a:r>
            <a:r>
              <a:rPr lang="ar-DZ" sz="4000" dirty="0" smtClean="0">
                <a:cs typeface="Arabic Transparent"/>
              </a:rPr>
              <a:t>الإجراءات </a:t>
            </a:r>
            <a:r>
              <a:rPr lang="ar-DZ" sz="4000" dirty="0" smtClean="0">
                <a:cs typeface="Arabic Transparent"/>
              </a:rPr>
              <a:t>المتخذة</a:t>
            </a:r>
            <a:r>
              <a:rPr lang="ar-DZ" sz="4000" dirty="0" smtClean="0">
                <a:cs typeface="Arabic Transparent"/>
              </a:rPr>
              <a:t>.</a:t>
            </a:r>
          </a:p>
          <a:p>
            <a:pPr algn="just" rtl="1">
              <a:buNone/>
            </a:pPr>
            <a:r>
              <a:rPr lang="ar-DZ" sz="4000" dirty="0" smtClean="0">
                <a:cs typeface="Arabic Transparent"/>
              </a:rPr>
              <a:t>.</a:t>
            </a:r>
            <a:r>
              <a:rPr lang="ar-DZ" sz="4000" dirty="0" smtClean="0">
                <a:solidFill>
                  <a:srgbClr val="FF0000"/>
                </a:solidFill>
                <a:effectLst>
                  <a:outerShdw blurRad="38100" dist="38100" dir="2700000" algn="tl">
                    <a:srgbClr val="000000">
                      <a:alpha val="43137"/>
                    </a:srgbClr>
                  </a:outerShdw>
                </a:effectLst>
                <a:cs typeface="Arabic Transparent"/>
              </a:rPr>
              <a:t>هيكلته: </a:t>
            </a:r>
            <a:r>
              <a:rPr lang="ar-DZ" sz="4000" dirty="0" smtClean="0">
                <a:cs typeface="Arabic Transparent"/>
              </a:rPr>
              <a:t>وينتهي المحضر بعبارات معينة مثال: لقد حررنا هذا المحضر طبقا </a:t>
            </a:r>
            <a:r>
              <a:rPr lang="ar-DZ" sz="4000" dirty="0" smtClean="0">
                <a:cs typeface="Arabic Transparent"/>
              </a:rPr>
              <a:t>للإجراءات </a:t>
            </a:r>
            <a:r>
              <a:rPr lang="ar-DZ" sz="4000" dirty="0" smtClean="0">
                <a:cs typeface="Arabic Transparent"/>
              </a:rPr>
              <a:t>المعمول </a:t>
            </a:r>
            <a:r>
              <a:rPr lang="ar-DZ" sz="4000" dirty="0" err="1" smtClean="0">
                <a:cs typeface="Arabic Transparent"/>
              </a:rPr>
              <a:t>بها</a:t>
            </a:r>
            <a:r>
              <a:rPr lang="ar-DZ" sz="4000" dirty="0" smtClean="0">
                <a:cs typeface="Arabic Transparent"/>
              </a:rPr>
              <a:t>، ووقعناه مع الشهود بعدما </a:t>
            </a:r>
            <a:r>
              <a:rPr lang="ar-DZ" sz="4000" dirty="0" smtClean="0">
                <a:cs typeface="Arabic Transparent"/>
              </a:rPr>
              <a:t>قراناه </a:t>
            </a:r>
            <a:r>
              <a:rPr lang="ar-DZ" sz="4000" dirty="0" smtClean="0">
                <a:cs typeface="Arabic Transparent"/>
              </a:rPr>
              <a:t>عليهم، وأثبتوا بأن ليس لهم أي شيء للزيادة أو النقصان، وذلك في اليوم والشهر والسنة المذكورة أعاله.</a:t>
            </a:r>
            <a:endParaRPr lang="fr-FR" sz="4000" dirty="0">
              <a:cs typeface="Arabic Transparen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16.png"/>
          <p:cNvPicPr>
            <a:picLocks noGrp="1" noChangeAspect="1"/>
          </p:cNvPicPr>
          <p:nvPr>
            <p:ph idx="1"/>
          </p:nvPr>
        </p:nvPicPr>
        <p:blipFill>
          <a:blip r:embed="rId2" cstate="print"/>
          <a:stretch>
            <a:fillRect/>
          </a:stretch>
        </p:blipFill>
        <p:spPr>
          <a:xfrm>
            <a:off x="4071934" y="0"/>
            <a:ext cx="4286280" cy="6643710"/>
          </a:xfrm>
        </p:spPr>
      </p:pic>
      <p:pic>
        <p:nvPicPr>
          <p:cNvPr id="5" name="Image 4" descr="17.png"/>
          <p:cNvPicPr>
            <a:picLocks noChangeAspect="1"/>
          </p:cNvPicPr>
          <p:nvPr/>
        </p:nvPicPr>
        <p:blipFill>
          <a:blip r:embed="rId3" cstate="print"/>
          <a:stretch>
            <a:fillRect/>
          </a:stretch>
        </p:blipFill>
        <p:spPr>
          <a:xfrm>
            <a:off x="0" y="142852"/>
            <a:ext cx="4000496" cy="671514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18.png"/>
          <p:cNvPicPr>
            <a:picLocks noGrp="1" noChangeAspect="1"/>
          </p:cNvPicPr>
          <p:nvPr>
            <p:ph idx="1"/>
          </p:nvPr>
        </p:nvPicPr>
        <p:blipFill>
          <a:blip r:embed="rId2" cstate="print"/>
          <a:stretch>
            <a:fillRect/>
          </a:stretch>
        </p:blipFill>
        <p:spPr>
          <a:xfrm>
            <a:off x="214282" y="357166"/>
            <a:ext cx="7786742" cy="561448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19.png"/>
          <p:cNvPicPr>
            <a:picLocks noGrp="1" noChangeAspect="1"/>
          </p:cNvPicPr>
          <p:nvPr>
            <p:ph idx="1"/>
          </p:nvPr>
        </p:nvPicPr>
        <p:blipFill>
          <a:blip r:embed="rId2" cstate="print"/>
          <a:stretch>
            <a:fillRect/>
          </a:stretch>
        </p:blipFill>
        <p:spPr>
          <a:xfrm>
            <a:off x="4716016" y="188640"/>
            <a:ext cx="4320480" cy="6669360"/>
          </a:xfrm>
        </p:spPr>
      </p:pic>
      <p:pic>
        <p:nvPicPr>
          <p:cNvPr id="5" name="Image 4" descr="20.png"/>
          <p:cNvPicPr>
            <a:picLocks noChangeAspect="1"/>
          </p:cNvPicPr>
          <p:nvPr/>
        </p:nvPicPr>
        <p:blipFill>
          <a:blip r:embed="rId3" cstate="print"/>
          <a:stretch>
            <a:fillRect/>
          </a:stretch>
        </p:blipFill>
        <p:spPr>
          <a:xfrm>
            <a:off x="0" y="0"/>
            <a:ext cx="4716016" cy="666936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0"/>
            <a:ext cx="8229600" cy="954914"/>
          </a:xfrm>
        </p:spPr>
        <p:txBody>
          <a:bodyPr/>
          <a:lstStyle/>
          <a:p>
            <a:pPr algn="ctr" rtl="1"/>
            <a:r>
              <a:rPr lang="ar-DZ" dirty="0" smtClean="0"/>
              <a:t>تابع للمثال السابق</a:t>
            </a:r>
            <a:endParaRPr lang="fr-FR" dirty="0"/>
          </a:p>
        </p:txBody>
      </p:sp>
      <p:pic>
        <p:nvPicPr>
          <p:cNvPr id="4" name="Espace réservé du contenu 3" descr="21.png"/>
          <p:cNvPicPr>
            <a:picLocks noGrp="1" noChangeAspect="1"/>
          </p:cNvPicPr>
          <p:nvPr>
            <p:ph idx="1"/>
          </p:nvPr>
        </p:nvPicPr>
        <p:blipFill>
          <a:blip r:embed="rId2" cstate="print"/>
          <a:stretch>
            <a:fillRect/>
          </a:stretch>
        </p:blipFill>
        <p:spPr>
          <a:xfrm>
            <a:off x="0" y="1124744"/>
            <a:ext cx="9154700" cy="5328592"/>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0"/>
            <a:ext cx="6215106" cy="1785926"/>
          </a:xfrm>
          <a:solidFill>
            <a:schemeClr val="bg1">
              <a:lumMod val="95000"/>
            </a:schemeClr>
          </a:solidFill>
        </p:spPr>
        <p:txBody>
          <a:bodyPr>
            <a:normAutofit fontScale="90000"/>
          </a:bodyPr>
          <a:lstStyle/>
          <a:p>
            <a:pPr algn="r" rtl="1"/>
            <a:r>
              <a:rPr lang="ar-SA" sz="4800" dirty="0" smtClean="0"/>
              <a:t/>
            </a:r>
            <a:br>
              <a:rPr lang="ar-SA" sz="4800" dirty="0" smtClean="0"/>
            </a:br>
            <a:r>
              <a:rPr lang="ar-SA" sz="6700" dirty="0" smtClean="0"/>
              <a:t> </a:t>
            </a:r>
            <a:r>
              <a:rPr lang="ar-SA" sz="6700" dirty="0" smtClean="0">
                <a:solidFill>
                  <a:srgbClr val="00B050"/>
                </a:solidFill>
              </a:rPr>
              <a:t>جدول الإرسال</a:t>
            </a:r>
            <a:r>
              <a:rPr lang="ar-SA" sz="4800" dirty="0" smtClean="0"/>
              <a:t/>
            </a:r>
            <a:br>
              <a:rPr lang="ar-SA" sz="4800" dirty="0" smtClean="0"/>
            </a:br>
            <a:endParaRPr lang="fr-FR" sz="4800" dirty="0"/>
          </a:p>
        </p:txBody>
      </p:sp>
      <p:sp>
        <p:nvSpPr>
          <p:cNvPr id="3" name="Espace réservé du contenu 2"/>
          <p:cNvSpPr>
            <a:spLocks noGrp="1"/>
          </p:cNvSpPr>
          <p:nvPr>
            <p:ph sz="quarter" idx="1"/>
          </p:nvPr>
        </p:nvSpPr>
        <p:spPr>
          <a:xfrm>
            <a:off x="214282" y="1785926"/>
            <a:ext cx="8786874" cy="4857784"/>
          </a:xfrm>
        </p:spPr>
        <p:txBody>
          <a:bodyPr>
            <a:normAutofit fontScale="25000" lnSpcReduction="20000"/>
          </a:bodyPr>
          <a:lstStyle/>
          <a:p>
            <a:pPr algn="ctr" rtl="1">
              <a:buNone/>
            </a:pPr>
            <a:endParaRPr lang="ar-SA" sz="4600" b="1" u="sng" dirty="0" smtClean="0"/>
          </a:p>
          <a:p>
            <a:pPr algn="ctr" rtl="1">
              <a:buNone/>
            </a:pPr>
            <a:r>
              <a:rPr lang="ar-SA" sz="12800" b="1" dirty="0" smtClean="0">
                <a:cs typeface="Arabic Transparent" pitchFamily="2" charset="-78"/>
              </a:rPr>
              <a:t>تعريف جدول الإرسال</a:t>
            </a:r>
            <a:r>
              <a:rPr lang="fr-FR" sz="12800" b="1" dirty="0" smtClean="0">
                <a:cs typeface="Arabic Transparent" pitchFamily="2" charset="-78"/>
              </a:rPr>
              <a:t>le bordereau </a:t>
            </a:r>
            <a:r>
              <a:rPr lang="fr-FR" sz="12800" b="1" dirty="0" err="1" smtClean="0">
                <a:cs typeface="Arabic Transparent" pitchFamily="2" charset="-78"/>
              </a:rPr>
              <a:t>dénvoi</a:t>
            </a:r>
            <a:endParaRPr lang="ar-SA" sz="12800" b="1" dirty="0" smtClean="0">
              <a:cs typeface="Arabic Transparent" pitchFamily="2" charset="-78"/>
            </a:endParaRPr>
          </a:p>
          <a:p>
            <a:pPr algn="ctr" rtl="1">
              <a:buNone/>
            </a:pPr>
            <a:endParaRPr lang="ar-SA" sz="6700" dirty="0" smtClean="0"/>
          </a:p>
          <a:p>
            <a:pPr algn="just" rtl="1">
              <a:buNone/>
            </a:pPr>
            <a:r>
              <a:rPr lang="ar-SA" sz="12800" b="1" dirty="0" smtClean="0">
                <a:solidFill>
                  <a:srgbClr val="002060"/>
                </a:solidFill>
                <a:cs typeface="Arabic Transparent" pitchFamily="2" charset="-78"/>
              </a:rPr>
              <a:t>جدول </a:t>
            </a:r>
            <a:r>
              <a:rPr lang="ar-SA" sz="12800" b="1" dirty="0">
                <a:solidFill>
                  <a:srgbClr val="002060"/>
                </a:solidFill>
                <a:cs typeface="Arabic Transparent" pitchFamily="2" charset="-78"/>
              </a:rPr>
              <a:t>الإرسال (و يسمى أيضا حافظة الإرسال) </a:t>
            </a:r>
            <a:r>
              <a:rPr lang="ar-SA" sz="12800" b="1" dirty="0" smtClean="0">
                <a:solidFill>
                  <a:srgbClr val="002060"/>
                </a:solidFill>
                <a:cs typeface="Arabic Transparent" pitchFamily="2" charset="-78"/>
              </a:rPr>
              <a:t>هو </a:t>
            </a:r>
            <a:r>
              <a:rPr lang="ar-SA" sz="12800" b="1" dirty="0">
                <a:solidFill>
                  <a:srgbClr val="002060"/>
                </a:solidFill>
                <a:cs typeface="Arabic Transparent" pitchFamily="2" charset="-78"/>
              </a:rPr>
              <a:t>عبارة عن وثيقة إدارية تستخدم في نقل أو تحويل الوثائق </a:t>
            </a:r>
            <a:r>
              <a:rPr lang="ar-SA" sz="12800" b="1" dirty="0" smtClean="0">
                <a:solidFill>
                  <a:srgbClr val="002060"/>
                </a:solidFill>
                <a:cs typeface="Arabic Transparent" pitchFamily="2" charset="-78"/>
              </a:rPr>
              <a:t>المستندات </a:t>
            </a:r>
            <a:r>
              <a:rPr lang="ar-SA" sz="12800" b="1" dirty="0">
                <a:solidFill>
                  <a:srgbClr val="002060"/>
                </a:solidFill>
                <a:cs typeface="Arabic Transparent" pitchFamily="2" charset="-78"/>
              </a:rPr>
              <a:t>بين المصالح الإدارية داخل نفس الوحدة أو بين وحدات إدارية </a:t>
            </a:r>
            <a:r>
              <a:rPr lang="ar-SA" sz="12800" b="1" dirty="0" smtClean="0">
                <a:solidFill>
                  <a:srgbClr val="002060"/>
                </a:solidFill>
                <a:cs typeface="Arabic Transparent" pitchFamily="2" charset="-78"/>
              </a:rPr>
              <a:t>مستقلة</a:t>
            </a:r>
            <a:r>
              <a:rPr lang="ar-DZ" sz="12800" b="1" dirty="0" smtClean="0">
                <a:solidFill>
                  <a:srgbClr val="002060"/>
                </a:solidFill>
                <a:cs typeface="Arabic Transparent" pitchFamily="2" charset="-78"/>
              </a:rPr>
              <a:t> وهو </a:t>
            </a:r>
            <a:r>
              <a:rPr lang="ar-DZ" sz="12800" b="1" dirty="0" smtClean="0">
                <a:solidFill>
                  <a:srgbClr val="FF0000"/>
                </a:solidFill>
                <a:cs typeface="Arabic Transparent" pitchFamily="2" charset="-78"/>
              </a:rPr>
              <a:t>يعتبر من وثائق التبليغ</a:t>
            </a:r>
            <a:r>
              <a:rPr lang="ar-SA" sz="12800" b="1" dirty="0" smtClean="0">
                <a:solidFill>
                  <a:srgbClr val="002060"/>
                </a:solidFill>
                <a:cs typeface="Arabic Transparent" pitchFamily="2" charset="-78"/>
              </a:rPr>
              <a:t>.</a:t>
            </a:r>
          </a:p>
          <a:p>
            <a:pPr algn="just" rtl="1">
              <a:buNone/>
            </a:pPr>
            <a:r>
              <a:rPr lang="ar-SA" sz="12800" b="1" dirty="0" smtClean="0">
                <a:solidFill>
                  <a:srgbClr val="002060"/>
                </a:solidFill>
                <a:cs typeface="Arabic Transparent" pitchFamily="2" charset="-78"/>
              </a:rPr>
              <a:t>يهدف جدول الإرسال أساسا </a:t>
            </a:r>
            <a:r>
              <a:rPr lang="ar-SA" sz="12800" b="1" dirty="0">
                <a:solidFill>
                  <a:srgbClr val="002060"/>
                </a:solidFill>
                <a:cs typeface="Arabic Transparent" pitchFamily="2" charset="-78"/>
              </a:rPr>
              <a:t>إلى الاحتفاظ بسند قانوني يثبت انتقال و تسليم </a:t>
            </a:r>
            <a:r>
              <a:rPr lang="ar-SA" sz="12800" b="1" dirty="0" smtClean="0">
                <a:solidFill>
                  <a:srgbClr val="002060"/>
                </a:solidFill>
                <a:cs typeface="Arabic Transparent" pitchFamily="2" charset="-78"/>
              </a:rPr>
              <a:t>الوثائق </a:t>
            </a:r>
            <a:r>
              <a:rPr lang="ar-SA" sz="12800" b="1" dirty="0">
                <a:solidFill>
                  <a:srgbClr val="002060"/>
                </a:solidFill>
                <a:cs typeface="Arabic Transparent" pitchFamily="2" charset="-78"/>
              </a:rPr>
              <a:t>و المستندات إلى المرسل إليه، بحيث يتم التأشير بالاستلام على النسخة الإضافية للجدول من طرف هذا الأخير، قبل أن يسترجعها المرسل</a:t>
            </a:r>
            <a:r>
              <a:rPr lang="ar-SA" sz="12800" dirty="0" smtClean="0">
                <a:cs typeface="Arabic Transparent" pitchFamily="2" charset="-78"/>
              </a:rPr>
              <a:t>.</a:t>
            </a:r>
            <a:r>
              <a:rPr lang="fr-FR" sz="12800" dirty="0" smtClean="0">
                <a:cs typeface="Arabic Transparent" pitchFamily="2" charset="-78"/>
              </a:rPr>
              <a:t> </a:t>
            </a:r>
            <a:r>
              <a:rPr lang="ar-DZ" sz="12800" b="1" dirty="0" smtClean="0">
                <a:solidFill>
                  <a:srgbClr val="002060"/>
                </a:solidFill>
                <a:cs typeface="Arabic Transparent" pitchFamily="2" charset="-78"/>
              </a:rPr>
              <a:t>وكذلك لتمكين المرسل </a:t>
            </a:r>
            <a:r>
              <a:rPr lang="ar-DZ" sz="12800" b="1" dirty="0" err="1" smtClean="0">
                <a:solidFill>
                  <a:srgbClr val="002060"/>
                </a:solidFill>
                <a:cs typeface="Arabic Transparent" pitchFamily="2" charset="-78"/>
              </a:rPr>
              <a:t>اليه</a:t>
            </a:r>
            <a:r>
              <a:rPr lang="ar-DZ" sz="12800" b="1" dirty="0" smtClean="0">
                <a:solidFill>
                  <a:srgbClr val="002060"/>
                </a:solidFill>
                <a:cs typeface="Arabic Transparent" pitchFamily="2" charset="-78"/>
              </a:rPr>
              <a:t> من </a:t>
            </a:r>
            <a:r>
              <a:rPr lang="ar-DZ" sz="12800" b="1" dirty="0" err="1" smtClean="0">
                <a:solidFill>
                  <a:srgbClr val="002060"/>
                </a:solidFill>
                <a:cs typeface="Arabic Transparent" pitchFamily="2" charset="-78"/>
              </a:rPr>
              <a:t>الاجابة</a:t>
            </a:r>
            <a:r>
              <a:rPr lang="ar-DZ" sz="12800" b="1" dirty="0" smtClean="0">
                <a:solidFill>
                  <a:srgbClr val="002060"/>
                </a:solidFill>
                <a:cs typeface="Arabic Transparent" pitchFamily="2" charset="-78"/>
              </a:rPr>
              <a:t> على موضوع معين </a:t>
            </a:r>
            <a:r>
              <a:rPr lang="ar-DZ" sz="12800" b="1" dirty="0" err="1" smtClean="0">
                <a:solidFill>
                  <a:srgbClr val="002060"/>
                </a:solidFill>
                <a:cs typeface="Arabic Transparent" pitchFamily="2" charset="-78"/>
              </a:rPr>
              <a:t>او</a:t>
            </a:r>
            <a:r>
              <a:rPr lang="ar-DZ" sz="12800" b="1" dirty="0" smtClean="0">
                <a:solidFill>
                  <a:srgbClr val="002060"/>
                </a:solidFill>
                <a:cs typeface="Arabic Transparent" pitchFamily="2" charset="-78"/>
              </a:rPr>
              <a:t> المصادقة على الوثائق المرسلة وعادتها للمرسل.</a:t>
            </a:r>
            <a:r>
              <a:rPr lang="ar-SA" sz="12800" b="1" dirty="0" smtClean="0">
                <a:solidFill>
                  <a:srgbClr val="002060"/>
                </a:solidFill>
                <a:cs typeface="Arabic Transparent" pitchFamily="2" charset="-78"/>
              </a:rPr>
              <a:t> </a:t>
            </a:r>
            <a:endParaRPr lang="fr-FR" sz="12800" b="1" dirty="0">
              <a:solidFill>
                <a:srgbClr val="002060"/>
              </a:solidFill>
              <a:cs typeface="Arabic Transparent" pitchFamily="2" charset="-78"/>
            </a:endParaRPr>
          </a:p>
          <a:p>
            <a:pPr algn="ctr" rtl="1">
              <a:buNone/>
            </a:pPr>
            <a:endParaRPr lang="ar-SA" sz="4600" b="1" u="sng" dirty="0" smtClean="0"/>
          </a:p>
          <a:p>
            <a:pPr algn="ctr" rtl="1">
              <a:buNone/>
            </a:pPr>
            <a:endParaRPr lang="ar-SA" u="sng" dirty="0" smtClean="0"/>
          </a:p>
          <a:p>
            <a:pPr algn="just" rtl="1">
              <a:buNone/>
            </a:pPr>
            <a:r>
              <a:rPr lang="ar-SA" sz="4000" dirty="0"/>
              <a:t> </a:t>
            </a:r>
            <a:endParaRPr lang="fr-FR" sz="4000" dirty="0"/>
          </a:p>
        </p:txBody>
      </p:sp>
      <p:pic>
        <p:nvPicPr>
          <p:cNvPr id="4" name="Picture 3"/>
          <p:cNvPicPr>
            <a:picLocks noChangeAspect="1" noChangeArrowheads="1"/>
          </p:cNvPicPr>
          <p:nvPr/>
        </p:nvPicPr>
        <p:blipFill>
          <a:blip r:embed="rId3" cstate="print"/>
          <a:srcRect/>
          <a:stretch>
            <a:fillRect/>
          </a:stretch>
        </p:blipFill>
        <p:spPr bwMode="auto">
          <a:xfrm>
            <a:off x="6842103" y="0"/>
            <a:ext cx="2301897" cy="17859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1604" y="0"/>
            <a:ext cx="5286412" cy="1785926"/>
          </a:xfrm>
          <a:solidFill>
            <a:schemeClr val="bg1">
              <a:lumMod val="95000"/>
            </a:schemeClr>
          </a:solidFill>
        </p:spPr>
        <p:txBody>
          <a:bodyPr>
            <a:normAutofit/>
          </a:bodyPr>
          <a:lstStyle/>
          <a:p>
            <a:pPr algn="r" rtl="1"/>
            <a:r>
              <a:rPr lang="ar-SA" sz="6000" b="1" dirty="0" smtClean="0"/>
              <a:t>جدول الإرسال</a:t>
            </a:r>
            <a:endParaRPr lang="fr-FR" sz="6000" dirty="0"/>
          </a:p>
        </p:txBody>
      </p:sp>
      <p:sp>
        <p:nvSpPr>
          <p:cNvPr id="3" name="Espace réservé du contenu 2"/>
          <p:cNvSpPr>
            <a:spLocks noGrp="1"/>
          </p:cNvSpPr>
          <p:nvPr>
            <p:ph sz="quarter" idx="1"/>
          </p:nvPr>
        </p:nvSpPr>
        <p:spPr>
          <a:xfrm>
            <a:off x="214282" y="1785926"/>
            <a:ext cx="8572560" cy="5072074"/>
          </a:xfrm>
        </p:spPr>
        <p:txBody>
          <a:bodyPr>
            <a:normAutofit fontScale="92500" lnSpcReduction="20000"/>
          </a:bodyPr>
          <a:lstStyle/>
          <a:p>
            <a:pPr algn="ctr" rtl="1">
              <a:buNone/>
            </a:pPr>
            <a:r>
              <a:rPr lang="ar-SA" sz="4400" b="1" dirty="0" smtClean="0">
                <a:cs typeface="Arabic Transparent" pitchFamily="2" charset="-78"/>
              </a:rPr>
              <a:t>عناصر جدول الإرسال</a:t>
            </a:r>
          </a:p>
          <a:p>
            <a:pPr lvl="0" algn="r" rtl="1">
              <a:buBlip>
                <a:blip r:embed="rId3"/>
              </a:buBlip>
            </a:pPr>
            <a:r>
              <a:rPr lang="ar-SA" sz="4400" dirty="0" smtClean="0">
                <a:cs typeface="Arabic Transparent" pitchFamily="2" charset="-78"/>
              </a:rPr>
              <a:t>الرأسية</a:t>
            </a:r>
            <a:r>
              <a:rPr lang="fr-FR" sz="4400" dirty="0" smtClean="0">
                <a:cs typeface="Arabic Transparent" pitchFamily="2" charset="-78"/>
              </a:rPr>
              <a:t>.</a:t>
            </a:r>
            <a:endParaRPr lang="fr-FR" sz="4400" dirty="0">
              <a:cs typeface="Arabic Transparent" pitchFamily="2" charset="-78"/>
            </a:endParaRPr>
          </a:p>
          <a:p>
            <a:pPr lvl="0" algn="r" rtl="1">
              <a:buBlip>
                <a:blip r:embed="rId3"/>
              </a:buBlip>
            </a:pPr>
            <a:r>
              <a:rPr lang="ar-SA" sz="4400" dirty="0">
                <a:cs typeface="Arabic Transparent" pitchFamily="2" charset="-78"/>
              </a:rPr>
              <a:t>الطابع؛</a:t>
            </a:r>
            <a:endParaRPr lang="fr-FR" sz="4400" dirty="0">
              <a:cs typeface="Arabic Transparent" pitchFamily="2" charset="-78"/>
            </a:endParaRPr>
          </a:p>
          <a:p>
            <a:pPr lvl="0" algn="r" rtl="1">
              <a:buBlip>
                <a:blip r:embed="rId3"/>
              </a:buBlip>
            </a:pPr>
            <a:r>
              <a:rPr lang="ar-SA" sz="4400" dirty="0">
                <a:cs typeface="Arabic Transparent" pitchFamily="2" charset="-78"/>
              </a:rPr>
              <a:t>الرقم التسلسلي؛</a:t>
            </a:r>
            <a:endParaRPr lang="fr-FR" sz="4400" dirty="0">
              <a:cs typeface="Arabic Transparent" pitchFamily="2" charset="-78"/>
            </a:endParaRPr>
          </a:p>
          <a:p>
            <a:pPr lvl="0" algn="r" rtl="1">
              <a:buBlip>
                <a:blip r:embed="rId3"/>
              </a:buBlip>
            </a:pPr>
            <a:r>
              <a:rPr lang="ar-SA" sz="4400" dirty="0">
                <a:cs typeface="Arabic Transparent" pitchFamily="2" charset="-78"/>
              </a:rPr>
              <a:t>المكان </a:t>
            </a:r>
            <a:r>
              <a:rPr lang="ar-SA" sz="4400" dirty="0" err="1">
                <a:cs typeface="Arabic Transparent" pitchFamily="2" charset="-78"/>
              </a:rPr>
              <a:t>و</a:t>
            </a:r>
            <a:r>
              <a:rPr lang="ar-SA" sz="4400" dirty="0">
                <a:cs typeface="Arabic Transparent" pitchFamily="2" charset="-78"/>
              </a:rPr>
              <a:t> التاريخ؛</a:t>
            </a:r>
            <a:endParaRPr lang="fr-FR" sz="4400" dirty="0">
              <a:cs typeface="Arabic Transparent" pitchFamily="2" charset="-78"/>
            </a:endParaRPr>
          </a:p>
          <a:p>
            <a:pPr lvl="0" algn="r" rtl="1">
              <a:buBlip>
                <a:blip r:embed="rId3"/>
              </a:buBlip>
            </a:pPr>
            <a:r>
              <a:rPr lang="ar-SA" sz="4400" dirty="0">
                <a:cs typeface="Arabic Transparent" pitchFamily="2" charset="-78"/>
              </a:rPr>
              <a:t>صفة المرسل؛</a:t>
            </a:r>
            <a:endParaRPr lang="fr-FR" sz="4400" dirty="0">
              <a:cs typeface="Arabic Transparent" pitchFamily="2" charset="-78"/>
            </a:endParaRPr>
          </a:p>
          <a:p>
            <a:pPr lvl="0" algn="r" rtl="1">
              <a:buBlip>
                <a:blip r:embed="rId3"/>
              </a:buBlip>
            </a:pPr>
            <a:r>
              <a:rPr lang="ar-SA" sz="4400" dirty="0">
                <a:cs typeface="Arabic Transparent" pitchFamily="2" charset="-78"/>
              </a:rPr>
              <a:t>صفة المرسل </a:t>
            </a:r>
            <a:r>
              <a:rPr lang="ar-SA" sz="4400" dirty="0" smtClean="0">
                <a:cs typeface="Arabic Transparent" pitchFamily="2" charset="-78"/>
              </a:rPr>
              <a:t>إليه؛</a:t>
            </a:r>
          </a:p>
          <a:p>
            <a:pPr lvl="0" algn="r" rtl="1">
              <a:buBlip>
                <a:blip r:embed="rId3"/>
              </a:buBlip>
            </a:pPr>
            <a:r>
              <a:rPr lang="ar-SA" sz="4400" dirty="0" smtClean="0">
                <a:cs typeface="Arabic Transparent" pitchFamily="2" charset="-78"/>
              </a:rPr>
              <a:t>الجدول. </a:t>
            </a:r>
          </a:p>
          <a:p>
            <a:pPr lvl="0" algn="ctr" rtl="1"/>
            <a:endParaRPr lang="fr-FR" sz="4400" dirty="0"/>
          </a:p>
          <a:p>
            <a:pPr algn="ctr" rtl="1">
              <a:buNone/>
            </a:pPr>
            <a:endParaRPr lang="ar-SA" sz="4100" b="1" u="sng" dirty="0" smtClean="0"/>
          </a:p>
          <a:p>
            <a:pPr algn="just" rtl="1">
              <a:buNone/>
            </a:pPr>
            <a:endParaRPr lang="ar-SA" dirty="0" smtClean="0"/>
          </a:p>
          <a:p>
            <a:pPr algn="ctr" rtl="1">
              <a:buNone/>
            </a:pPr>
            <a:endParaRPr lang="fr-FR" dirty="0"/>
          </a:p>
        </p:txBody>
      </p:sp>
      <p:pic>
        <p:nvPicPr>
          <p:cNvPr id="5" name="Picture 3"/>
          <p:cNvPicPr>
            <a:picLocks noChangeAspect="1" noChangeArrowheads="1"/>
          </p:cNvPicPr>
          <p:nvPr/>
        </p:nvPicPr>
        <p:blipFill>
          <a:blip r:embed="rId4" cstate="print"/>
          <a:srcRect/>
          <a:stretch>
            <a:fillRect/>
          </a:stretch>
        </p:blipFill>
        <p:spPr bwMode="auto">
          <a:xfrm>
            <a:off x="6842103" y="0"/>
            <a:ext cx="2301897" cy="17859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خلفيات-موبايل-HD-2016-خلفيات-سامسونج-خلفيات-جميلة-62.jpg"/>
          <p:cNvPicPr>
            <a:picLocks noChangeAspect="1"/>
          </p:cNvPicPr>
          <p:nvPr/>
        </p:nvPicPr>
        <p:blipFill>
          <a:blip r:embed="rId2" cstate="print"/>
          <a:stretch>
            <a:fillRect/>
          </a:stretch>
        </p:blipFill>
        <p:spPr>
          <a:xfrm>
            <a:off x="0" y="0"/>
            <a:ext cx="9144000" cy="6858000"/>
          </a:xfrm>
          <a:prstGeom prst="rect">
            <a:avLst/>
          </a:prstGeom>
        </p:spPr>
      </p:pic>
      <p:sp>
        <p:nvSpPr>
          <p:cNvPr id="2" name="Titre 1"/>
          <p:cNvSpPr>
            <a:spLocks noGrp="1"/>
          </p:cNvSpPr>
          <p:nvPr>
            <p:ph type="title"/>
          </p:nvPr>
        </p:nvSpPr>
        <p:spPr>
          <a:xfrm>
            <a:off x="714348" y="0"/>
            <a:ext cx="7239000" cy="1143000"/>
          </a:xfrm>
        </p:spPr>
        <p:txBody>
          <a:bodyPr>
            <a:normAutofit/>
          </a:bodyPr>
          <a:lstStyle/>
          <a:p>
            <a:pPr algn="ctr" rtl="1"/>
            <a:r>
              <a:rPr lang="ar-DZ" b="1" dirty="0"/>
              <a:t>أولا</a:t>
            </a:r>
            <a:r>
              <a:rPr lang="ar-DZ" b="1" dirty="0" smtClean="0"/>
              <a:t>: التقرير الإداري</a:t>
            </a:r>
            <a:r>
              <a:rPr lang="fr-FR" dirty="0" smtClean="0"/>
              <a:t>Rapport </a:t>
            </a:r>
            <a:endParaRPr lang="fr-FR" dirty="0"/>
          </a:p>
        </p:txBody>
      </p:sp>
      <p:sp>
        <p:nvSpPr>
          <p:cNvPr id="3" name="Espace réservé du contenu 2"/>
          <p:cNvSpPr>
            <a:spLocks noGrp="1"/>
          </p:cNvSpPr>
          <p:nvPr>
            <p:ph idx="1"/>
          </p:nvPr>
        </p:nvSpPr>
        <p:spPr>
          <a:xfrm>
            <a:off x="0" y="1285860"/>
            <a:ext cx="9144000" cy="5357850"/>
          </a:xfrm>
        </p:spPr>
        <p:txBody>
          <a:bodyPr>
            <a:normAutofit fontScale="92500" lnSpcReduction="20000"/>
          </a:bodyPr>
          <a:lstStyle/>
          <a:p>
            <a:pPr algn="just" rtl="1">
              <a:buNone/>
            </a:pPr>
            <a:r>
              <a:rPr lang="ar-DZ" sz="3200" b="1" dirty="0" smtClean="0">
                <a:cs typeface="Arabic Transparent" pitchFamily="2" charset="-78"/>
              </a:rPr>
              <a:t>وعادة يقوم أمين السر بتدوين محضر الاجتماع ويركز فيه على الأمور التالية:</a:t>
            </a:r>
          </a:p>
          <a:p>
            <a:pPr algn="just" rtl="1">
              <a:buBlip>
                <a:blip r:embed="rId3"/>
              </a:buBlip>
            </a:pPr>
            <a:r>
              <a:rPr lang="ar-DZ" sz="3200" b="1" dirty="0" smtClean="0">
                <a:cs typeface="Arabic Transparent" pitchFamily="2" charset="-78"/>
              </a:rPr>
              <a:t>-تحديد </a:t>
            </a:r>
            <a:r>
              <a:rPr lang="ar-DZ" sz="3200" b="1" dirty="0" smtClean="0">
                <a:solidFill>
                  <a:srgbClr val="FF0000"/>
                </a:solidFill>
                <a:cs typeface="Arabic Transparent" pitchFamily="2" charset="-78"/>
              </a:rPr>
              <a:t>موعد</a:t>
            </a:r>
            <a:r>
              <a:rPr lang="ar-DZ" sz="3200" b="1" dirty="0" smtClean="0">
                <a:cs typeface="Arabic Transparent" pitchFamily="2" charset="-78"/>
              </a:rPr>
              <a:t> انعقاد الاجتماع </a:t>
            </a:r>
            <a:r>
              <a:rPr lang="ar-DZ" sz="3200" b="1" dirty="0" smtClean="0">
                <a:solidFill>
                  <a:srgbClr val="FF0000"/>
                </a:solidFill>
                <a:cs typeface="Arabic Transparent" pitchFamily="2" charset="-78"/>
              </a:rPr>
              <a:t>ورقم</a:t>
            </a:r>
            <a:r>
              <a:rPr lang="ar-DZ" sz="3200" b="1" dirty="0" smtClean="0">
                <a:cs typeface="Arabic Transparent" pitchFamily="2" charset="-78"/>
              </a:rPr>
              <a:t> الاجتماع </a:t>
            </a:r>
            <a:r>
              <a:rPr lang="ar-DZ" sz="3200" b="1" dirty="0" smtClean="0">
                <a:solidFill>
                  <a:srgbClr val="FF0000"/>
                </a:solidFill>
                <a:cs typeface="Arabic Transparent" pitchFamily="2" charset="-78"/>
              </a:rPr>
              <a:t>وزمن</a:t>
            </a:r>
            <a:r>
              <a:rPr lang="ar-DZ" sz="3200" b="1" dirty="0" smtClean="0">
                <a:cs typeface="Arabic Transparent" pitchFamily="2" charset="-78"/>
              </a:rPr>
              <a:t> الاجتماع </a:t>
            </a:r>
            <a:r>
              <a:rPr lang="ar-DZ" sz="3200" b="1" dirty="0" smtClean="0">
                <a:solidFill>
                  <a:srgbClr val="FF0000"/>
                </a:solidFill>
                <a:cs typeface="Arabic Transparent" pitchFamily="2" charset="-78"/>
              </a:rPr>
              <a:t>واليوم</a:t>
            </a:r>
            <a:r>
              <a:rPr lang="ar-DZ" sz="3200" b="1" dirty="0" smtClean="0">
                <a:cs typeface="Arabic Transparent" pitchFamily="2" charset="-78"/>
              </a:rPr>
              <a:t> </a:t>
            </a:r>
            <a:r>
              <a:rPr lang="ar-DZ" sz="3200" b="1" dirty="0" smtClean="0">
                <a:solidFill>
                  <a:srgbClr val="FF0000"/>
                </a:solidFill>
                <a:cs typeface="Arabic Transparent" pitchFamily="2" charset="-78"/>
              </a:rPr>
              <a:t>والتاريخ</a:t>
            </a:r>
            <a:r>
              <a:rPr lang="ar-DZ" sz="3200" b="1" dirty="0" smtClean="0">
                <a:cs typeface="Arabic Transparent" pitchFamily="2" charset="-78"/>
              </a:rPr>
              <a:t> والمكان والهدف من الاجتماع</a:t>
            </a:r>
            <a:r>
              <a:rPr lang="ar-DZ" sz="3200" dirty="0" smtClean="0">
                <a:cs typeface="Arabic Transparent" pitchFamily="2" charset="-78"/>
              </a:rPr>
              <a:t>.</a:t>
            </a:r>
          </a:p>
          <a:p>
            <a:pPr algn="just" rtl="1">
              <a:buBlip>
                <a:blip r:embed="rId3"/>
              </a:buBlip>
            </a:pPr>
            <a:r>
              <a:rPr lang="ar-DZ" sz="3200" b="1" dirty="0" smtClean="0">
                <a:cs typeface="Arabic Transparent" pitchFamily="2" charset="-78"/>
              </a:rPr>
              <a:t>-الحضور والغياب وجدول إعمال الاجتماع</a:t>
            </a:r>
            <a:r>
              <a:rPr lang="ar-DZ" sz="3200" dirty="0" smtClean="0">
                <a:cs typeface="Arabic Transparent" pitchFamily="2" charset="-78"/>
              </a:rPr>
              <a:t>.</a:t>
            </a:r>
          </a:p>
          <a:p>
            <a:pPr algn="just" rtl="1">
              <a:buBlip>
                <a:blip r:embed="rId3"/>
              </a:buBlip>
            </a:pPr>
            <a:r>
              <a:rPr lang="ar-DZ" sz="3200" b="1" dirty="0" smtClean="0">
                <a:cs typeface="Arabic Transparent" pitchFamily="2" charset="-78"/>
              </a:rPr>
              <a:t>-محضر الاجتماع يتضمن مناقشة وشرح المواضيع التي تم تحديدها في جدول الأعمال ثم اتخاذ القرار </a:t>
            </a:r>
            <a:r>
              <a:rPr lang="ar-DZ" sz="3200" b="1" dirty="0" err="1" smtClean="0">
                <a:cs typeface="Arabic Transparent" pitchFamily="2" charset="-78"/>
              </a:rPr>
              <a:t>بها</a:t>
            </a:r>
            <a:r>
              <a:rPr lang="ar-DZ" sz="3200" b="1" dirty="0" smtClean="0">
                <a:cs typeface="Arabic Transparent" pitchFamily="2" charset="-78"/>
              </a:rPr>
              <a:t> بالتفصيل.</a:t>
            </a:r>
          </a:p>
          <a:p>
            <a:pPr algn="just" rtl="1">
              <a:buBlip>
                <a:blip r:embed="rId3"/>
              </a:buBlip>
            </a:pPr>
            <a:r>
              <a:rPr lang="ar-DZ" sz="3200" b="1" dirty="0" smtClean="0">
                <a:cs typeface="Arabic Transparent" pitchFamily="2" charset="-78"/>
              </a:rPr>
              <a:t>-تسجيل المداخلات والقضايا التي تتطرق لها الأعضاء</a:t>
            </a:r>
            <a:r>
              <a:rPr lang="ar-DZ" sz="3200" dirty="0" smtClean="0">
                <a:cs typeface="Arabic Transparent" pitchFamily="2" charset="-78"/>
              </a:rPr>
              <a:t>.</a:t>
            </a:r>
          </a:p>
          <a:p>
            <a:pPr algn="just" rtl="1">
              <a:buBlip>
                <a:blip r:embed="rId3"/>
              </a:buBlip>
            </a:pPr>
            <a:r>
              <a:rPr lang="ar-DZ" sz="3200" b="1" dirty="0" smtClean="0">
                <a:cs typeface="Arabic Transparent" pitchFamily="2" charset="-78"/>
              </a:rPr>
              <a:t>-تلخيص المناقشات وذلك على شكل نقاط وتدوين خلاصة الأفكار والمقترحات والملاحظات والتوصيات.</a:t>
            </a:r>
          </a:p>
          <a:p>
            <a:pPr algn="just" rtl="1">
              <a:buBlip>
                <a:blip r:embed="rId3"/>
              </a:buBlip>
            </a:pPr>
            <a:r>
              <a:rPr lang="ar-DZ" sz="3200" b="1" dirty="0" smtClean="0">
                <a:cs typeface="Arabic Transparent" pitchFamily="2" charset="-78"/>
              </a:rPr>
              <a:t>-تسجيل وقت انتهاء الاجتماع مثل انتهاء الاجتماع عند الساعة 10 صباحا والتصديق على المحضر أي اخذ تواقيع الحاضرين على ما تفق عليه. </a:t>
            </a:r>
          </a:p>
          <a:p>
            <a:pPr algn="just" rtl="1">
              <a:buBlip>
                <a:blip r:embed="rId3"/>
              </a:buBlip>
            </a:pPr>
            <a:r>
              <a:rPr lang="ar-DZ" sz="3200" b="1" dirty="0" smtClean="0">
                <a:cs typeface="Arabic Transparent" pitchFamily="2" charset="-78"/>
              </a:rPr>
              <a:t>- كاتب التقرير وتوقيعه. </a:t>
            </a:r>
            <a:endParaRPr lang="fr-FR" sz="3600" dirty="0">
              <a:cs typeface="Arabic Transparen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ircle(in)">
                                      <p:cBhvr>
                                        <p:cTn id="4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0"/>
            <a:ext cx="6215106" cy="1785926"/>
          </a:xfrm>
          <a:solidFill>
            <a:schemeClr val="bg1">
              <a:lumMod val="95000"/>
            </a:schemeClr>
          </a:solidFill>
        </p:spPr>
        <p:txBody>
          <a:bodyPr>
            <a:normAutofit/>
          </a:bodyPr>
          <a:lstStyle/>
          <a:p>
            <a:pPr rtl="1"/>
            <a:r>
              <a:rPr lang="ar-SA" sz="6000" b="1" dirty="0" smtClean="0"/>
              <a:t>جدول الإرسال</a:t>
            </a:r>
            <a:endParaRPr lang="fr-FR" sz="6000" dirty="0"/>
          </a:p>
        </p:txBody>
      </p:sp>
      <p:sp>
        <p:nvSpPr>
          <p:cNvPr id="3" name="Espace réservé du contenu 2"/>
          <p:cNvSpPr>
            <a:spLocks noGrp="1"/>
          </p:cNvSpPr>
          <p:nvPr>
            <p:ph sz="quarter" idx="1"/>
          </p:nvPr>
        </p:nvSpPr>
        <p:spPr>
          <a:xfrm>
            <a:off x="0" y="1785926"/>
            <a:ext cx="9144000" cy="5072074"/>
          </a:xfrm>
        </p:spPr>
        <p:txBody>
          <a:bodyPr>
            <a:normAutofit fontScale="92500" lnSpcReduction="10000"/>
          </a:bodyPr>
          <a:lstStyle/>
          <a:p>
            <a:pPr algn="ctr" rtl="1">
              <a:buNone/>
            </a:pPr>
            <a:r>
              <a:rPr lang="ar-SA" sz="3200" b="1" dirty="0" smtClean="0">
                <a:cs typeface="Arabic Transparent" pitchFamily="2" charset="-78"/>
              </a:rPr>
              <a:t>عناصر جدول الإرسال (تابع)</a:t>
            </a:r>
          </a:p>
          <a:p>
            <a:pPr algn="just" rtl="1">
              <a:buNone/>
            </a:pPr>
            <a:r>
              <a:rPr lang="ar-SA" sz="3200" b="1" dirty="0" smtClean="0">
                <a:cs typeface="Arabic Transparent" pitchFamily="2" charset="-78"/>
              </a:rPr>
              <a:t>يتضمن الجدول ثلاثة أعمدة:</a:t>
            </a:r>
            <a:endParaRPr lang="fr-FR" sz="3200" b="1" dirty="0" smtClean="0">
              <a:cs typeface="Arabic Transparent" pitchFamily="2" charset="-78"/>
            </a:endParaRPr>
          </a:p>
          <a:p>
            <a:pPr lvl="0" algn="just" rtl="1"/>
            <a:r>
              <a:rPr lang="ar-SA" sz="3200" b="1" dirty="0" smtClean="0">
                <a:solidFill>
                  <a:schemeClr val="accent6">
                    <a:lumMod val="75000"/>
                  </a:schemeClr>
                </a:solidFill>
                <a:cs typeface="Arabic Transparent" pitchFamily="2" charset="-78"/>
              </a:rPr>
              <a:t>العمود الأول</a:t>
            </a:r>
            <a:r>
              <a:rPr lang="ar-SA" sz="3200" b="1" dirty="0" smtClean="0">
                <a:cs typeface="Arabic Transparent" pitchFamily="2" charset="-78"/>
              </a:rPr>
              <a:t> : بيان الوثائق المرسلة التعريف </a:t>
            </a:r>
            <a:r>
              <a:rPr lang="ar-SA" sz="3200" b="1" dirty="0" err="1" smtClean="0">
                <a:cs typeface="Arabic Transparent" pitchFamily="2" charset="-78"/>
              </a:rPr>
              <a:t>بها</a:t>
            </a:r>
            <a:r>
              <a:rPr lang="ar-SA" sz="3200" b="1" dirty="0" smtClean="0">
                <a:cs typeface="Arabic Transparent" pitchFamily="2" charset="-78"/>
              </a:rPr>
              <a:t> بإيجاز، مصدرة بصيغة مجاملة: </a:t>
            </a:r>
            <a:endParaRPr lang="fr-FR" sz="3200" b="1" dirty="0" smtClean="0">
              <a:cs typeface="Arabic Transparent" pitchFamily="2" charset="-78"/>
            </a:endParaRPr>
          </a:p>
          <a:p>
            <a:pPr lvl="0" algn="just" rtl="1">
              <a:buNone/>
            </a:pPr>
            <a:r>
              <a:rPr lang="ar-SA" sz="3200" b="1" dirty="0" smtClean="0">
                <a:cs typeface="Arabic Transparent" pitchFamily="2" charset="-78"/>
              </a:rPr>
              <a:t>    يشرفني أن أوافيكم بالوثائق التالية:.................</a:t>
            </a:r>
            <a:endParaRPr lang="fr-FR" sz="3200" b="1" dirty="0" smtClean="0">
              <a:cs typeface="Arabic Transparent" pitchFamily="2" charset="-78"/>
            </a:endParaRPr>
          </a:p>
          <a:p>
            <a:pPr lvl="0" algn="just" rtl="1">
              <a:buNone/>
            </a:pPr>
            <a:r>
              <a:rPr lang="ar-SA" sz="3200" b="1" dirty="0" smtClean="0">
                <a:cs typeface="Arabic Transparent" pitchFamily="2" charset="-78"/>
              </a:rPr>
              <a:t>    يشرفني أن أبعث لكم طيه الوثائق المبينة أدناه: ....</a:t>
            </a:r>
            <a:endParaRPr lang="fr-FR" sz="3200" b="1" dirty="0" smtClean="0">
              <a:cs typeface="Arabic Transparent" pitchFamily="2" charset="-78"/>
            </a:endParaRPr>
          </a:p>
          <a:p>
            <a:pPr lvl="0" algn="just" rtl="1"/>
            <a:r>
              <a:rPr lang="ar-SA" sz="3200" b="1" dirty="0" smtClean="0">
                <a:solidFill>
                  <a:schemeClr val="accent6">
                    <a:lumMod val="75000"/>
                  </a:schemeClr>
                </a:solidFill>
                <a:cs typeface="Arabic Transparent" pitchFamily="2" charset="-78"/>
              </a:rPr>
              <a:t>العمود</a:t>
            </a:r>
            <a:r>
              <a:rPr lang="ar-SA" sz="3200" b="1" dirty="0" smtClean="0">
                <a:cs typeface="Arabic Transparent" pitchFamily="2" charset="-78"/>
              </a:rPr>
              <a:t> </a:t>
            </a:r>
            <a:r>
              <a:rPr lang="ar-SA" sz="3200" b="1" dirty="0" smtClean="0">
                <a:solidFill>
                  <a:schemeClr val="accent6">
                    <a:lumMod val="75000"/>
                  </a:schemeClr>
                </a:solidFill>
                <a:cs typeface="Arabic Transparent" pitchFamily="2" charset="-78"/>
              </a:rPr>
              <a:t>الثاني</a:t>
            </a:r>
            <a:r>
              <a:rPr lang="ar-SA" sz="3200" b="1" dirty="0" smtClean="0">
                <a:cs typeface="Arabic Transparent" pitchFamily="2" charset="-78"/>
              </a:rPr>
              <a:t>: بيان عدد الوثائق المرسلة؛</a:t>
            </a:r>
            <a:endParaRPr lang="fr-FR" sz="3200" b="1" dirty="0" smtClean="0">
              <a:cs typeface="Arabic Transparent" pitchFamily="2" charset="-78"/>
            </a:endParaRPr>
          </a:p>
          <a:p>
            <a:pPr lvl="0" algn="just" rtl="1"/>
            <a:r>
              <a:rPr lang="ar-SA" sz="3200" b="1" dirty="0" smtClean="0">
                <a:solidFill>
                  <a:schemeClr val="accent6">
                    <a:lumMod val="75000"/>
                  </a:schemeClr>
                </a:solidFill>
                <a:cs typeface="Arabic Transparent" pitchFamily="2" charset="-78"/>
              </a:rPr>
              <a:t>العمود</a:t>
            </a:r>
            <a:r>
              <a:rPr lang="ar-SA" sz="3200" b="1" dirty="0" smtClean="0">
                <a:cs typeface="Arabic Transparent" pitchFamily="2" charset="-78"/>
              </a:rPr>
              <a:t> </a:t>
            </a:r>
            <a:r>
              <a:rPr lang="ar-SA" sz="3200" b="1" dirty="0" smtClean="0">
                <a:solidFill>
                  <a:schemeClr val="accent6">
                    <a:lumMod val="75000"/>
                  </a:schemeClr>
                </a:solidFill>
                <a:cs typeface="Arabic Transparent" pitchFamily="2" charset="-78"/>
              </a:rPr>
              <a:t>الثالث</a:t>
            </a:r>
            <a:r>
              <a:rPr lang="ar-SA" sz="3200" b="1" dirty="0" smtClean="0">
                <a:cs typeface="Arabic Transparent" pitchFamily="2" charset="-78"/>
              </a:rPr>
              <a:t>: الملاحظات أو التوجيهات، وقد جرت العادة على كتابتها بصيغ عامة وموجزة، مثل:</a:t>
            </a:r>
          </a:p>
          <a:p>
            <a:pPr lvl="0" algn="just" rtl="1">
              <a:buNone/>
            </a:pPr>
            <a:r>
              <a:rPr lang="ar-SA" sz="3200" b="1" dirty="0" smtClean="0">
                <a:cs typeface="Arabic Transparent" pitchFamily="2" charset="-78"/>
              </a:rPr>
              <a:t>   للإعلام ... قصد الاطلاع ... من أجل التنفيذ ... لكل غاية مفيدة ... من أجل اتخاذ القرار ... من أجل التأشيرة ...</a:t>
            </a:r>
            <a:r>
              <a:rPr lang="ar-DZ" sz="3200" b="1" dirty="0" smtClean="0">
                <a:cs typeface="Arabic Transparent" pitchFamily="2" charset="-78"/>
              </a:rPr>
              <a:t>لإمضاء الوثائق وإعادتها...لإبداء الرأي.</a:t>
            </a:r>
            <a:r>
              <a:rPr lang="ar-SA" sz="3200" b="1" dirty="0" smtClean="0">
                <a:cs typeface="Arabic Transparent" pitchFamily="2" charset="-78"/>
              </a:rPr>
              <a:t>  </a:t>
            </a:r>
            <a:endParaRPr lang="fr-FR" sz="3200" b="1" dirty="0" smtClean="0">
              <a:cs typeface="Arabic Transparent" pitchFamily="2" charset="-78"/>
            </a:endParaRPr>
          </a:p>
          <a:p>
            <a:pPr algn="ctr" rtl="1">
              <a:buNone/>
            </a:pPr>
            <a:endParaRPr lang="ar-SA" sz="2800" b="1" u="sng" dirty="0" smtClean="0"/>
          </a:p>
          <a:p>
            <a:pPr algn="ctr" rtl="1">
              <a:buNone/>
            </a:pPr>
            <a:endParaRPr lang="ar-SA" sz="2000" b="1" u="sng" dirty="0" smtClean="0"/>
          </a:p>
          <a:p>
            <a:pPr algn="ctr" rtl="1"/>
            <a:endParaRPr lang="ar-SA" sz="2000" b="1" dirty="0" smtClean="0"/>
          </a:p>
          <a:p>
            <a:pPr algn="ctr" rtl="1"/>
            <a:endParaRPr lang="ar-SA" sz="2000" dirty="0" smtClean="0"/>
          </a:p>
          <a:p>
            <a:pPr algn="ctr" rtl="1">
              <a:buNone/>
            </a:pPr>
            <a:endParaRPr lang="ar-SA" sz="2000" b="1" dirty="0" smtClean="0"/>
          </a:p>
          <a:p>
            <a:pPr algn="just" rtl="1">
              <a:buNone/>
            </a:pPr>
            <a:endParaRPr lang="fr-FR" sz="2000" dirty="0"/>
          </a:p>
        </p:txBody>
      </p:sp>
      <p:pic>
        <p:nvPicPr>
          <p:cNvPr id="5" name="Picture 3"/>
          <p:cNvPicPr>
            <a:picLocks noChangeAspect="1" noChangeArrowheads="1"/>
          </p:cNvPicPr>
          <p:nvPr/>
        </p:nvPicPr>
        <p:blipFill>
          <a:blip r:embed="rId3" cstate="print"/>
          <a:srcRect/>
          <a:stretch>
            <a:fillRect/>
          </a:stretch>
        </p:blipFill>
        <p:spPr bwMode="auto">
          <a:xfrm>
            <a:off x="6842103" y="0"/>
            <a:ext cx="2301897" cy="17859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0"/>
            <a:ext cx="6215106" cy="1785926"/>
          </a:xfrm>
          <a:solidFill>
            <a:schemeClr val="bg1">
              <a:lumMod val="95000"/>
            </a:schemeClr>
          </a:solidFill>
        </p:spPr>
        <p:txBody>
          <a:bodyPr>
            <a:normAutofit/>
          </a:bodyPr>
          <a:lstStyle/>
          <a:p>
            <a:pPr rtl="1"/>
            <a:r>
              <a:rPr lang="ar-SA" sz="6000" b="1" dirty="0" smtClean="0"/>
              <a:t>جدول الإرسال</a:t>
            </a:r>
            <a:endParaRPr lang="fr-FR" sz="6000" dirty="0"/>
          </a:p>
        </p:txBody>
      </p:sp>
      <p:sp>
        <p:nvSpPr>
          <p:cNvPr id="3" name="Espace réservé du contenu 2"/>
          <p:cNvSpPr>
            <a:spLocks noGrp="1"/>
          </p:cNvSpPr>
          <p:nvPr>
            <p:ph sz="quarter" idx="1"/>
          </p:nvPr>
        </p:nvSpPr>
        <p:spPr>
          <a:xfrm>
            <a:off x="0" y="1785926"/>
            <a:ext cx="9144000" cy="5072074"/>
          </a:xfrm>
        </p:spPr>
        <p:txBody>
          <a:bodyPr>
            <a:normAutofit/>
          </a:bodyPr>
          <a:lstStyle/>
          <a:p>
            <a:pPr algn="ctr" rtl="1">
              <a:buNone/>
            </a:pPr>
            <a:r>
              <a:rPr lang="ar-DZ" sz="3200" b="1" dirty="0" smtClean="0">
                <a:solidFill>
                  <a:srgbClr val="FF0000"/>
                </a:solidFill>
                <a:cs typeface="Arabic Transparent" pitchFamily="2" charset="-78"/>
              </a:rPr>
              <a:t>ملاحظة</a:t>
            </a:r>
            <a:r>
              <a:rPr lang="ar-DZ" sz="3200" b="1" dirty="0" smtClean="0">
                <a:cs typeface="Arabic Transparent" pitchFamily="2" charset="-78"/>
              </a:rPr>
              <a:t>: تجنب ترك الفراغ أو الشطب الذي يخل بخاصية الإثبات، وفي حالة تعدد المرسل إليهم يسجل هؤلاء في نهاية الورقة </a:t>
            </a:r>
            <a:r>
              <a:rPr lang="ar-DZ" sz="3200" b="1" dirty="0" err="1" smtClean="0">
                <a:cs typeface="Arabic Transparent" pitchFamily="2" charset="-78"/>
              </a:rPr>
              <a:t>الى</a:t>
            </a:r>
            <a:r>
              <a:rPr lang="ar-DZ" sz="3200" b="1" dirty="0" smtClean="0">
                <a:cs typeface="Arabic Transparent" pitchFamily="2" charset="-78"/>
              </a:rPr>
              <a:t> اليمين تحت عنوان : نسخ موجهة إلى ......</a:t>
            </a:r>
            <a:endParaRPr lang="fr-FR" sz="3200" b="1" dirty="0" smtClean="0">
              <a:cs typeface="Arabic Transparent" pitchFamily="2" charset="-78"/>
            </a:endParaRPr>
          </a:p>
          <a:p>
            <a:pPr lvl="0" algn="just" rtl="1"/>
            <a:r>
              <a:rPr lang="ar-DZ" sz="3200" b="1" dirty="0" smtClean="0">
                <a:solidFill>
                  <a:schemeClr val="accent6">
                    <a:lumMod val="75000"/>
                  </a:schemeClr>
                </a:solidFill>
                <a:cs typeface="Arabic Transparent" pitchFamily="2" charset="-78"/>
              </a:rPr>
              <a:t>يفترض أن يسلم يد بيد إلى المرسل إليه إلا في الحالات الطارئة وهذا يستوجب على المرسل الحرص على استرجاع النسخة الإضافية لجدول الإرسال مؤشرا عليها بالاستلام، وتحفظ النسخ الإضافية لجداول الإرسال في حافظات خاصة وفق ترتيب تسلسلي في سجلات البريد الصادر</a:t>
            </a:r>
            <a:r>
              <a:rPr lang="ar-DZ" sz="3200" b="1" dirty="0" smtClean="0">
                <a:cs typeface="Arabic Transparent" pitchFamily="2" charset="-78"/>
              </a:rPr>
              <a:t>.</a:t>
            </a:r>
            <a:endParaRPr lang="ar-SA" sz="3200" b="1" dirty="0" smtClean="0">
              <a:cs typeface="Arabic Transparent" pitchFamily="2" charset="-78"/>
            </a:endParaRPr>
          </a:p>
          <a:p>
            <a:pPr algn="ctr" rtl="1">
              <a:buNone/>
            </a:pPr>
            <a:endParaRPr lang="ar-SA" sz="2800" b="1" u="sng" dirty="0" smtClean="0"/>
          </a:p>
          <a:p>
            <a:pPr algn="ctr" rtl="1">
              <a:buNone/>
            </a:pPr>
            <a:endParaRPr lang="ar-SA" sz="2000" b="1" u="sng" dirty="0" smtClean="0"/>
          </a:p>
          <a:p>
            <a:pPr algn="ctr" rtl="1"/>
            <a:endParaRPr lang="ar-SA" sz="2000" b="1" dirty="0" smtClean="0"/>
          </a:p>
          <a:p>
            <a:pPr algn="ctr" rtl="1"/>
            <a:endParaRPr lang="ar-SA" sz="2000" dirty="0" smtClean="0"/>
          </a:p>
          <a:p>
            <a:pPr algn="ctr" rtl="1">
              <a:buNone/>
            </a:pPr>
            <a:endParaRPr lang="ar-SA" sz="2000" b="1" dirty="0" smtClean="0"/>
          </a:p>
          <a:p>
            <a:pPr algn="just" rtl="1">
              <a:buNone/>
            </a:pPr>
            <a:endParaRPr lang="fr-FR" sz="2000" dirty="0"/>
          </a:p>
        </p:txBody>
      </p:sp>
      <p:pic>
        <p:nvPicPr>
          <p:cNvPr id="5" name="Picture 3"/>
          <p:cNvPicPr>
            <a:picLocks noChangeAspect="1" noChangeArrowheads="1"/>
          </p:cNvPicPr>
          <p:nvPr/>
        </p:nvPicPr>
        <p:blipFill>
          <a:blip r:embed="rId3" cstate="print"/>
          <a:srcRect/>
          <a:stretch>
            <a:fillRect/>
          </a:stretch>
        </p:blipFill>
        <p:spPr bwMode="auto">
          <a:xfrm>
            <a:off x="6842103" y="0"/>
            <a:ext cx="2301897" cy="17859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691">
            <a:hlinkClick r:id="rId2" tgtFrame="_blank"/>
          </p:cNvPr>
          <p:cNvPicPr/>
          <p:nvPr/>
        </p:nvPicPr>
        <p:blipFill>
          <a:blip r:embed="rId3"/>
          <a:srcRect/>
          <a:stretch>
            <a:fillRect/>
          </a:stretch>
        </p:blipFill>
        <p:spPr bwMode="auto">
          <a:xfrm>
            <a:off x="0" y="0"/>
            <a:ext cx="81439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57422" y="0"/>
            <a:ext cx="4500594" cy="857232"/>
          </a:xfrm>
          <a:solidFill>
            <a:schemeClr val="bg1">
              <a:lumMod val="95000"/>
            </a:schemeClr>
          </a:solidFill>
        </p:spPr>
        <p:txBody>
          <a:bodyPr>
            <a:normAutofit fontScale="90000"/>
          </a:bodyPr>
          <a:lstStyle/>
          <a:p>
            <a:pPr algn="ctr" rtl="1"/>
            <a:r>
              <a:rPr lang="ar-DZ" sz="4800" dirty="0" smtClean="0"/>
              <a:t>الاستدعاء</a:t>
            </a:r>
            <a:br>
              <a:rPr lang="ar-DZ" sz="4800" dirty="0" smtClean="0"/>
            </a:br>
            <a:r>
              <a:rPr lang="fr-FR" sz="2400" dirty="0" smtClean="0"/>
              <a:t>la convocation </a:t>
            </a:r>
            <a:endParaRPr lang="fr-FR" sz="4800" dirty="0"/>
          </a:p>
        </p:txBody>
      </p:sp>
      <p:sp>
        <p:nvSpPr>
          <p:cNvPr id="3" name="Espace réservé du contenu 2"/>
          <p:cNvSpPr>
            <a:spLocks noGrp="1"/>
          </p:cNvSpPr>
          <p:nvPr>
            <p:ph sz="quarter" idx="1"/>
          </p:nvPr>
        </p:nvSpPr>
        <p:spPr>
          <a:xfrm>
            <a:off x="214282" y="1785926"/>
            <a:ext cx="8929718" cy="5072074"/>
          </a:xfrm>
        </p:spPr>
        <p:txBody>
          <a:bodyPr>
            <a:normAutofit/>
          </a:bodyPr>
          <a:lstStyle/>
          <a:p>
            <a:pPr algn="just" rtl="1">
              <a:buNone/>
            </a:pPr>
            <a:r>
              <a:rPr lang="ar-DZ" sz="3600" b="1" dirty="0" smtClean="0">
                <a:solidFill>
                  <a:srgbClr val="FF0000"/>
                </a:solidFill>
                <a:cs typeface="Arabic Transparent" pitchFamily="2" charset="-78"/>
              </a:rPr>
              <a:t>تعريفه</a:t>
            </a:r>
            <a:r>
              <a:rPr lang="ar-DZ" sz="3600" b="1" dirty="0" smtClean="0">
                <a:cs typeface="Arabic Transparent" pitchFamily="2" charset="-78"/>
              </a:rPr>
              <a:t> :</a:t>
            </a:r>
            <a:r>
              <a:rPr lang="fr-FR" sz="3600" b="1" dirty="0" smtClean="0">
                <a:cs typeface="Arabic Transparent" pitchFamily="2" charset="-78"/>
              </a:rPr>
              <a:t> </a:t>
            </a:r>
            <a:r>
              <a:rPr lang="ar-DZ" sz="3600" b="1" dirty="0" smtClean="0">
                <a:cs typeface="Arabic Transparent" pitchFamily="2" charset="-78"/>
              </a:rPr>
              <a:t>هو مراسلة إدارية بسيطة تستعمل لغرض واحد، وهو طلب حضور الأشخاص إلى مقرات العمل أو الاجتماع في مكان معين، أو طلب حضورهم مصحوبين بوثائق لاستكمال ملفات أو المشاركة في عمليات معينة، مثل إجراء مسابقات أو امتحانات أو عمليات تكوينية : ( ملتقيات، أيام دراسية وندوات تربوية ... الخ .)، ويأخذ شكل رسالة إدارية ذات طابع شخصي. وقد يتضمن الوثائق الواجب إرفاقها لحضور الاجتماع.وهو يكون من الرئيس نحو المرؤوس وفي حالة العكس تصبح دعوة.</a:t>
            </a:r>
            <a:endParaRPr lang="ar-SA" sz="3600" b="1" u="sng" dirty="0" smtClean="0">
              <a:cs typeface="Arabic Transparent" pitchFamily="2" charset="-78"/>
            </a:endParaRPr>
          </a:p>
          <a:p>
            <a:pPr algn="ctr" rtl="1">
              <a:buNone/>
            </a:pPr>
            <a:endParaRPr lang="ar-SA" sz="2000" b="1" u="sng" dirty="0" smtClean="0"/>
          </a:p>
          <a:p>
            <a:pPr algn="ctr" rtl="1"/>
            <a:endParaRPr lang="ar-SA" sz="2000" b="1" dirty="0" smtClean="0"/>
          </a:p>
          <a:p>
            <a:pPr algn="ctr" rtl="1"/>
            <a:endParaRPr lang="ar-SA" sz="2000" dirty="0" smtClean="0"/>
          </a:p>
          <a:p>
            <a:pPr algn="ctr" rtl="1">
              <a:buNone/>
            </a:pPr>
            <a:endParaRPr lang="ar-SA" sz="2000" b="1" dirty="0" smtClean="0"/>
          </a:p>
          <a:p>
            <a:pPr algn="just" rtl="1">
              <a:buNone/>
            </a:pPr>
            <a:endParaRPr lang="fr-FR" sz="2000" dirty="0"/>
          </a:p>
        </p:txBody>
      </p:sp>
      <p:pic>
        <p:nvPicPr>
          <p:cNvPr id="5" name="Picture 3"/>
          <p:cNvPicPr>
            <a:picLocks noChangeAspect="1" noChangeArrowheads="1"/>
          </p:cNvPicPr>
          <p:nvPr/>
        </p:nvPicPr>
        <p:blipFill>
          <a:blip r:embed="rId3" cstate="print"/>
          <a:srcRect/>
          <a:stretch>
            <a:fillRect/>
          </a:stretch>
        </p:blipFill>
        <p:spPr bwMode="auto">
          <a:xfrm>
            <a:off x="6842103" y="0"/>
            <a:ext cx="2301897" cy="1785926"/>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0" y="0"/>
            <a:ext cx="2301897" cy="17859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57422" y="0"/>
            <a:ext cx="4500594" cy="857232"/>
          </a:xfrm>
          <a:solidFill>
            <a:schemeClr val="bg1">
              <a:lumMod val="95000"/>
            </a:schemeClr>
          </a:solidFill>
        </p:spPr>
        <p:txBody>
          <a:bodyPr>
            <a:normAutofit fontScale="90000"/>
          </a:bodyPr>
          <a:lstStyle/>
          <a:p>
            <a:pPr algn="ctr" rtl="1"/>
            <a:r>
              <a:rPr lang="ar-DZ" sz="4800" dirty="0" smtClean="0"/>
              <a:t>الاستدعاء</a:t>
            </a:r>
            <a:br>
              <a:rPr lang="ar-DZ" sz="4800" dirty="0" smtClean="0"/>
            </a:br>
            <a:r>
              <a:rPr lang="fr-FR" sz="2400" dirty="0" smtClean="0"/>
              <a:t>la convocation </a:t>
            </a:r>
            <a:endParaRPr lang="fr-FR" sz="4800" dirty="0"/>
          </a:p>
        </p:txBody>
      </p:sp>
      <p:sp>
        <p:nvSpPr>
          <p:cNvPr id="3" name="Espace réservé du contenu 2"/>
          <p:cNvSpPr>
            <a:spLocks noGrp="1"/>
          </p:cNvSpPr>
          <p:nvPr>
            <p:ph sz="quarter" idx="1"/>
          </p:nvPr>
        </p:nvSpPr>
        <p:spPr>
          <a:xfrm>
            <a:off x="214282" y="1785926"/>
            <a:ext cx="8929718" cy="5072074"/>
          </a:xfrm>
        </p:spPr>
        <p:txBody>
          <a:bodyPr>
            <a:normAutofit/>
          </a:bodyPr>
          <a:lstStyle/>
          <a:p>
            <a:pPr algn="just" rtl="1">
              <a:buNone/>
            </a:pPr>
            <a:r>
              <a:rPr lang="ar-DZ" sz="3600" b="1" dirty="0" smtClean="0">
                <a:solidFill>
                  <a:srgbClr val="FF0000"/>
                </a:solidFill>
                <a:cs typeface="Arabic Transparent" pitchFamily="2" charset="-78"/>
              </a:rPr>
              <a:t>ملاحظة:</a:t>
            </a:r>
            <a:r>
              <a:rPr lang="ar-DZ" sz="3600" b="1" dirty="0" smtClean="0">
                <a:cs typeface="Arabic Transparent" pitchFamily="2" charset="-78"/>
              </a:rPr>
              <a:t> </a:t>
            </a:r>
          </a:p>
          <a:p>
            <a:pPr algn="just" rtl="1">
              <a:buBlip>
                <a:blip r:embed="rId3"/>
              </a:buBlip>
            </a:pPr>
            <a:r>
              <a:rPr lang="ar-DZ" sz="3600" b="1" dirty="0" smtClean="0">
                <a:cs typeface="Arabic Transparent" pitchFamily="2" charset="-78"/>
              </a:rPr>
              <a:t>-الاستدعاء من وثائق التبليغ يكون دائما كتابية وترسل عن طريق البريد أو الفاكس أو الانترنت.</a:t>
            </a:r>
          </a:p>
          <a:p>
            <a:pPr algn="just" rtl="1">
              <a:buBlip>
                <a:blip r:embed="rId3"/>
              </a:buBlip>
            </a:pPr>
            <a:r>
              <a:rPr lang="ar-DZ" sz="3600" b="1" dirty="0" smtClean="0">
                <a:cs typeface="Arabic Transparent" pitchFamily="2" charset="-78"/>
              </a:rPr>
              <a:t>-تتم دعوة الشخصيات أو الرؤساء لحضور حفل أو محاضرة.</a:t>
            </a:r>
          </a:p>
          <a:p>
            <a:pPr algn="just" rtl="1">
              <a:buBlip>
                <a:blip r:embed="rId3"/>
              </a:buBlip>
            </a:pPr>
            <a:r>
              <a:rPr lang="ar-DZ" sz="3600" b="1" dirty="0" smtClean="0">
                <a:cs typeface="Arabic Transparent" pitchFamily="2" charset="-78"/>
              </a:rPr>
              <a:t>-أما  الدعوة يجب إن تتضمن السبب والتاريخ والتوقيت والمكان أو جدول الأعمال.</a:t>
            </a:r>
          </a:p>
          <a:p>
            <a:pPr algn="just" rtl="1">
              <a:buBlip>
                <a:blip r:embed="rId3"/>
              </a:buBlip>
            </a:pPr>
            <a:r>
              <a:rPr lang="ar-DZ" sz="3600" b="1" dirty="0" smtClean="0">
                <a:cs typeface="Arabic Transparent" pitchFamily="2" charset="-78"/>
              </a:rPr>
              <a:t>-يجب الابتعاد عن استعمال عبارة ”لأمر </a:t>
            </a:r>
            <a:r>
              <a:rPr lang="ar-DZ" sz="3600" b="1" dirty="0" err="1" smtClean="0">
                <a:cs typeface="Arabic Transparent" pitchFamily="2" charset="-78"/>
              </a:rPr>
              <a:t>يهمكم</a:t>
            </a:r>
            <a:r>
              <a:rPr lang="ar-DZ" sz="3600" b="1" dirty="0" smtClean="0">
                <a:cs typeface="Arabic Transparent" pitchFamily="2" charset="-78"/>
              </a:rPr>
              <a:t>“ لان موضع الاستدعاء مبهم ويخلق عد الارتياح. </a:t>
            </a:r>
            <a:endParaRPr lang="ar-SA" sz="3600" b="1" dirty="0" smtClean="0">
              <a:cs typeface="Arabic Transparent" pitchFamily="2" charset="-78"/>
            </a:endParaRPr>
          </a:p>
          <a:p>
            <a:pPr algn="ctr" rtl="1">
              <a:buBlip>
                <a:blip r:embed="rId3"/>
              </a:buBlip>
            </a:pPr>
            <a:endParaRPr lang="ar-SA" sz="2000" b="1" u="sng" dirty="0" smtClean="0"/>
          </a:p>
          <a:p>
            <a:pPr algn="ctr" rtl="1">
              <a:buBlip>
                <a:blip r:embed="rId3"/>
              </a:buBlip>
            </a:pPr>
            <a:endParaRPr lang="ar-SA" sz="2000" b="1" dirty="0" smtClean="0"/>
          </a:p>
          <a:p>
            <a:pPr algn="ctr" rtl="1"/>
            <a:endParaRPr lang="ar-SA" sz="2000" dirty="0" smtClean="0"/>
          </a:p>
          <a:p>
            <a:pPr algn="ctr" rtl="1">
              <a:buNone/>
            </a:pPr>
            <a:endParaRPr lang="ar-SA" sz="2000" b="1" dirty="0" smtClean="0"/>
          </a:p>
          <a:p>
            <a:pPr algn="just" rtl="1">
              <a:buNone/>
            </a:pPr>
            <a:endParaRPr lang="fr-FR" sz="2000" dirty="0"/>
          </a:p>
        </p:txBody>
      </p:sp>
      <p:pic>
        <p:nvPicPr>
          <p:cNvPr id="5" name="Picture 3"/>
          <p:cNvPicPr>
            <a:picLocks noChangeAspect="1" noChangeArrowheads="1"/>
          </p:cNvPicPr>
          <p:nvPr/>
        </p:nvPicPr>
        <p:blipFill>
          <a:blip r:embed="rId4" cstate="print"/>
          <a:srcRect/>
          <a:stretch>
            <a:fillRect/>
          </a:stretch>
        </p:blipFill>
        <p:spPr bwMode="auto">
          <a:xfrm>
            <a:off x="6842103" y="0"/>
            <a:ext cx="2301897" cy="1785926"/>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0" y="0"/>
            <a:ext cx="2301897" cy="17859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57422" y="0"/>
            <a:ext cx="4500594" cy="1785926"/>
          </a:xfrm>
          <a:solidFill>
            <a:schemeClr val="bg1">
              <a:lumMod val="95000"/>
            </a:schemeClr>
          </a:solidFill>
        </p:spPr>
        <p:txBody>
          <a:bodyPr>
            <a:normAutofit/>
          </a:bodyPr>
          <a:lstStyle/>
          <a:p>
            <a:pPr rtl="1"/>
            <a:r>
              <a:rPr lang="ar-DZ" sz="6000" dirty="0" smtClean="0"/>
              <a:t>الاستدعاء</a:t>
            </a:r>
            <a:endParaRPr lang="fr-FR" sz="6000" dirty="0"/>
          </a:p>
        </p:txBody>
      </p:sp>
      <p:sp>
        <p:nvSpPr>
          <p:cNvPr id="3" name="Espace réservé du contenu 2"/>
          <p:cNvSpPr>
            <a:spLocks noGrp="1"/>
          </p:cNvSpPr>
          <p:nvPr>
            <p:ph sz="quarter" idx="1"/>
          </p:nvPr>
        </p:nvSpPr>
        <p:spPr>
          <a:xfrm>
            <a:off x="0" y="1785926"/>
            <a:ext cx="9144000" cy="5072074"/>
          </a:xfrm>
        </p:spPr>
        <p:txBody>
          <a:bodyPr>
            <a:normAutofit fontScale="92500" lnSpcReduction="20000"/>
          </a:bodyPr>
          <a:lstStyle/>
          <a:p>
            <a:pPr algn="just" rtl="1">
              <a:buNone/>
            </a:pPr>
            <a:r>
              <a:rPr lang="ar-DZ" sz="4000" dirty="0" smtClean="0">
                <a:solidFill>
                  <a:srgbClr val="FF0000"/>
                </a:solidFill>
                <a:latin typeface="+mj-lt"/>
                <a:cs typeface="Arabic Transparent" pitchFamily="2" charset="-78"/>
              </a:rPr>
              <a:t>تقديمه المادي (شكله) </a:t>
            </a:r>
            <a:r>
              <a:rPr lang="ar-DZ" sz="4000" dirty="0" smtClean="0">
                <a:latin typeface="+mj-lt"/>
                <a:cs typeface="Arabic Transparent" pitchFamily="2" charset="-78"/>
              </a:rPr>
              <a:t>: لقد جرت العادة عند توجيه إستدعاءات للأشخاص أن يكون شكلها في قالب يتوافق وشكل الرسالة الإدارية بجميع عناصرها مع إضافة النقاط التالية في نص الاستدعاء :</a:t>
            </a:r>
          </a:p>
          <a:p>
            <a:pPr algn="just" rtl="1">
              <a:buNone/>
            </a:pPr>
            <a:r>
              <a:rPr lang="ar-DZ" sz="4000" dirty="0" smtClean="0">
                <a:latin typeface="+mj-lt"/>
                <a:cs typeface="Arabic Transparent" pitchFamily="2" charset="-78"/>
              </a:rPr>
              <a:t> - تاريخ وساعة ومكان انعقاد الاجتماع وموضوعه، أو جدول إعماله، ويمكن أن يضاف كلمة حضوركم ضروري.</a:t>
            </a:r>
          </a:p>
          <a:p>
            <a:pPr algn="just" rtl="1">
              <a:buNone/>
            </a:pPr>
            <a:r>
              <a:rPr lang="ar-DZ" sz="4000" dirty="0" smtClean="0">
                <a:latin typeface="+mj-lt"/>
                <a:cs typeface="Arabic Transparent" pitchFamily="2" charset="-78"/>
              </a:rPr>
              <a:t> ويرسل الاستدعاء إلى المعني داخل غلاف مغلق أو في شكل مطوية.</a:t>
            </a:r>
          </a:p>
          <a:p>
            <a:pPr algn="just" rtl="1">
              <a:buNone/>
            </a:pPr>
            <a:r>
              <a:rPr lang="ar-DZ" sz="4000" dirty="0" smtClean="0">
                <a:latin typeface="+mj-lt"/>
                <a:cs typeface="Arabic Transparent" pitchFamily="2" charset="-78"/>
              </a:rPr>
              <a:t>-المرجو من السيد....حضور اجتماع الذي سينعقد ...على الساعة ...ب......</a:t>
            </a:r>
          </a:p>
          <a:p>
            <a:pPr algn="just" rtl="1">
              <a:buNone/>
            </a:pPr>
            <a:r>
              <a:rPr lang="ar-DZ" sz="4000" dirty="0" smtClean="0">
                <a:latin typeface="+mj-lt"/>
                <a:cs typeface="Arabic Transparent" pitchFamily="2" charset="-78"/>
              </a:rPr>
              <a:t>-سأكون ممنونا لكم إذا ما شاركتم في الاجتماع الذي سينعقد ...على الساعة ...ب......</a:t>
            </a:r>
            <a:endParaRPr lang="ar-SA" sz="4000" dirty="0" smtClean="0">
              <a:latin typeface="+mj-lt"/>
              <a:cs typeface="Arabic Transparent" pitchFamily="2" charset="-78"/>
            </a:endParaRPr>
          </a:p>
          <a:p>
            <a:pPr algn="ctr" rtl="1"/>
            <a:endParaRPr lang="ar-SA" sz="2000" b="1" dirty="0" smtClean="0"/>
          </a:p>
          <a:p>
            <a:pPr algn="ctr" rtl="1"/>
            <a:endParaRPr lang="ar-SA" sz="2000" dirty="0" smtClean="0"/>
          </a:p>
          <a:p>
            <a:pPr algn="ctr" rtl="1">
              <a:buNone/>
            </a:pPr>
            <a:endParaRPr lang="ar-SA" sz="2000" b="1" dirty="0" smtClean="0"/>
          </a:p>
          <a:p>
            <a:pPr algn="just" rtl="1">
              <a:buNone/>
            </a:pPr>
            <a:endParaRPr lang="fr-FR" sz="2000" dirty="0"/>
          </a:p>
        </p:txBody>
      </p:sp>
      <p:pic>
        <p:nvPicPr>
          <p:cNvPr id="5" name="Picture 3"/>
          <p:cNvPicPr>
            <a:picLocks noChangeAspect="1" noChangeArrowheads="1"/>
          </p:cNvPicPr>
          <p:nvPr/>
        </p:nvPicPr>
        <p:blipFill>
          <a:blip r:embed="rId3" cstate="print"/>
          <a:srcRect/>
          <a:stretch>
            <a:fillRect/>
          </a:stretch>
        </p:blipFill>
        <p:spPr bwMode="auto">
          <a:xfrm>
            <a:off x="6842103" y="0"/>
            <a:ext cx="2301897" cy="1785926"/>
          </a:xfrm>
          <a:prstGeom prst="rect">
            <a:avLst/>
          </a:prstGeom>
          <a:noFill/>
          <a:ln w="9525">
            <a:noFill/>
            <a:miter lim="800000"/>
            <a:headEnd/>
            <a:tailEnd/>
          </a:ln>
          <a:effectLst/>
        </p:spPr>
      </p:pic>
      <p:pic>
        <p:nvPicPr>
          <p:cNvPr id="7" name="Picture 5"/>
          <p:cNvPicPr>
            <a:picLocks noChangeAspect="1" noChangeArrowheads="1"/>
          </p:cNvPicPr>
          <p:nvPr/>
        </p:nvPicPr>
        <p:blipFill>
          <a:blip r:embed="rId4" cstate="print"/>
          <a:srcRect/>
          <a:stretch>
            <a:fillRect/>
          </a:stretch>
        </p:blipFill>
        <p:spPr bwMode="auto">
          <a:xfrm>
            <a:off x="1" y="0"/>
            <a:ext cx="2428859" cy="17859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2428860" y="357166"/>
          <a:ext cx="4548199" cy="388112"/>
        </p:xfrm>
        <a:graphic>
          <a:graphicData uri="http://schemas.openxmlformats.org/drawingml/2006/table">
            <a:tbl>
              <a:tblPr/>
              <a:tblGrid>
                <a:gridCol w="801944"/>
                <a:gridCol w="2390165"/>
                <a:gridCol w="1356090"/>
              </a:tblGrid>
              <a:tr h="357190">
                <a:tc>
                  <a:txBody>
                    <a:bodyPr/>
                    <a:lstStyle/>
                    <a:p>
                      <a:pPr algn="ctr">
                        <a:lnSpc>
                          <a:spcPct val="115000"/>
                        </a:lnSpc>
                        <a:spcAft>
                          <a:spcPts val="0"/>
                        </a:spcAft>
                      </a:pPr>
                      <a:endParaRPr lang="fr-FR" sz="1000" dirty="0">
                        <a:latin typeface="Times New Roman"/>
                        <a:ea typeface="Times New Roman"/>
                        <a:cs typeface="Times New Roman"/>
                      </a:endParaRPr>
                    </a:p>
                  </a:txBody>
                  <a:tcPr marL="59716" marR="59716" marT="0" marB="0">
                    <a:lnL>
                      <a:noFill/>
                    </a:lnL>
                    <a:lnR>
                      <a:noFill/>
                    </a:lnR>
                    <a:lnT>
                      <a:noFill/>
                    </a:lnT>
                    <a:lnB>
                      <a:noFill/>
                    </a:lnB>
                  </a:tcPr>
                </a:tc>
                <a:tc>
                  <a:txBody>
                    <a:bodyPr/>
                    <a:lstStyle/>
                    <a:p>
                      <a:pPr marL="45720" marR="13970" algn="ctr">
                        <a:lnSpc>
                          <a:spcPct val="115000"/>
                        </a:lnSpc>
                        <a:spcAft>
                          <a:spcPts val="0"/>
                        </a:spcAft>
                      </a:pPr>
                      <a:r>
                        <a:rPr lang="ar-DZ" sz="1200" dirty="0">
                          <a:latin typeface="Arial"/>
                          <a:ea typeface="Times New Roman"/>
                          <a:cs typeface="Simplified Arabic"/>
                        </a:rPr>
                        <a:t>الجمهورية الجزائرية الديمقراطية  الشعبية </a:t>
                      </a:r>
                      <a:endParaRPr lang="fr-FR" sz="1000" dirty="0">
                        <a:latin typeface="Times New Roman"/>
                        <a:ea typeface="Times New Roman"/>
                        <a:cs typeface="Times New Roman"/>
                      </a:endParaRPr>
                    </a:p>
                  </a:txBody>
                  <a:tcPr marL="59716" marR="59716" marT="0" marB="0">
                    <a:lnL>
                      <a:noFill/>
                    </a:lnL>
                    <a:lnR>
                      <a:noFill/>
                    </a:lnR>
                    <a:lnT>
                      <a:noFill/>
                    </a:lnT>
                    <a:lnB>
                      <a:noFill/>
                    </a:lnB>
                  </a:tcPr>
                </a:tc>
                <a:tc>
                  <a:txBody>
                    <a:bodyPr/>
                    <a:lstStyle/>
                    <a:p>
                      <a:pPr algn="ctr" rtl="1">
                        <a:lnSpc>
                          <a:spcPct val="115000"/>
                        </a:lnSpc>
                        <a:spcAft>
                          <a:spcPts val="0"/>
                        </a:spcAft>
                      </a:pPr>
                      <a:endParaRPr lang="ar-MA" sz="1200" b="1" dirty="0">
                        <a:latin typeface="Arial"/>
                        <a:ea typeface="Times New Roman"/>
                        <a:cs typeface="Simplified Arabic"/>
                      </a:endParaRPr>
                    </a:p>
                    <a:p>
                      <a:pPr algn="ctr" rtl="1">
                        <a:lnSpc>
                          <a:spcPts val="1400"/>
                        </a:lnSpc>
                        <a:spcAft>
                          <a:spcPts val="0"/>
                        </a:spcAft>
                      </a:pPr>
                      <a:r>
                        <a:rPr lang="ar-DZ" sz="1200" b="1" dirty="0">
                          <a:latin typeface="Arial"/>
                          <a:ea typeface="Times New Roman"/>
                          <a:cs typeface="Simplified Arabic"/>
                        </a:rPr>
                        <a:t>                                                                                                  </a:t>
                      </a:r>
                      <a:endParaRPr lang="fr-FR" sz="1000" b="1" dirty="0">
                        <a:latin typeface="Calibri"/>
                        <a:ea typeface="Times New Roman"/>
                        <a:cs typeface="Times New Roman"/>
                      </a:endParaRPr>
                    </a:p>
                  </a:txBody>
                  <a:tcPr marL="59716" marR="59716" marT="0" marB="0">
                    <a:lnL>
                      <a:noFill/>
                    </a:lnL>
                    <a:lnR>
                      <a:noFill/>
                    </a:lnR>
                    <a:lnT>
                      <a:noFill/>
                    </a:lnT>
                    <a:lnB>
                      <a:noFill/>
                    </a:lnB>
                  </a:tcPr>
                </a:tc>
              </a:tr>
            </a:tbl>
          </a:graphicData>
        </a:graphic>
      </p:graphicFrame>
      <p:sp>
        <p:nvSpPr>
          <p:cNvPr id="9217" name="Rectangle 1"/>
          <p:cNvSpPr>
            <a:spLocks noChangeArrowheads="1"/>
          </p:cNvSpPr>
          <p:nvPr/>
        </p:nvSpPr>
        <p:spPr bwMode="auto">
          <a:xfrm>
            <a:off x="1" y="0"/>
            <a:ext cx="8143900"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781050" algn="l" defTabSz="914400" rtl="1" eaLnBrk="1" fontAlgn="base" latinLnBrk="0" hangingPunct="1">
              <a:lnSpc>
                <a:spcPct val="100000"/>
              </a:lnSpc>
              <a:spcBef>
                <a:spcPct val="0"/>
              </a:spcBef>
              <a:spcAft>
                <a:spcPct val="0"/>
              </a:spcAft>
              <a:buClrTx/>
              <a:buSzTx/>
              <a:buFontTx/>
              <a:buNone/>
              <a:tabLst>
                <a:tab pos="1189038" algn="l"/>
              </a:tabLst>
            </a:pPr>
            <a:endParaRPr kumimoji="0" lang="ar-DZ" sz="1400" b="1" i="1" u="none" strike="noStrike" cap="none" normalizeH="0" baseline="0" dirty="0" smtClean="0">
              <a:ln>
                <a:noFill/>
              </a:ln>
              <a:solidFill>
                <a:schemeClr val="tx1"/>
              </a:solidFill>
              <a:effectLst/>
              <a:latin typeface="Arial" pitchFamily="34" charset="0"/>
              <a:ea typeface="Times New Roman" pitchFamily="18" charset="0"/>
              <a:cs typeface="Simplified Arabic" pitchFamily="2" charset="-78"/>
            </a:endParaRPr>
          </a:p>
          <a:p>
            <a:pPr marL="0" marR="0" lvl="0" indent="781050" algn="l" defTabSz="914400" rtl="1" eaLnBrk="1" fontAlgn="base" latinLnBrk="0" hangingPunct="1">
              <a:lnSpc>
                <a:spcPct val="100000"/>
              </a:lnSpc>
              <a:spcBef>
                <a:spcPct val="0"/>
              </a:spcBef>
              <a:spcAft>
                <a:spcPct val="0"/>
              </a:spcAft>
              <a:buClrTx/>
              <a:buSzTx/>
              <a:buFontTx/>
              <a:buNone/>
              <a:tabLst>
                <a:tab pos="1189038" algn="l"/>
              </a:tabLst>
            </a:pPr>
            <a:endParaRPr lang="ar-DZ" sz="1400" b="1" i="1" dirty="0" smtClean="0">
              <a:latin typeface="Arial" pitchFamily="34" charset="0"/>
              <a:ea typeface="Times New Roman" pitchFamily="18" charset="0"/>
              <a:cs typeface="Simplified Arabic" pitchFamily="2" charset="-78"/>
            </a:endParaRPr>
          </a:p>
          <a:p>
            <a:pPr marL="0" marR="0" lvl="0" indent="781050" algn="l" defTabSz="914400" rtl="1" eaLnBrk="1" fontAlgn="base" latinLnBrk="0" hangingPunct="1">
              <a:lnSpc>
                <a:spcPct val="100000"/>
              </a:lnSpc>
              <a:spcBef>
                <a:spcPct val="0"/>
              </a:spcBef>
              <a:spcAft>
                <a:spcPct val="0"/>
              </a:spcAft>
              <a:buClrTx/>
              <a:buSzTx/>
              <a:buFontTx/>
              <a:buNone/>
              <a:tabLst>
                <a:tab pos="1189038" algn="l"/>
              </a:tabLst>
            </a:pPr>
            <a:endParaRPr kumimoji="0" lang="ar-DZ" sz="1400" b="1" i="1" u="none" strike="noStrike" cap="none" normalizeH="0" baseline="0" dirty="0" smtClean="0">
              <a:ln>
                <a:noFill/>
              </a:ln>
              <a:solidFill>
                <a:schemeClr val="tx1"/>
              </a:solidFill>
              <a:effectLst/>
              <a:latin typeface="Arial" pitchFamily="34" charset="0"/>
              <a:ea typeface="Times New Roman" pitchFamily="18" charset="0"/>
              <a:cs typeface="Simplified Arabic" pitchFamily="2" charset="-78"/>
            </a:endParaRPr>
          </a:p>
          <a:p>
            <a:pPr marL="0" marR="0" lvl="0" indent="781050" algn="l" defTabSz="914400" rtl="1" eaLnBrk="1" fontAlgn="base" latinLnBrk="0" hangingPunct="1">
              <a:lnSpc>
                <a:spcPct val="100000"/>
              </a:lnSpc>
              <a:spcBef>
                <a:spcPct val="0"/>
              </a:spcBef>
              <a:spcAft>
                <a:spcPct val="0"/>
              </a:spcAft>
              <a:buClrTx/>
              <a:buSzTx/>
              <a:buFontTx/>
              <a:buNone/>
              <a:tabLst>
                <a:tab pos="1189038" algn="l"/>
              </a:tabLst>
            </a:pPr>
            <a:endParaRPr lang="ar-DZ" sz="1400" b="1" i="1" dirty="0" smtClean="0">
              <a:latin typeface="Arial" pitchFamily="34" charset="0"/>
              <a:ea typeface="Times New Roman" pitchFamily="18" charset="0"/>
              <a:cs typeface="Simplified Arabic" pitchFamily="2" charset="-78"/>
            </a:endParaRPr>
          </a:p>
          <a:p>
            <a:pPr marL="0" marR="0" lvl="0" indent="781050" algn="r" defTabSz="914400" rtl="1" eaLnBrk="1" fontAlgn="base" latinLnBrk="0" hangingPunct="1">
              <a:lnSpc>
                <a:spcPct val="100000"/>
              </a:lnSpc>
              <a:spcBef>
                <a:spcPct val="0"/>
              </a:spcBef>
              <a:spcAft>
                <a:spcPct val="0"/>
              </a:spcAft>
              <a:buClrTx/>
              <a:buSzTx/>
              <a:buFontTx/>
              <a:buNone/>
              <a:tabLst>
                <a:tab pos="1189038" algn="l"/>
              </a:tabLst>
            </a:pPr>
            <a:r>
              <a:rPr kumimoji="0" lang="ar-DZ" sz="1400" b="1" i="1" u="none" strike="noStrike" cap="none" normalizeH="0" baseline="0" dirty="0" smtClean="0">
                <a:ln>
                  <a:noFill/>
                </a:ln>
                <a:solidFill>
                  <a:schemeClr val="tx1"/>
                </a:solidFill>
                <a:effectLst/>
                <a:latin typeface="Arial" pitchFamily="34" charset="0"/>
                <a:ea typeface="Times New Roman" pitchFamily="18" charset="0"/>
                <a:cs typeface="Simplified Arabic" pitchFamily="2" charset="-78"/>
              </a:rPr>
              <a:t>وزارة .......                                                 </a:t>
            </a:r>
            <a:r>
              <a:rPr kumimoji="0" lang="ar-DZ" sz="1400" b="1" i="1" u="none" strike="noStrike" cap="none" normalizeH="0" baseline="0" dirty="0" err="1" smtClean="0">
                <a:ln>
                  <a:noFill/>
                </a:ln>
                <a:solidFill>
                  <a:schemeClr val="tx1"/>
                </a:solidFill>
                <a:effectLst/>
                <a:latin typeface="Arial" pitchFamily="34" charset="0"/>
                <a:ea typeface="Times New Roman" pitchFamily="18" charset="0"/>
                <a:cs typeface="Simplified Arabic" pitchFamily="2" charset="-78"/>
              </a:rPr>
              <a:t>سطيف</a:t>
            </a:r>
            <a:r>
              <a:rPr kumimoji="0" lang="ar-DZ" sz="1400" b="1" i="1" u="none" strike="noStrike" cap="none" normalizeH="0" baseline="0" dirty="0" smtClean="0">
                <a:ln>
                  <a:noFill/>
                </a:ln>
                <a:solidFill>
                  <a:schemeClr val="tx1"/>
                </a:solidFill>
                <a:effectLst/>
                <a:latin typeface="Arial" pitchFamily="34" charset="0"/>
                <a:ea typeface="Times New Roman" pitchFamily="18" charset="0"/>
                <a:cs typeface="Simplified Arabic" pitchFamily="2" charset="-78"/>
              </a:rPr>
              <a:t> في:..........................</a:t>
            </a:r>
          </a:p>
          <a:p>
            <a:pPr marL="0" marR="0" lvl="0" indent="781050" algn="r" defTabSz="914400" rtl="1" eaLnBrk="1" fontAlgn="base" latinLnBrk="0" hangingPunct="1">
              <a:lnSpc>
                <a:spcPct val="100000"/>
              </a:lnSpc>
              <a:spcBef>
                <a:spcPct val="0"/>
              </a:spcBef>
              <a:spcAft>
                <a:spcPct val="0"/>
              </a:spcAft>
              <a:buClrTx/>
              <a:buSzTx/>
              <a:buFontTx/>
              <a:buNone/>
              <a:tabLst>
                <a:tab pos="1189038" algn="l"/>
              </a:tabLst>
            </a:pPr>
            <a:r>
              <a:rPr lang="ar-DZ" sz="1400" b="1" i="1" dirty="0" smtClean="0">
                <a:latin typeface="Arial" pitchFamily="34" charset="0"/>
                <a:ea typeface="Times New Roman" pitchFamily="18" charset="0"/>
                <a:cs typeface="Simplified Arabic" pitchFamily="2" charset="-78"/>
              </a:rPr>
              <a:t>جامعة ............</a:t>
            </a:r>
            <a:endParaRPr kumimoji="0" lang="ar-DZ" sz="1400" b="1" i="1" u="none" strike="noStrike" cap="none" normalizeH="0" baseline="0" dirty="0" smtClean="0">
              <a:ln>
                <a:noFill/>
              </a:ln>
              <a:solidFill>
                <a:schemeClr val="tx1"/>
              </a:solidFill>
              <a:effectLst/>
              <a:latin typeface="Arial" pitchFamily="34" charset="0"/>
              <a:ea typeface="Times New Roman" pitchFamily="18" charset="0"/>
              <a:cs typeface="Simplified Arabic" pitchFamily="2" charset="-78"/>
            </a:endParaRPr>
          </a:p>
          <a:p>
            <a:pPr marL="0" marR="0" lvl="0" indent="781050" algn="ctr" defTabSz="914400" rtl="1" eaLnBrk="1" fontAlgn="base" latinLnBrk="0" hangingPunct="1">
              <a:lnSpc>
                <a:spcPct val="100000"/>
              </a:lnSpc>
              <a:spcBef>
                <a:spcPct val="0"/>
              </a:spcBef>
              <a:spcAft>
                <a:spcPct val="0"/>
              </a:spcAft>
              <a:buClrTx/>
              <a:buSzTx/>
              <a:buFontTx/>
              <a:buNone/>
              <a:tabLst>
                <a:tab pos="1189038" algn="l"/>
              </a:tabLst>
            </a:pPr>
            <a:r>
              <a:rPr kumimoji="0" lang="ar-SA" sz="1600" b="1" i="1" u="none" strike="noStrike" cap="none" normalizeH="0" baseline="0" dirty="0" smtClean="0">
                <a:ln>
                  <a:noFill/>
                </a:ln>
                <a:solidFill>
                  <a:schemeClr val="tx1"/>
                </a:solidFill>
                <a:effectLst/>
                <a:latin typeface="Arial" pitchFamily="34" charset="0"/>
                <a:ea typeface="Times New Roman" pitchFamily="18" charset="0"/>
                <a:cs typeface="Simplified Arabic" pitchFamily="2" charset="-78"/>
              </a:rPr>
              <a:t>إلــى</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781050" algn="ctr" defTabSz="914400" rtl="1" eaLnBrk="0" fontAlgn="base" latinLnBrk="0" hangingPunct="0">
              <a:lnSpc>
                <a:spcPct val="100000"/>
              </a:lnSpc>
              <a:spcBef>
                <a:spcPct val="0"/>
              </a:spcBef>
              <a:spcAft>
                <a:spcPct val="0"/>
              </a:spcAft>
              <a:buClrTx/>
              <a:buSzTx/>
              <a:buFontTx/>
              <a:buNone/>
              <a:tabLst>
                <a:tab pos="1189038" algn="l"/>
              </a:tabLst>
            </a:pPr>
            <a:r>
              <a:rPr kumimoji="0" lang="ar-SA" sz="1600" b="1" i="1" u="none" strike="noStrike" cap="none" normalizeH="0" baseline="0" dirty="0" smtClean="0">
                <a:ln>
                  <a:noFill/>
                </a:ln>
                <a:solidFill>
                  <a:schemeClr val="tx1"/>
                </a:solidFill>
                <a:effectLst/>
                <a:latin typeface="Arial" pitchFamily="34" charset="0"/>
                <a:ea typeface="Times New Roman" pitchFamily="18" charset="0"/>
                <a:cs typeface="Simplified Arabic" pitchFamily="2" charset="-78"/>
              </a:rPr>
              <a:t>السيد ..............................  </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781050" algn="ctr" defTabSz="914400" rtl="1" eaLnBrk="0" fontAlgn="base" latinLnBrk="0" hangingPunct="0">
              <a:lnSpc>
                <a:spcPct val="100000"/>
              </a:lnSpc>
              <a:spcBef>
                <a:spcPct val="0"/>
              </a:spcBef>
              <a:spcAft>
                <a:spcPct val="0"/>
              </a:spcAft>
              <a:buClrTx/>
              <a:buSzTx/>
              <a:buFontTx/>
              <a:buNone/>
              <a:tabLst>
                <a:tab pos="1189038" algn="l"/>
              </a:tabLst>
            </a:pPr>
            <a:r>
              <a:rPr kumimoji="0" lang="ar-SA" sz="1600" b="1" i="1" u="none" strike="noStrike" cap="none" normalizeH="0" baseline="0" dirty="0" smtClean="0">
                <a:ln>
                  <a:noFill/>
                </a:ln>
                <a:solidFill>
                  <a:schemeClr val="tx1"/>
                </a:solidFill>
                <a:effectLst/>
                <a:latin typeface="Arial" pitchFamily="34" charset="0"/>
                <a:ea typeface="Times New Roman" pitchFamily="18" charset="0"/>
                <a:cs typeface="Simplified Arabic" pitchFamily="2" charset="-78"/>
              </a:rPr>
              <a:t>الموضوع </a:t>
            </a:r>
            <a:r>
              <a:rPr kumimoji="0" lang="ar-SA" sz="1600" b="0" i="1" u="none" strike="noStrike" cap="none" normalizeH="0" baseline="0" dirty="0" smtClean="0">
                <a:ln>
                  <a:noFill/>
                </a:ln>
                <a:solidFill>
                  <a:schemeClr val="tx1"/>
                </a:solidFill>
                <a:effectLst/>
                <a:latin typeface="Arial" pitchFamily="34" charset="0"/>
                <a:ea typeface="Times New Roman" pitchFamily="18" charset="0"/>
                <a:cs typeface="Simplified Arabic" pitchFamily="2" charset="-78"/>
              </a:rPr>
              <a:t>: استدعاء لحضور اجتماع المجلس التأديبي.</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781050" algn="r" defTabSz="914400" rtl="1" eaLnBrk="0" fontAlgn="base" latinLnBrk="0" hangingPunct="0">
              <a:lnSpc>
                <a:spcPct val="100000"/>
              </a:lnSpc>
              <a:spcBef>
                <a:spcPct val="0"/>
              </a:spcBef>
              <a:spcAft>
                <a:spcPct val="0"/>
              </a:spcAft>
              <a:buClrTx/>
              <a:buSzTx/>
              <a:buFontTx/>
              <a:buNone/>
              <a:tabLst>
                <a:tab pos="1189038" algn="l"/>
              </a:tabLst>
            </a:pPr>
            <a:r>
              <a:rPr kumimoji="0" lang="ar-SA" sz="1600" b="1" i="1" u="none" strike="noStrike" cap="none" normalizeH="0" baseline="0" dirty="0" smtClean="0">
                <a:ln>
                  <a:noFill/>
                </a:ln>
                <a:solidFill>
                  <a:schemeClr val="tx1"/>
                </a:solidFill>
                <a:effectLst/>
                <a:latin typeface="Arial" pitchFamily="34" charset="0"/>
                <a:ea typeface="Times New Roman" pitchFamily="18" charset="0"/>
                <a:cs typeface="Simplified Arabic" pitchFamily="2" charset="-78"/>
              </a:rPr>
              <a:t> </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781050" algn="r" defTabSz="914400" rtl="1" eaLnBrk="0" fontAlgn="base" latinLnBrk="0" hangingPunct="0">
              <a:lnSpc>
                <a:spcPct val="100000"/>
              </a:lnSpc>
              <a:spcBef>
                <a:spcPct val="0"/>
              </a:spcBef>
              <a:spcAft>
                <a:spcPct val="0"/>
              </a:spcAft>
              <a:buClrTx/>
              <a:buSzTx/>
              <a:buFontTx/>
              <a:buNone/>
              <a:tabLst>
                <a:tab pos="1189038" algn="l"/>
              </a:tabLst>
            </a:pPr>
            <a:r>
              <a:rPr kumimoji="0" lang="ar-SA" sz="1600" b="1" i="1" u="none" strike="noStrike" cap="none" normalizeH="0" baseline="0" dirty="0" smtClean="0">
                <a:ln>
                  <a:noFill/>
                </a:ln>
                <a:solidFill>
                  <a:schemeClr val="tx1"/>
                </a:solidFill>
                <a:effectLst/>
                <a:latin typeface="Arial" pitchFamily="34" charset="0"/>
                <a:ea typeface="Times New Roman" pitchFamily="18" charset="0"/>
                <a:cs typeface="Simplified Arabic" pitchFamily="2" charset="-78"/>
              </a:rPr>
              <a:t>تحية طيبة</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781050" algn="r" defTabSz="914400" rtl="1" eaLnBrk="0" fontAlgn="base" latinLnBrk="0" hangingPunct="0">
              <a:lnSpc>
                <a:spcPct val="100000"/>
              </a:lnSpc>
              <a:spcBef>
                <a:spcPct val="0"/>
              </a:spcBef>
              <a:spcAft>
                <a:spcPct val="0"/>
              </a:spcAft>
              <a:buClrTx/>
              <a:buSzTx/>
              <a:buFontTx/>
              <a:buNone/>
              <a:tabLst>
                <a:tab pos="1189038" algn="l"/>
              </a:tabLst>
            </a:pPr>
            <a:r>
              <a:rPr kumimoji="0" lang="ar-SA" sz="1600" b="1" i="1" u="none" strike="noStrike" cap="none" normalizeH="0" baseline="0" dirty="0" smtClean="0">
                <a:ln>
                  <a:noFill/>
                </a:ln>
                <a:solidFill>
                  <a:schemeClr val="tx1"/>
                </a:solidFill>
                <a:effectLst/>
                <a:latin typeface="Arial" pitchFamily="34" charset="0"/>
                <a:ea typeface="Times New Roman" pitchFamily="18" charset="0"/>
                <a:cs typeface="Simplified Arabic" pitchFamily="2" charset="-78"/>
              </a:rPr>
              <a:t> </a:t>
            </a:r>
            <a:r>
              <a:rPr kumimoji="0" lang="ar-SA" sz="1600" b="0" i="1" u="none" strike="noStrike" cap="none" normalizeH="0" baseline="0" dirty="0" smtClean="0">
                <a:ln>
                  <a:noFill/>
                </a:ln>
                <a:solidFill>
                  <a:schemeClr val="tx1"/>
                </a:solidFill>
                <a:effectLst/>
                <a:latin typeface="Arial" pitchFamily="34" charset="0"/>
                <a:ea typeface="Times New Roman" pitchFamily="18" charset="0"/>
                <a:cs typeface="Simplified Arabic" pitchFamily="2" charset="-78"/>
              </a:rPr>
              <a:t>وبعد ، علاقة بالموضوع المشار إليه أعلاه،   أخبركم أنه تقرر إحالة السيدة .................الدرجة............ على المجلــــس التأديبي يوم .................. ابتداء من الساعة .................... بمقر .............. وذلك بسبب إخلاله بواجباته  المهنية .</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781050" algn="r" defTabSz="914400" rtl="1" eaLnBrk="0" fontAlgn="base" latinLnBrk="0" hangingPunct="0">
              <a:lnSpc>
                <a:spcPct val="100000"/>
              </a:lnSpc>
              <a:spcBef>
                <a:spcPct val="0"/>
              </a:spcBef>
              <a:spcAft>
                <a:spcPct val="0"/>
              </a:spcAft>
              <a:buClrTx/>
              <a:buSzTx/>
              <a:buFontTx/>
              <a:buNone/>
              <a:tabLst>
                <a:tab pos="1189038" algn="l"/>
              </a:tabLst>
            </a:pPr>
            <a:r>
              <a:rPr kumimoji="0" lang="ar-SA" sz="1600" b="0" i="1" u="none" strike="noStrike" cap="none" normalizeH="0" baseline="0" dirty="0" smtClean="0">
                <a:ln>
                  <a:noFill/>
                </a:ln>
                <a:solidFill>
                  <a:schemeClr val="tx1"/>
                </a:solidFill>
                <a:effectLst/>
                <a:latin typeface="Arial" pitchFamily="34" charset="0"/>
                <a:ea typeface="Times New Roman" pitchFamily="18" charset="0"/>
                <a:cs typeface="Simplified Arabic" pitchFamily="2" charset="-78"/>
              </a:rPr>
              <a:t>وعليه المطلوب منكم حضور الاجتماع المذكور أعلاه في التاريخ والساعة المحددين أعلاه بصفتكم ترأسون اللجنة الإدارية المتساوية الأعضاء رقم ...... المختصة </a:t>
            </a:r>
            <a:r>
              <a:rPr kumimoji="0" lang="ar-SA" sz="1600" b="0" i="1" u="none" strike="noStrike" cap="none" normalizeH="0" baseline="0" dirty="0" err="1" smtClean="0">
                <a:ln>
                  <a:noFill/>
                </a:ln>
                <a:solidFill>
                  <a:schemeClr val="tx1"/>
                </a:solidFill>
                <a:effectLst/>
                <a:latin typeface="Arial" pitchFamily="34" charset="0"/>
                <a:ea typeface="Times New Roman" pitchFamily="18" charset="0"/>
                <a:cs typeface="Simplified Arabic" pitchFamily="2" charset="-78"/>
              </a:rPr>
              <a:t>ب</a:t>
            </a:r>
            <a:r>
              <a:rPr kumimoji="0" lang="ar-SA" sz="1600" b="0" i="1" u="none" strike="noStrike" cap="none" normalizeH="0" baseline="0" dirty="0" smtClean="0">
                <a:ln>
                  <a:noFill/>
                </a:ln>
                <a:solidFill>
                  <a:schemeClr val="tx1"/>
                </a:solidFill>
                <a:effectLst/>
                <a:latin typeface="Arial" pitchFamily="34" charset="0"/>
                <a:ea typeface="Times New Roman" pitchFamily="18" charset="0"/>
                <a:cs typeface="Simplified Arabic" pitchFamily="2" charset="-78"/>
              </a:rPr>
              <a:t> ......................... .  </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781050" algn="r" defTabSz="914400" rtl="1" eaLnBrk="0" fontAlgn="base" latinLnBrk="0" hangingPunct="0">
              <a:lnSpc>
                <a:spcPct val="100000"/>
              </a:lnSpc>
              <a:spcBef>
                <a:spcPct val="0"/>
              </a:spcBef>
              <a:spcAft>
                <a:spcPct val="0"/>
              </a:spcAft>
              <a:buClrTx/>
              <a:buSzTx/>
              <a:buFontTx/>
              <a:buNone/>
              <a:tabLst>
                <a:tab pos="1189038" algn="l"/>
              </a:tabLst>
            </a:pPr>
            <a:r>
              <a:rPr kumimoji="0" lang="ar-SA" sz="1600" b="1" i="1" u="none" strike="noStrike" cap="none" normalizeH="0" baseline="0" dirty="0" smtClean="0">
                <a:ln>
                  <a:noFill/>
                </a:ln>
                <a:solidFill>
                  <a:schemeClr val="tx1"/>
                </a:solidFill>
                <a:effectLst/>
                <a:latin typeface="Arial" pitchFamily="34" charset="0"/>
                <a:ea typeface="Times New Roman" pitchFamily="18" charset="0"/>
                <a:cs typeface="Simplified Arabic" pitchFamily="2" charset="-78"/>
              </a:rPr>
              <a:t>				</a:t>
            </a:r>
            <a:r>
              <a:rPr kumimoji="0" lang="ar-DZ" sz="1600" b="1" i="1" u="none" strike="noStrike" cap="none" normalizeH="0" baseline="0" dirty="0" smtClean="0">
                <a:ln>
                  <a:noFill/>
                </a:ln>
                <a:solidFill>
                  <a:schemeClr val="tx1"/>
                </a:solidFill>
                <a:effectLst/>
                <a:latin typeface="Arial" pitchFamily="34" charset="0"/>
                <a:ea typeface="Times New Roman" pitchFamily="18" charset="0"/>
                <a:cs typeface="Simplified Arabic" pitchFamily="2" charset="-78"/>
              </a:rPr>
              <a:t>                                </a:t>
            </a:r>
            <a:r>
              <a:rPr kumimoji="0" lang="ar-SA" sz="1600" b="1" i="1" u="none" strike="noStrike" cap="none" normalizeH="0" baseline="0" dirty="0" smtClean="0">
                <a:ln>
                  <a:noFill/>
                </a:ln>
                <a:solidFill>
                  <a:schemeClr val="tx1"/>
                </a:solidFill>
                <a:effectLst/>
                <a:latin typeface="Arial" pitchFamily="34" charset="0"/>
                <a:ea typeface="Times New Roman" pitchFamily="18" charset="0"/>
                <a:cs typeface="Simplified Arabic" pitchFamily="2" charset="-78"/>
              </a:rPr>
              <a:t>مدير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781050" algn="r" defTabSz="914400" rtl="0" eaLnBrk="0" fontAlgn="base" latinLnBrk="0" hangingPunct="0">
              <a:lnSpc>
                <a:spcPct val="100000"/>
              </a:lnSpc>
              <a:spcBef>
                <a:spcPct val="0"/>
              </a:spcBef>
              <a:spcAft>
                <a:spcPct val="0"/>
              </a:spcAft>
              <a:buClrTx/>
              <a:buSzTx/>
              <a:buFontTx/>
              <a:buNone/>
              <a:tabLst>
                <a:tab pos="1189038" algn="l"/>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0" y="-151921"/>
            <a:ext cx="9144000" cy="91244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0" y="-151921"/>
            <a:ext cx="9144000" cy="91244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751506"/>
          </a:xfrm>
        </p:spPr>
        <p:txBody>
          <a:bodyPr/>
          <a:lstStyle/>
          <a:p>
            <a:pPr algn="ctr"/>
            <a:r>
              <a:rPr lang="ar-DZ" dirty="0" smtClean="0"/>
              <a:t>كفاءة عملية الاتصال</a:t>
            </a:r>
            <a:endParaRPr lang="fr-FR" dirty="0"/>
          </a:p>
        </p:txBody>
      </p:sp>
      <p:grpSp>
        <p:nvGrpSpPr>
          <p:cNvPr id="4" name="Espace réservé du contenu 3"/>
          <p:cNvGrpSpPr>
            <a:grpSpLocks noGrp="1"/>
          </p:cNvGrpSpPr>
          <p:nvPr>
            <p:ph idx="1"/>
          </p:nvPr>
        </p:nvGrpSpPr>
        <p:grpSpPr>
          <a:xfrm>
            <a:off x="500034" y="1142984"/>
            <a:ext cx="7239000" cy="5275266"/>
            <a:chOff x="1481103" y="1712913"/>
            <a:chExt cx="6008709" cy="4611469"/>
          </a:xfrm>
        </p:grpSpPr>
        <p:sp>
          <p:nvSpPr>
            <p:cNvPr id="5" name="Rectangle 4"/>
            <p:cNvSpPr>
              <a:spLocks noChangeArrowheads="1"/>
            </p:cNvSpPr>
            <p:nvPr/>
          </p:nvSpPr>
          <p:spPr bwMode="gray">
            <a:xfrm>
              <a:off x="1481103" y="2071678"/>
              <a:ext cx="1968500" cy="954107"/>
            </a:xfrm>
            <a:prstGeom prst="rect">
              <a:avLst/>
            </a:prstGeom>
            <a:noFill/>
            <a:ln w="9525" algn="ctr">
              <a:noFill/>
              <a:miter lim="800000"/>
              <a:headEnd/>
              <a:tailEnd/>
            </a:ln>
            <a:effectLst/>
          </p:spPr>
          <p:txBody>
            <a:bodyPr>
              <a:spAutoFit/>
            </a:bodyPr>
            <a:lstStyle/>
            <a:p>
              <a:pPr algn="just" rtl="1"/>
              <a:r>
                <a:rPr lang="ar-DZ" sz="1400" dirty="0" smtClean="0"/>
                <a:t>يجب اعتماد نظام من الإجراءات لإدارة المعلومات يضمن التدفق المنتظم للرسائل وترتيبها حسب أهميتها.</a:t>
              </a:r>
              <a:endParaRPr lang="en-US" sz="1400" dirty="0"/>
            </a:p>
          </p:txBody>
        </p:sp>
        <p:sp>
          <p:nvSpPr>
            <p:cNvPr id="6" name="AutoShape 5"/>
            <p:cNvSpPr>
              <a:spLocks noChangeArrowheads="1"/>
            </p:cNvSpPr>
            <p:nvPr/>
          </p:nvSpPr>
          <p:spPr bwMode="ltGray">
            <a:xfrm flipH="1">
              <a:off x="2874963" y="2008188"/>
              <a:ext cx="1658937" cy="1655762"/>
            </a:xfrm>
            <a:prstGeom prst="rtTriangle">
              <a:avLst/>
            </a:prstGeom>
            <a:gradFill rotWithShape="1">
              <a:gsLst>
                <a:gs pos="0">
                  <a:schemeClr val="hlink"/>
                </a:gs>
                <a:gs pos="100000">
                  <a:schemeClr val="hlink">
                    <a:gamma/>
                    <a:tint val="66667"/>
                    <a:invGamma/>
                  </a:schemeClr>
                </a:gs>
              </a:gsLst>
              <a:lin ang="5400000" scaled="1"/>
            </a:gradFill>
            <a:ln w="9525">
              <a:noFill/>
              <a:miter lim="800000"/>
              <a:headEnd/>
              <a:tailEnd/>
            </a:ln>
            <a:effectLst/>
          </p:spPr>
          <p:txBody>
            <a:bodyPr wrap="none" anchor="ctr"/>
            <a:lstStyle/>
            <a:p>
              <a:endParaRPr lang="fr-FR"/>
            </a:p>
          </p:txBody>
        </p:sp>
        <p:sp>
          <p:nvSpPr>
            <p:cNvPr id="7" name="AutoShape 7"/>
            <p:cNvSpPr>
              <a:spLocks noChangeArrowheads="1"/>
            </p:cNvSpPr>
            <p:nvPr/>
          </p:nvSpPr>
          <p:spPr bwMode="gray">
            <a:xfrm>
              <a:off x="4584700" y="2008188"/>
              <a:ext cx="1660525" cy="1655762"/>
            </a:xfrm>
            <a:prstGeom prst="rtTriangle">
              <a:avLst/>
            </a:prstGeom>
            <a:gradFill rotWithShape="1">
              <a:gsLst>
                <a:gs pos="0">
                  <a:schemeClr val="accent2"/>
                </a:gs>
                <a:gs pos="100000">
                  <a:schemeClr val="accent2">
                    <a:gamma/>
                    <a:tint val="54510"/>
                    <a:invGamma/>
                  </a:schemeClr>
                </a:gs>
              </a:gsLst>
              <a:lin ang="5400000" scaled="1"/>
            </a:gradFill>
            <a:ln w="9525">
              <a:noFill/>
              <a:miter lim="800000"/>
              <a:headEnd/>
              <a:tailEnd/>
            </a:ln>
            <a:effectLst/>
          </p:spPr>
          <p:txBody>
            <a:bodyPr wrap="none" anchor="ctr"/>
            <a:lstStyle/>
            <a:p>
              <a:endParaRPr lang="fr-FR"/>
            </a:p>
          </p:txBody>
        </p:sp>
        <p:sp>
          <p:nvSpPr>
            <p:cNvPr id="8" name="AutoShape 8"/>
            <p:cNvSpPr>
              <a:spLocks noChangeArrowheads="1"/>
            </p:cNvSpPr>
            <p:nvPr/>
          </p:nvSpPr>
          <p:spPr bwMode="ltGray">
            <a:xfrm rot="5400000">
              <a:off x="4587082" y="3725069"/>
              <a:ext cx="1657350" cy="1658937"/>
            </a:xfrm>
            <a:prstGeom prst="rtTriangle">
              <a:avLst/>
            </a:prstGeom>
            <a:gradFill rotWithShape="1">
              <a:gsLst>
                <a:gs pos="0">
                  <a:schemeClr val="accent1"/>
                </a:gs>
                <a:gs pos="100000">
                  <a:schemeClr val="accent1">
                    <a:gamma/>
                    <a:tint val="57647"/>
                    <a:invGamma/>
                  </a:schemeClr>
                </a:gs>
              </a:gsLst>
              <a:lin ang="5400000" scaled="1"/>
            </a:gradFill>
            <a:ln w="9525">
              <a:noFill/>
              <a:miter lim="800000"/>
              <a:headEnd/>
              <a:tailEnd/>
            </a:ln>
            <a:effectLst/>
          </p:spPr>
          <p:txBody>
            <a:bodyPr wrap="none" anchor="ctr"/>
            <a:lstStyle/>
            <a:p>
              <a:endParaRPr lang="fr-FR"/>
            </a:p>
          </p:txBody>
        </p:sp>
        <p:sp>
          <p:nvSpPr>
            <p:cNvPr id="9" name="AutoShape 9"/>
            <p:cNvSpPr>
              <a:spLocks noChangeArrowheads="1"/>
            </p:cNvSpPr>
            <p:nvPr/>
          </p:nvSpPr>
          <p:spPr bwMode="ltGray">
            <a:xfrm rot="16200000" flipH="1">
              <a:off x="2877344" y="3725069"/>
              <a:ext cx="1657350" cy="1658938"/>
            </a:xfrm>
            <a:prstGeom prst="rtTriangle">
              <a:avLst/>
            </a:prstGeom>
            <a:gradFill rotWithShape="1">
              <a:gsLst>
                <a:gs pos="0">
                  <a:schemeClr val="folHlink"/>
                </a:gs>
                <a:gs pos="100000">
                  <a:schemeClr val="folHlink">
                    <a:gamma/>
                    <a:tint val="60784"/>
                    <a:invGamma/>
                  </a:schemeClr>
                </a:gs>
              </a:gsLst>
              <a:lin ang="5400000" scaled="1"/>
            </a:gradFill>
            <a:ln w="9525">
              <a:noFill/>
              <a:miter lim="800000"/>
              <a:headEnd/>
              <a:tailEnd/>
            </a:ln>
            <a:effectLst/>
          </p:spPr>
          <p:txBody>
            <a:bodyPr wrap="none" anchor="ctr"/>
            <a:lstStyle/>
            <a:p>
              <a:endParaRPr lang="fr-FR"/>
            </a:p>
          </p:txBody>
        </p:sp>
        <p:sp>
          <p:nvSpPr>
            <p:cNvPr id="10" name="Line 10"/>
            <p:cNvSpPr>
              <a:spLocks noChangeShapeType="1"/>
            </p:cNvSpPr>
            <p:nvPr/>
          </p:nvSpPr>
          <p:spPr bwMode="gray">
            <a:xfrm>
              <a:off x="2319338" y="3697288"/>
              <a:ext cx="4489450" cy="0"/>
            </a:xfrm>
            <a:prstGeom prst="line">
              <a:avLst/>
            </a:prstGeom>
            <a:noFill/>
            <a:ln w="9525">
              <a:solidFill>
                <a:srgbClr val="1C1C1C"/>
              </a:solidFill>
              <a:prstDash val="lgDash"/>
              <a:round/>
              <a:headEnd/>
              <a:tailEnd type="stealth" w="med" len="med"/>
            </a:ln>
            <a:effectLst/>
          </p:spPr>
          <p:txBody>
            <a:bodyPr wrap="none" anchor="ctr"/>
            <a:lstStyle/>
            <a:p>
              <a:endParaRPr lang="fr-FR"/>
            </a:p>
          </p:txBody>
        </p:sp>
        <p:sp>
          <p:nvSpPr>
            <p:cNvPr id="11" name="Rectangle 11"/>
            <p:cNvSpPr>
              <a:spLocks noChangeArrowheads="1"/>
            </p:cNvSpPr>
            <p:nvPr/>
          </p:nvSpPr>
          <p:spPr bwMode="gray">
            <a:xfrm>
              <a:off x="2673337" y="3206750"/>
              <a:ext cx="1843774" cy="369332"/>
            </a:xfrm>
            <a:prstGeom prst="rect">
              <a:avLst/>
            </a:prstGeom>
            <a:noFill/>
            <a:ln w="9525" algn="ctr">
              <a:noFill/>
              <a:miter lim="800000"/>
              <a:headEnd/>
              <a:tailEnd/>
            </a:ln>
            <a:effectLst/>
          </p:spPr>
          <p:txBody>
            <a:bodyPr wrap="none">
              <a:spAutoFit/>
            </a:bodyPr>
            <a:lstStyle/>
            <a:p>
              <a:pPr algn="ctr"/>
              <a:r>
                <a:rPr lang="ar-DZ" b="1" dirty="0" smtClean="0"/>
                <a:t>نظم انسياب المعلومات</a:t>
              </a:r>
              <a:endParaRPr lang="en-US" b="1" dirty="0"/>
            </a:p>
          </p:txBody>
        </p:sp>
        <p:sp>
          <p:nvSpPr>
            <p:cNvPr id="12" name="Rectangle 12"/>
            <p:cNvSpPr>
              <a:spLocks noChangeArrowheads="1"/>
            </p:cNvSpPr>
            <p:nvPr/>
          </p:nvSpPr>
          <p:spPr bwMode="gray">
            <a:xfrm>
              <a:off x="4594212" y="3206750"/>
              <a:ext cx="2424062" cy="369332"/>
            </a:xfrm>
            <a:prstGeom prst="rect">
              <a:avLst/>
            </a:prstGeom>
            <a:noFill/>
            <a:ln w="9525" algn="ctr">
              <a:noFill/>
              <a:miter lim="800000"/>
              <a:headEnd/>
              <a:tailEnd/>
            </a:ln>
            <a:effectLst/>
          </p:spPr>
          <p:txBody>
            <a:bodyPr wrap="none">
              <a:spAutoFit/>
            </a:bodyPr>
            <a:lstStyle/>
            <a:p>
              <a:pPr algn="ctr"/>
              <a:r>
                <a:rPr lang="ar-DZ" b="1" dirty="0" smtClean="0"/>
                <a:t>الملائمة بين الرسالة والوسيلة</a:t>
              </a:r>
              <a:endParaRPr lang="en-US" b="1" dirty="0"/>
            </a:p>
          </p:txBody>
        </p:sp>
        <p:sp>
          <p:nvSpPr>
            <p:cNvPr id="13" name="Rectangle 13"/>
            <p:cNvSpPr>
              <a:spLocks noChangeArrowheads="1"/>
            </p:cNvSpPr>
            <p:nvPr/>
          </p:nvSpPr>
          <p:spPr bwMode="gray">
            <a:xfrm>
              <a:off x="4613275" y="3802063"/>
              <a:ext cx="1661032" cy="369332"/>
            </a:xfrm>
            <a:prstGeom prst="rect">
              <a:avLst/>
            </a:prstGeom>
            <a:noFill/>
            <a:ln w="9525" algn="ctr">
              <a:noFill/>
              <a:miter lim="800000"/>
              <a:headEnd/>
              <a:tailEnd/>
            </a:ln>
            <a:effectLst/>
          </p:spPr>
          <p:txBody>
            <a:bodyPr wrap="none">
              <a:spAutoFit/>
            </a:bodyPr>
            <a:lstStyle/>
            <a:p>
              <a:pPr algn="ctr"/>
              <a:r>
                <a:rPr lang="ar-DZ" b="1" dirty="0" smtClean="0"/>
                <a:t>الاتصال في اتجاهين</a:t>
              </a:r>
              <a:endParaRPr lang="en-US" b="1" dirty="0"/>
            </a:p>
          </p:txBody>
        </p:sp>
        <p:sp>
          <p:nvSpPr>
            <p:cNvPr id="14" name="Rectangle 14"/>
            <p:cNvSpPr>
              <a:spLocks noChangeArrowheads="1"/>
            </p:cNvSpPr>
            <p:nvPr/>
          </p:nvSpPr>
          <p:spPr bwMode="gray">
            <a:xfrm>
              <a:off x="2714612" y="3802063"/>
              <a:ext cx="1297151" cy="369332"/>
            </a:xfrm>
            <a:prstGeom prst="rect">
              <a:avLst/>
            </a:prstGeom>
            <a:noFill/>
            <a:ln w="9525" algn="ctr">
              <a:noFill/>
              <a:miter lim="800000"/>
              <a:headEnd/>
              <a:tailEnd/>
            </a:ln>
            <a:effectLst/>
          </p:spPr>
          <p:txBody>
            <a:bodyPr wrap="none">
              <a:spAutoFit/>
            </a:bodyPr>
            <a:lstStyle/>
            <a:p>
              <a:pPr algn="ctr"/>
              <a:r>
                <a:rPr lang="ar-DZ" b="1" dirty="0" smtClean="0"/>
                <a:t>استخدام التقنية</a:t>
              </a:r>
              <a:endParaRPr lang="en-US" b="1" dirty="0"/>
            </a:p>
          </p:txBody>
        </p:sp>
        <p:sp>
          <p:nvSpPr>
            <p:cNvPr id="15" name="Rectangle 16"/>
            <p:cNvSpPr>
              <a:spLocks noChangeArrowheads="1"/>
            </p:cNvSpPr>
            <p:nvPr/>
          </p:nvSpPr>
          <p:spPr bwMode="gray">
            <a:xfrm>
              <a:off x="5521312" y="2125663"/>
              <a:ext cx="1968500" cy="954107"/>
            </a:xfrm>
            <a:prstGeom prst="rect">
              <a:avLst/>
            </a:prstGeom>
            <a:noFill/>
            <a:ln w="9525" algn="ctr">
              <a:noFill/>
              <a:miter lim="800000"/>
              <a:headEnd/>
              <a:tailEnd/>
            </a:ln>
            <a:effectLst/>
          </p:spPr>
          <p:txBody>
            <a:bodyPr>
              <a:spAutoFit/>
            </a:bodyPr>
            <a:lstStyle/>
            <a:p>
              <a:pPr lvl="0" algn="just" rtl="1"/>
              <a:r>
                <a:rPr lang="ar-DZ" sz="1400" dirty="0" smtClean="0"/>
                <a:t>يكون الاتصال أكثر تأثير أو كفاءة عندما يتم اختيار الوسيلة المناسبة لنقل الرسالة.</a:t>
              </a:r>
              <a:endParaRPr lang="fr-FR" sz="1400" dirty="0" smtClean="0"/>
            </a:p>
            <a:p>
              <a:pPr algn="just" rtl="1"/>
              <a:r>
                <a:rPr lang="en-US" sz="1400" dirty="0" smtClean="0"/>
                <a:t>.</a:t>
              </a:r>
              <a:endParaRPr lang="en-US" sz="1400" dirty="0"/>
            </a:p>
          </p:txBody>
        </p:sp>
        <p:sp>
          <p:nvSpPr>
            <p:cNvPr id="16" name="Rectangle 17"/>
            <p:cNvSpPr>
              <a:spLocks noChangeArrowheads="1"/>
            </p:cNvSpPr>
            <p:nvPr/>
          </p:nvSpPr>
          <p:spPr bwMode="gray">
            <a:xfrm>
              <a:off x="1627188" y="4508500"/>
              <a:ext cx="1968500" cy="1815882"/>
            </a:xfrm>
            <a:prstGeom prst="rect">
              <a:avLst/>
            </a:prstGeom>
            <a:noFill/>
            <a:ln w="9525" algn="ctr">
              <a:noFill/>
              <a:miter lim="800000"/>
              <a:headEnd/>
              <a:tailEnd/>
            </a:ln>
            <a:effectLst/>
          </p:spPr>
          <p:txBody>
            <a:bodyPr>
              <a:spAutoFit/>
            </a:bodyPr>
            <a:lstStyle/>
            <a:p>
              <a:pPr algn="just" rtl="1"/>
              <a:r>
                <a:rPr lang="ar-DZ" sz="1400" dirty="0" smtClean="0"/>
                <a:t>تعتمد الاتصالات الإدارية اليوم على استخدام التقنية المتطورة لتحسين كفاءة الاتصال منها: البريد الإليكتروني، شبكة المعلومات الدولية</a:t>
              </a:r>
              <a:r>
                <a:rPr lang="fr-FR" sz="1400" dirty="0" smtClean="0"/>
                <a:t>Internet </a:t>
              </a:r>
              <a:r>
                <a:rPr lang="ar-DZ" sz="1400" dirty="0" smtClean="0"/>
                <a:t>، وشبكة المعلومات الداخلية</a:t>
              </a:r>
              <a:r>
                <a:rPr lang="fr-FR" sz="1400" dirty="0" smtClean="0"/>
                <a:t>Intranet </a:t>
              </a:r>
              <a:r>
                <a:rPr lang="ar-DZ" sz="1400" dirty="0" smtClean="0"/>
                <a:t>، وسائل التواصل الاجتماعي</a:t>
              </a:r>
              <a:endParaRPr lang="en-US" sz="1400" dirty="0"/>
            </a:p>
          </p:txBody>
        </p:sp>
        <p:sp>
          <p:nvSpPr>
            <p:cNvPr id="17" name="Rectangle 18"/>
            <p:cNvSpPr>
              <a:spLocks noChangeArrowheads="1"/>
            </p:cNvSpPr>
            <p:nvPr/>
          </p:nvSpPr>
          <p:spPr bwMode="gray">
            <a:xfrm>
              <a:off x="5437188" y="4508500"/>
              <a:ext cx="1968500" cy="1169551"/>
            </a:xfrm>
            <a:prstGeom prst="rect">
              <a:avLst/>
            </a:prstGeom>
            <a:noFill/>
            <a:ln w="9525" algn="ctr">
              <a:noFill/>
              <a:miter lim="800000"/>
              <a:headEnd/>
              <a:tailEnd/>
            </a:ln>
            <a:effectLst/>
          </p:spPr>
          <p:txBody>
            <a:bodyPr>
              <a:spAutoFit/>
            </a:bodyPr>
            <a:lstStyle/>
            <a:p>
              <a:pPr algn="just" rtl="1"/>
              <a:r>
                <a:rPr lang="ar-DZ" sz="1400" dirty="0" smtClean="0"/>
                <a:t>يسمح الاتصال في اتجاهين، مثل المناقشات وجهاً لوجه إلى التفاعل بين المرسل والمستقبل فوراً بما يكسب الوقت، والتكلفة، وتبادل المعلومات </a:t>
              </a:r>
              <a:endParaRPr lang="en-US" sz="1400" dirty="0"/>
            </a:p>
          </p:txBody>
        </p:sp>
        <p:sp>
          <p:nvSpPr>
            <p:cNvPr id="18" name="Line 6"/>
            <p:cNvSpPr>
              <a:spLocks noChangeShapeType="1"/>
            </p:cNvSpPr>
            <p:nvPr/>
          </p:nvSpPr>
          <p:spPr bwMode="gray">
            <a:xfrm>
              <a:off x="4564063" y="1712913"/>
              <a:ext cx="0" cy="4057650"/>
            </a:xfrm>
            <a:prstGeom prst="line">
              <a:avLst/>
            </a:prstGeom>
            <a:noFill/>
            <a:ln w="9525">
              <a:solidFill>
                <a:srgbClr val="1C1C1C"/>
              </a:solidFill>
              <a:prstDash val="lgDash"/>
              <a:round/>
              <a:headEnd type="stealth" w="med" len="med"/>
              <a:tailEnd/>
            </a:ln>
            <a:effectLst/>
          </p:spPr>
          <p:txBody>
            <a:bodyPr wrap="none" anchor="ctr"/>
            <a:lstStyle/>
            <a:p>
              <a:endParaRPr lang="fr-F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sz="quarter" idx="2"/>
          </p:nvPr>
        </p:nvSpPr>
        <p:spPr>
          <a:xfrm>
            <a:off x="0" y="0"/>
            <a:ext cx="8254752" cy="6858000"/>
          </a:xfrm>
        </p:spPr>
        <p:txBody>
          <a:bodyPr>
            <a:normAutofit lnSpcReduction="10000"/>
          </a:bodyPr>
          <a:lstStyle/>
          <a:p>
            <a:pPr algn="just" rtl="1">
              <a:buNone/>
            </a:pPr>
            <a:r>
              <a:rPr lang="ar-DZ" b="1" dirty="0">
                <a:cs typeface="Arabic Transparent" pitchFamily="2" charset="-78"/>
              </a:rPr>
              <a:t>المهارات الواجب توافرها في كاتب </a:t>
            </a:r>
            <a:r>
              <a:rPr lang="ar-DZ" b="1" dirty="0" smtClean="0">
                <a:cs typeface="Arabic Transparent" pitchFamily="2" charset="-78"/>
              </a:rPr>
              <a:t>الاجتماع:</a:t>
            </a:r>
            <a:endParaRPr lang="ar-DZ" b="1" dirty="0">
              <a:cs typeface="Arabic Transparent" pitchFamily="2" charset="-78"/>
            </a:endParaRPr>
          </a:p>
          <a:p>
            <a:pPr algn="just" rtl="1">
              <a:buNone/>
            </a:pPr>
            <a:r>
              <a:rPr lang="ar-DZ" b="1" dirty="0">
                <a:cs typeface="Arabic Transparent" pitchFamily="2" charset="-78"/>
              </a:rPr>
              <a:t>1-مهارة الاستماع والانصات الجيد.</a:t>
            </a:r>
          </a:p>
          <a:p>
            <a:pPr algn="just" rtl="1">
              <a:buNone/>
            </a:pPr>
            <a:r>
              <a:rPr lang="ar-DZ" b="1" dirty="0">
                <a:cs typeface="Arabic Transparent" pitchFamily="2" charset="-78"/>
              </a:rPr>
              <a:t> 2-مهارة التركيز.</a:t>
            </a:r>
          </a:p>
          <a:p>
            <a:pPr algn="just" rtl="1">
              <a:buNone/>
            </a:pPr>
            <a:r>
              <a:rPr lang="ar-DZ" b="1" dirty="0">
                <a:cs typeface="Arabic Transparent" pitchFamily="2" charset="-78"/>
              </a:rPr>
              <a:t>3-الالمام التام بقواعد اللغوية والإملائية.</a:t>
            </a:r>
          </a:p>
          <a:p>
            <a:pPr algn="just" rtl="1">
              <a:buNone/>
            </a:pPr>
            <a:r>
              <a:rPr lang="ar-DZ" b="1" dirty="0">
                <a:cs typeface="Arabic Transparent" pitchFamily="2" charset="-78"/>
              </a:rPr>
              <a:t>4- التمتع بمهارة الخط الجيد والواضح.</a:t>
            </a:r>
          </a:p>
          <a:p>
            <a:pPr algn="just" rtl="1">
              <a:buNone/>
            </a:pPr>
            <a:r>
              <a:rPr lang="ar-DZ" b="1" dirty="0">
                <a:cs typeface="Arabic Transparent" pitchFamily="2" charset="-78"/>
              </a:rPr>
              <a:t>5- الالمام بطبيعة الموضوعات التي تناقش في الاجتماعات.</a:t>
            </a:r>
          </a:p>
          <a:p>
            <a:pPr algn="just" rtl="1">
              <a:buNone/>
            </a:pPr>
            <a:r>
              <a:rPr lang="ar-DZ" b="1" dirty="0">
                <a:cs typeface="Arabic Transparent" pitchFamily="2" charset="-78"/>
              </a:rPr>
              <a:t>يرعى في كتابة محضر الاجتماع الصياغة الجيدة والاختصار إعداد و كتابة </a:t>
            </a:r>
            <a:r>
              <a:rPr lang="ar-DZ" b="1" dirty="0" err="1">
                <a:cs typeface="Arabic Transparent" pitchFamily="2" charset="-78"/>
              </a:rPr>
              <a:t>كتابة</a:t>
            </a:r>
            <a:r>
              <a:rPr lang="ar-DZ" b="1" dirty="0">
                <a:cs typeface="Arabic Transparent" pitchFamily="2" charset="-78"/>
              </a:rPr>
              <a:t> محاضر </a:t>
            </a:r>
            <a:r>
              <a:rPr lang="ar-DZ" b="1" dirty="0" err="1">
                <a:cs typeface="Arabic Transparent" pitchFamily="2" charset="-78"/>
              </a:rPr>
              <a:t>الإجتماعات</a:t>
            </a:r>
            <a:r>
              <a:rPr lang="ar-DZ" b="1" dirty="0">
                <a:cs typeface="Arabic Transparent" pitchFamily="2" charset="-78"/>
              </a:rPr>
              <a:t> </a:t>
            </a:r>
            <a:r>
              <a:rPr lang="ar-DZ" b="1" dirty="0" smtClean="0">
                <a:cs typeface="Arabic Transparent" pitchFamily="2" charset="-78"/>
              </a:rPr>
              <a:t>تأخذ</a:t>
            </a:r>
            <a:r>
              <a:rPr lang="fr-FR" b="1" dirty="0" smtClean="0">
                <a:cs typeface="Arabic Transparent" pitchFamily="2" charset="-78"/>
              </a:rPr>
              <a:t> </a:t>
            </a:r>
            <a:r>
              <a:rPr lang="ar-DZ" b="1" dirty="0" smtClean="0">
                <a:cs typeface="Arabic Transparent" pitchFamily="2" charset="-78"/>
              </a:rPr>
              <a:t>الخطوات </a:t>
            </a:r>
            <a:r>
              <a:rPr lang="ar-DZ" b="1" dirty="0">
                <a:cs typeface="Arabic Transparent" pitchFamily="2" charset="-78"/>
              </a:rPr>
              <a:t>التالية:</a:t>
            </a:r>
          </a:p>
          <a:p>
            <a:pPr marL="514350" indent="-514350" algn="just" rtl="1">
              <a:buBlip>
                <a:blip r:embed="rId2"/>
              </a:buBlip>
            </a:pPr>
            <a:r>
              <a:rPr lang="ar-DZ" b="1" dirty="0">
                <a:cs typeface="Arabic Transparent" pitchFamily="2" charset="-78"/>
              </a:rPr>
              <a:t>يجب إثبات المواعيد و تاريخ </a:t>
            </a:r>
            <a:r>
              <a:rPr lang="ar-DZ" b="1" dirty="0" err="1">
                <a:cs typeface="Arabic Transparent" pitchFamily="2" charset="-78"/>
              </a:rPr>
              <a:t>إنعقاد</a:t>
            </a:r>
            <a:r>
              <a:rPr lang="ar-DZ" b="1" dirty="0">
                <a:cs typeface="Arabic Transparent" pitchFamily="2" charset="-78"/>
              </a:rPr>
              <a:t> </a:t>
            </a:r>
            <a:r>
              <a:rPr lang="ar-DZ" b="1" dirty="0" err="1">
                <a:cs typeface="Arabic Transparent" pitchFamily="2" charset="-78"/>
              </a:rPr>
              <a:t>الإجتماع</a:t>
            </a:r>
            <a:r>
              <a:rPr lang="ar-DZ" b="1" dirty="0">
                <a:cs typeface="Arabic Transparent" pitchFamily="2" charset="-78"/>
              </a:rPr>
              <a:t>.</a:t>
            </a:r>
          </a:p>
          <a:p>
            <a:pPr marL="514350" indent="-514350" algn="just" rtl="1">
              <a:buBlip>
                <a:blip r:embed="rId2"/>
              </a:buBlip>
            </a:pPr>
            <a:r>
              <a:rPr lang="ar-DZ" b="1" dirty="0">
                <a:cs typeface="Arabic Transparent" pitchFamily="2" charset="-78"/>
              </a:rPr>
              <a:t> يتم تسجيل الحضور.</a:t>
            </a:r>
          </a:p>
          <a:p>
            <a:pPr marL="514350" indent="-514350" algn="just" rtl="1">
              <a:buBlip>
                <a:blip r:embed="rId2"/>
              </a:buBlip>
            </a:pPr>
            <a:r>
              <a:rPr lang="ar-DZ" b="1" dirty="0">
                <a:cs typeface="Arabic Transparent" pitchFamily="2" charset="-78"/>
              </a:rPr>
              <a:t>قراءة أجندة </a:t>
            </a:r>
            <a:r>
              <a:rPr lang="ar-DZ" b="1" dirty="0" err="1">
                <a:cs typeface="Arabic Transparent" pitchFamily="2" charset="-78"/>
              </a:rPr>
              <a:t>الإجتماع</a:t>
            </a:r>
            <a:r>
              <a:rPr lang="ar-DZ" b="1" dirty="0">
                <a:cs typeface="Arabic Transparent" pitchFamily="2" charset="-78"/>
              </a:rPr>
              <a:t>. </a:t>
            </a:r>
          </a:p>
          <a:p>
            <a:pPr marL="514350" indent="-514350" algn="just" rtl="1">
              <a:buBlip>
                <a:blip r:embed="rId2"/>
              </a:buBlip>
            </a:pPr>
            <a:r>
              <a:rPr lang="ar-DZ" b="1" dirty="0" err="1">
                <a:cs typeface="Arabic Transparent" pitchFamily="2" charset="-78"/>
              </a:rPr>
              <a:t>الإحتفاظ</a:t>
            </a:r>
            <a:r>
              <a:rPr lang="ar-DZ" b="1" dirty="0">
                <a:cs typeface="Arabic Transparent" pitchFamily="2" charset="-78"/>
              </a:rPr>
              <a:t> بنسخة من محضر </a:t>
            </a:r>
            <a:r>
              <a:rPr lang="ar-DZ" b="1" dirty="0" err="1">
                <a:cs typeface="Arabic Transparent" pitchFamily="2" charset="-78"/>
              </a:rPr>
              <a:t>الإجتماع</a:t>
            </a:r>
            <a:r>
              <a:rPr lang="ar-DZ" b="1" dirty="0">
                <a:cs typeface="Arabic Transparent" pitchFamily="2" charset="-78"/>
              </a:rPr>
              <a:t> السابق.</a:t>
            </a:r>
          </a:p>
          <a:p>
            <a:pPr marL="514350" indent="-514350" algn="just" rtl="1">
              <a:buBlip>
                <a:blip r:embed="rId2"/>
              </a:buBlip>
            </a:pPr>
            <a:r>
              <a:rPr lang="ar-DZ" b="1" dirty="0">
                <a:cs typeface="Arabic Transparent" pitchFamily="2" charset="-78"/>
              </a:rPr>
              <a:t>أن يكون المحضر موجزا</a:t>
            </a:r>
          </a:p>
          <a:p>
            <a:pPr marL="514350" indent="-514350" algn="just" rtl="1">
              <a:buBlip>
                <a:blip r:embed="rId2"/>
              </a:buBlip>
            </a:pPr>
            <a:r>
              <a:rPr lang="ar-DZ" b="1" dirty="0">
                <a:cs typeface="Arabic Transparent" pitchFamily="2" charset="-78"/>
              </a:rPr>
              <a:t>ضم كل التقارير و المذكرات الى محضر </a:t>
            </a:r>
            <a:r>
              <a:rPr lang="ar-DZ" b="1" dirty="0" err="1">
                <a:cs typeface="Arabic Transparent" pitchFamily="2" charset="-78"/>
              </a:rPr>
              <a:t>الإجتماع</a:t>
            </a:r>
            <a:endParaRPr lang="ar-DZ" b="1" dirty="0">
              <a:cs typeface="Arabic Transparent" pitchFamily="2" charset="-78"/>
            </a:endParaRPr>
          </a:p>
          <a:p>
            <a:pPr marL="514350" indent="-514350" algn="just" rtl="1">
              <a:buBlip>
                <a:blip r:embed="rId2"/>
              </a:buBlip>
            </a:pPr>
            <a:r>
              <a:rPr lang="ar-DZ" b="1" dirty="0">
                <a:cs typeface="Arabic Transparent" pitchFamily="2" charset="-78"/>
              </a:rPr>
              <a:t>التركيز على المهام التي يتم التكليف بها.</a:t>
            </a:r>
          </a:p>
          <a:p>
            <a:pPr marL="514350" indent="-514350" algn="just" rtl="1">
              <a:buBlip>
                <a:blip r:embed="rId2"/>
              </a:buBlip>
            </a:pPr>
            <a:r>
              <a:rPr lang="ar-DZ" b="1" dirty="0">
                <a:cs typeface="Arabic Transparent" pitchFamily="2" charset="-78"/>
              </a:rPr>
              <a:t> </a:t>
            </a:r>
            <a:r>
              <a:rPr lang="ar-DZ" b="1" dirty="0" err="1">
                <a:cs typeface="Arabic Transparent" pitchFamily="2" charset="-78"/>
              </a:rPr>
              <a:t>إستكمال</a:t>
            </a:r>
            <a:r>
              <a:rPr lang="ar-DZ" b="1" dirty="0">
                <a:cs typeface="Arabic Transparent" pitchFamily="2" charset="-78"/>
              </a:rPr>
              <a:t> البيانات اللازمة عقب </a:t>
            </a:r>
            <a:r>
              <a:rPr lang="ar-DZ" b="1" dirty="0" err="1">
                <a:cs typeface="Arabic Transparent" pitchFamily="2" charset="-78"/>
              </a:rPr>
              <a:t>إنتهاء</a:t>
            </a:r>
            <a:r>
              <a:rPr lang="ar-DZ" b="1" dirty="0">
                <a:cs typeface="Arabic Transparent" pitchFamily="2" charset="-78"/>
              </a:rPr>
              <a:t> </a:t>
            </a:r>
            <a:r>
              <a:rPr lang="ar-DZ" b="1" dirty="0" err="1">
                <a:cs typeface="Arabic Transparent" pitchFamily="2" charset="-78"/>
              </a:rPr>
              <a:t>الإجتماع</a:t>
            </a:r>
            <a:r>
              <a:rPr lang="ar-DZ" b="1" dirty="0">
                <a:cs typeface="Arabic Transparent" pitchFamily="2" charset="-78"/>
              </a:rPr>
              <a:t> مباشرة</a:t>
            </a:r>
            <a:endParaRPr lang="fr-FR" sz="2800" b="1" dirty="0">
              <a:cs typeface="Arabic Transparent" pitchFamily="2" charset="-78"/>
            </a:endParaRPr>
          </a:p>
          <a:p>
            <a:pPr algn="r" rtl="1"/>
            <a:endParaRPr lang="fr-FR" dirty="0"/>
          </a:p>
        </p:txBody>
      </p:sp>
    </p:spTree>
    <p:extLst>
      <p:ext uri="{BB962C8B-B14F-4D97-AF65-F5344CB8AC3E}">
        <p14:creationId xmlns="" xmlns:p14="http://schemas.microsoft.com/office/powerpoint/2010/main" val="1793417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sz="quarter" idx="2"/>
          </p:nvPr>
        </p:nvSpPr>
        <p:spPr>
          <a:xfrm>
            <a:off x="0" y="0"/>
            <a:ext cx="8143900" cy="6858000"/>
          </a:xfrm>
        </p:spPr>
        <p:txBody>
          <a:bodyPr>
            <a:normAutofit/>
          </a:bodyPr>
          <a:lstStyle/>
          <a:p>
            <a:pPr algn="ctr">
              <a:buNone/>
            </a:pPr>
            <a:r>
              <a:rPr lang="ar-DZ" sz="2800" dirty="0" smtClean="0">
                <a:solidFill>
                  <a:srgbClr val="FF0000"/>
                </a:solidFill>
                <a:effectLst>
                  <a:outerShdw blurRad="38100" dist="38100" dir="2700000" algn="tl">
                    <a:srgbClr val="000000">
                      <a:alpha val="43137"/>
                    </a:srgbClr>
                  </a:outerShdw>
                </a:effectLst>
                <a:latin typeface="Arabic Transparent"/>
              </a:rPr>
              <a:t>مراحل إعداد التقرير:</a:t>
            </a:r>
          </a:p>
          <a:p>
            <a:pPr algn="r" rtl="1">
              <a:buSzPct val="89000"/>
              <a:buBlip>
                <a:blip r:embed="rId2"/>
              </a:buBlip>
            </a:pPr>
            <a:r>
              <a:rPr lang="ar-DZ" dirty="0" smtClean="0">
                <a:latin typeface="Arabic Transparent"/>
              </a:rPr>
              <a:t>تصور المشكلة والموضوع وتحديده بدقة.</a:t>
            </a:r>
          </a:p>
          <a:p>
            <a:pPr algn="r" rtl="1">
              <a:buSzPct val="89000"/>
              <a:buBlip>
                <a:blip r:embed="rId2"/>
              </a:buBlip>
            </a:pPr>
            <a:r>
              <a:rPr lang="ar-DZ" dirty="0" smtClean="0">
                <a:latin typeface="Arabic Transparent"/>
              </a:rPr>
              <a:t> تصور الخطوات التي يتبعها الكاتب.</a:t>
            </a:r>
          </a:p>
          <a:p>
            <a:pPr algn="r" rtl="1">
              <a:buSzPct val="89000"/>
              <a:buBlip>
                <a:blip r:embed="rId2"/>
              </a:buBlip>
            </a:pPr>
            <a:r>
              <a:rPr lang="ar-DZ" dirty="0" smtClean="0">
                <a:latin typeface="Arabic Transparent"/>
              </a:rPr>
              <a:t> أن يكون الكاتب قد استقصى كل ما يتعلق بالموضوع الذي يجب أن يكتب عنه.</a:t>
            </a:r>
          </a:p>
          <a:p>
            <a:pPr algn="r" rtl="1">
              <a:buSzPct val="89000"/>
              <a:buBlip>
                <a:blip r:embed="rId2"/>
              </a:buBlip>
            </a:pPr>
            <a:r>
              <a:rPr lang="ar-DZ" dirty="0" smtClean="0">
                <a:latin typeface="Arabic Transparent"/>
              </a:rPr>
              <a:t> أن يحلل ما جمع، وأن يفسر ما استقصى، وأن يتأكد من صحة هذه المعلومات من مصادرها.</a:t>
            </a:r>
          </a:p>
          <a:p>
            <a:pPr algn="r" rtl="1">
              <a:buSzPct val="89000"/>
              <a:buBlip>
                <a:blip r:embed="rId2"/>
              </a:buBlip>
            </a:pPr>
            <a:r>
              <a:rPr lang="ar-DZ" dirty="0" smtClean="0">
                <a:latin typeface="Arabic Transparent"/>
              </a:rPr>
              <a:t> إظهار النتيجة المرجوة من التقرير.</a:t>
            </a:r>
          </a:p>
          <a:p>
            <a:pPr algn="r" rtl="1">
              <a:buSzPct val="89000"/>
              <a:buBlip>
                <a:blip r:embed="rId2"/>
              </a:buBlip>
            </a:pPr>
            <a:r>
              <a:rPr lang="ar-DZ" dirty="0" smtClean="0">
                <a:latin typeface="Arabic Transparent"/>
              </a:rPr>
              <a:t> كتابة توصيات إن وجدت أو لزم الأمر.</a:t>
            </a:r>
          </a:p>
          <a:p>
            <a:pPr algn="r" rtl="1">
              <a:buSzPct val="89000"/>
              <a:buBlip>
                <a:blip r:embed="rId2"/>
              </a:buBlip>
            </a:pPr>
            <a:r>
              <a:rPr lang="ar-DZ" dirty="0" smtClean="0">
                <a:latin typeface="Arabic Transparent"/>
              </a:rPr>
              <a:t> الاهتمام بالجوانب الفنية في التقرير مثل العناية بالمقدمة والخاتمة، وعلامات الترقيم، وجودة الخط، وتوضيح الأفكار...الخ، والقيام بطباعته وتنسيقه وترتيبه.</a:t>
            </a:r>
          </a:p>
          <a:p>
            <a:pPr algn="r" rtl="1"/>
            <a:endParaRPr lang="fr-FR" dirty="0"/>
          </a:p>
        </p:txBody>
      </p:sp>
    </p:spTree>
    <p:extLst>
      <p:ext uri="{BB962C8B-B14F-4D97-AF65-F5344CB8AC3E}">
        <p14:creationId xmlns="" xmlns:p14="http://schemas.microsoft.com/office/powerpoint/2010/main" val="1793417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sz="quarter" idx="2"/>
          </p:nvPr>
        </p:nvSpPr>
        <p:spPr>
          <a:xfrm>
            <a:off x="0" y="0"/>
            <a:ext cx="8143900" cy="6858000"/>
          </a:xfrm>
        </p:spPr>
        <p:txBody>
          <a:bodyPr>
            <a:normAutofit/>
          </a:bodyPr>
          <a:lstStyle/>
          <a:p>
            <a:pPr algn="ctr">
              <a:buNone/>
            </a:pPr>
            <a:r>
              <a:rPr lang="ar-DZ" sz="2800" dirty="0" smtClean="0">
                <a:solidFill>
                  <a:srgbClr val="FF0000"/>
                </a:solidFill>
                <a:effectLst>
                  <a:outerShdw blurRad="38100" dist="38100" dir="2700000" algn="tl">
                    <a:srgbClr val="000000">
                      <a:alpha val="43137"/>
                    </a:srgbClr>
                  </a:outerShdw>
                </a:effectLst>
                <a:latin typeface="Arabic Transparent"/>
              </a:rPr>
              <a:t>خصائص التقرير الإداري</a:t>
            </a:r>
          </a:p>
          <a:p>
            <a:pPr algn="just" rtl="1">
              <a:buSzPct val="89000"/>
              <a:buBlip>
                <a:blip r:embed="rId2"/>
              </a:buBlip>
            </a:pPr>
            <a:r>
              <a:rPr lang="ar-DZ" b="1" dirty="0" smtClean="0">
                <a:solidFill>
                  <a:srgbClr val="FF0000"/>
                </a:solidFill>
                <a:latin typeface="Arial" pitchFamily="34" charset="0"/>
                <a:cs typeface="Arial" pitchFamily="34" charset="0"/>
              </a:rPr>
              <a:t>تعيين المحتوى:</a:t>
            </a:r>
            <a:r>
              <a:rPr lang="ar-DZ" dirty="0" smtClean="0">
                <a:latin typeface="Arial" pitchFamily="34" charset="0"/>
                <a:cs typeface="Arial" pitchFamily="34" charset="0"/>
              </a:rPr>
              <a:t> لا بدَّ من الحرص على عرض معلومات التقرير وفق أسلوب معين، حيث يشمل جميع المعلومات المتعلقة بالموضوع، ويجب عدم إهمال أية تفاصيل متعلقة </a:t>
            </a:r>
            <a:r>
              <a:rPr lang="ar-DZ" dirty="0" err="1" smtClean="0">
                <a:latin typeface="Arial" pitchFamily="34" charset="0"/>
                <a:cs typeface="Arial" pitchFamily="34" charset="0"/>
              </a:rPr>
              <a:t>به</a:t>
            </a:r>
            <a:r>
              <a:rPr lang="ar-DZ" dirty="0" smtClean="0">
                <a:latin typeface="Arial" pitchFamily="34" charset="0"/>
                <a:cs typeface="Arial" pitchFamily="34" charset="0"/>
              </a:rPr>
              <a:t> لتشكيل صورة واضحة عنه.</a:t>
            </a:r>
          </a:p>
          <a:p>
            <a:pPr algn="just" rtl="1">
              <a:buSzPct val="89000"/>
              <a:buBlip>
                <a:blip r:embed="rId2"/>
              </a:buBlip>
            </a:pPr>
            <a:r>
              <a:rPr lang="ar-DZ" dirty="0" smtClean="0">
                <a:latin typeface="Arial" pitchFamily="34" charset="0"/>
                <a:cs typeface="Arial" pitchFamily="34" charset="0"/>
              </a:rPr>
              <a:t> </a:t>
            </a:r>
            <a:r>
              <a:rPr lang="ar-DZ" b="1" dirty="0" smtClean="0">
                <a:solidFill>
                  <a:srgbClr val="FF0000"/>
                </a:solidFill>
                <a:latin typeface="Arial" pitchFamily="34" charset="0"/>
                <a:cs typeface="Arial" pitchFamily="34" charset="0"/>
              </a:rPr>
              <a:t>الدقة:</a:t>
            </a:r>
            <a:r>
              <a:rPr lang="ar-DZ" dirty="0" smtClean="0">
                <a:latin typeface="Arial" pitchFamily="34" charset="0"/>
                <a:cs typeface="Arial" pitchFamily="34" charset="0"/>
              </a:rPr>
              <a:t> يجب أن تكون العبارات والجمل والكلمات دقيقة في التقرير، وخالية من الغموض أو الأخطاء النحوية والإملائية، لتجنب تشتيت القراء.</a:t>
            </a:r>
          </a:p>
          <a:p>
            <a:pPr algn="just" rtl="1">
              <a:buSzPct val="89000"/>
              <a:buBlip>
                <a:blip r:embed="rId2"/>
              </a:buBlip>
            </a:pPr>
            <a:r>
              <a:rPr lang="ar-DZ" dirty="0" smtClean="0">
                <a:latin typeface="Arial" pitchFamily="34" charset="0"/>
                <a:cs typeface="Arial" pitchFamily="34" charset="0"/>
              </a:rPr>
              <a:t> </a:t>
            </a:r>
            <a:r>
              <a:rPr lang="ar-DZ" b="1" dirty="0" smtClean="0">
                <a:solidFill>
                  <a:srgbClr val="FF0000"/>
                </a:solidFill>
                <a:latin typeface="Arial" pitchFamily="34" charset="0"/>
                <a:cs typeface="Arial" pitchFamily="34" charset="0"/>
              </a:rPr>
              <a:t>عرض الحقائق:</a:t>
            </a:r>
            <a:r>
              <a:rPr lang="ar-DZ" dirty="0" smtClean="0">
                <a:latin typeface="Arial" pitchFamily="34" charset="0"/>
                <a:cs typeface="Arial" pitchFamily="34" charset="0"/>
              </a:rPr>
              <a:t> يعتمد التقرير على عرض الحقائق فقط والتأكد من صحتها، لأن التقرير يتم الاعتماد عليه في القيام بالإجراءات المناسبة وصناعة القرارات المهمة.</a:t>
            </a:r>
          </a:p>
          <a:p>
            <a:pPr algn="just" rtl="1">
              <a:buSzPct val="89000"/>
              <a:buBlip>
                <a:blip r:embed="rId2"/>
              </a:buBlip>
            </a:pPr>
            <a:r>
              <a:rPr lang="ar-DZ" dirty="0" smtClean="0">
                <a:latin typeface="Arial" pitchFamily="34" charset="0"/>
                <a:cs typeface="Arial" pitchFamily="34" charset="0"/>
              </a:rPr>
              <a:t> </a:t>
            </a:r>
            <a:r>
              <a:rPr lang="ar-DZ" b="1" dirty="0" smtClean="0">
                <a:solidFill>
                  <a:srgbClr val="FF0000"/>
                </a:solidFill>
                <a:latin typeface="Arial" pitchFamily="34" charset="0"/>
                <a:cs typeface="Arial" pitchFamily="34" charset="0"/>
              </a:rPr>
              <a:t>بساطة اللغة:</a:t>
            </a:r>
            <a:r>
              <a:rPr lang="ar-DZ" dirty="0" smtClean="0">
                <a:latin typeface="Arial" pitchFamily="34" charset="0"/>
                <a:cs typeface="Arial" pitchFamily="34" charset="0"/>
              </a:rPr>
              <a:t> يجب تجنب اللغة الغامضة والصعبة والمعقدة، وكتابة التقرير بأسلوب ولغة بسيطة من أجل أن يفهمه جميع من يقرأه.</a:t>
            </a:r>
          </a:p>
          <a:p>
            <a:pPr algn="just" rtl="1">
              <a:buSzPct val="89000"/>
              <a:buBlip>
                <a:blip r:embed="rId2"/>
              </a:buBlip>
            </a:pPr>
            <a:r>
              <a:rPr lang="ar-DZ" dirty="0" smtClean="0">
                <a:latin typeface="Arial" pitchFamily="34" charset="0"/>
                <a:cs typeface="Arial" pitchFamily="34" charset="0"/>
              </a:rPr>
              <a:t> </a:t>
            </a:r>
            <a:r>
              <a:rPr lang="ar-DZ" b="1" dirty="0" smtClean="0">
                <a:solidFill>
                  <a:srgbClr val="FF0000"/>
                </a:solidFill>
                <a:latin typeface="Arial" pitchFamily="34" charset="0"/>
                <a:cs typeface="Arial" pitchFamily="34" charset="0"/>
              </a:rPr>
              <a:t>لفت انتباه القارئ:</a:t>
            </a:r>
            <a:r>
              <a:rPr lang="ar-DZ" dirty="0" smtClean="0">
                <a:latin typeface="Arial" pitchFamily="34" charset="0"/>
                <a:cs typeface="Arial" pitchFamily="34" charset="0"/>
              </a:rPr>
              <a:t> يجب جذب انتباه القارئ واحترام رغباته وتوجهاته، لأنه المستهدف من كتابة التقرير.</a:t>
            </a:r>
          </a:p>
          <a:p>
            <a:pPr algn="just" rtl="1">
              <a:buSzPct val="89000"/>
              <a:buBlip>
                <a:blip r:embed="rId2"/>
              </a:buBlip>
            </a:pPr>
            <a:r>
              <a:rPr lang="ar-DZ" dirty="0" smtClean="0">
                <a:latin typeface="Arial" pitchFamily="34" charset="0"/>
                <a:cs typeface="Arial" pitchFamily="34" charset="0"/>
              </a:rPr>
              <a:t> </a:t>
            </a:r>
            <a:r>
              <a:rPr lang="ar-DZ" b="1" dirty="0" smtClean="0">
                <a:solidFill>
                  <a:srgbClr val="FF0000"/>
                </a:solidFill>
                <a:latin typeface="Arial" pitchFamily="34" charset="0"/>
                <a:cs typeface="Arial" pitchFamily="34" charset="0"/>
              </a:rPr>
              <a:t>الترتيب الصحيح للأحداث:</a:t>
            </a:r>
            <a:r>
              <a:rPr lang="ar-DZ" dirty="0" smtClean="0">
                <a:latin typeface="Arial" pitchFamily="34" charset="0"/>
                <a:cs typeface="Arial" pitchFamily="34" charset="0"/>
              </a:rPr>
              <a:t> وذلك من أجل فهم تسلسل جميع الأحداث خلال قراءة التقرير بشكل واقعي.</a:t>
            </a:r>
          </a:p>
          <a:p>
            <a:pPr algn="r" rtl="1">
              <a:buNone/>
            </a:pPr>
            <a:endParaRPr lang="fr-FR" dirty="0"/>
          </a:p>
        </p:txBody>
      </p:sp>
    </p:spTree>
    <p:extLst>
      <p:ext uri="{BB962C8B-B14F-4D97-AF65-F5344CB8AC3E}">
        <p14:creationId xmlns="" xmlns:p14="http://schemas.microsoft.com/office/powerpoint/2010/main" val="1793417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خلفيات-موبايل-HD-2016-خلفيات-سامسونج-خلفيات-جميلة-62.jpg"/>
          <p:cNvPicPr>
            <a:picLocks noChangeAspect="1"/>
          </p:cNvPicPr>
          <p:nvPr/>
        </p:nvPicPr>
        <p:blipFill>
          <a:blip r:embed="rId2" cstate="print"/>
          <a:stretch>
            <a:fillRect/>
          </a:stretch>
        </p:blipFill>
        <p:spPr>
          <a:xfrm>
            <a:off x="0" y="0"/>
            <a:ext cx="9144000" cy="6858000"/>
          </a:xfrm>
          <a:prstGeom prst="rect">
            <a:avLst/>
          </a:prstGeom>
        </p:spPr>
      </p:pic>
      <p:sp>
        <p:nvSpPr>
          <p:cNvPr id="2" name="Titre 1"/>
          <p:cNvSpPr>
            <a:spLocks noGrp="1"/>
          </p:cNvSpPr>
          <p:nvPr>
            <p:ph type="title"/>
          </p:nvPr>
        </p:nvSpPr>
        <p:spPr>
          <a:xfrm>
            <a:off x="714348" y="0"/>
            <a:ext cx="7239000" cy="357158"/>
          </a:xfrm>
        </p:spPr>
        <p:txBody>
          <a:bodyPr>
            <a:normAutofit fontScale="90000"/>
          </a:bodyPr>
          <a:lstStyle/>
          <a:p>
            <a:pPr algn="ctr" rtl="1"/>
            <a:r>
              <a:rPr lang="ar-DZ" b="1" dirty="0"/>
              <a:t>أولا</a:t>
            </a:r>
            <a:r>
              <a:rPr lang="ar-DZ" b="1" dirty="0" smtClean="0"/>
              <a:t>: التقرير الإداري</a:t>
            </a:r>
            <a:r>
              <a:rPr lang="fr-FR" dirty="0" smtClean="0"/>
              <a:t>Rapport </a:t>
            </a:r>
            <a:endParaRPr lang="fr-FR" dirty="0"/>
          </a:p>
        </p:txBody>
      </p:sp>
      <p:sp>
        <p:nvSpPr>
          <p:cNvPr id="3" name="Espace réservé du contenu 2"/>
          <p:cNvSpPr>
            <a:spLocks noGrp="1"/>
          </p:cNvSpPr>
          <p:nvPr>
            <p:ph idx="1"/>
          </p:nvPr>
        </p:nvSpPr>
        <p:spPr>
          <a:xfrm>
            <a:off x="0" y="500042"/>
            <a:ext cx="9144000" cy="6143668"/>
          </a:xfrm>
        </p:spPr>
        <p:txBody>
          <a:bodyPr>
            <a:normAutofit/>
          </a:bodyPr>
          <a:lstStyle/>
          <a:p>
            <a:pPr algn="just" rtl="1">
              <a:buNone/>
            </a:pPr>
            <a:r>
              <a:rPr lang="ar-DZ" sz="2400" b="1" dirty="0" smtClean="0">
                <a:cs typeface="Arabic Transparent" pitchFamily="2" charset="-78"/>
              </a:rPr>
              <a:t>تساؤلات التي يجب أن نحاول الإجابة عليها عند كتابة آي تقرير:</a:t>
            </a:r>
          </a:p>
          <a:p>
            <a:pPr algn="just" rtl="1">
              <a:buNone/>
            </a:pPr>
            <a:r>
              <a:rPr lang="ar-DZ" sz="2400" b="1" dirty="0" smtClean="0">
                <a:cs typeface="Arabic Transparent" pitchFamily="2" charset="-78"/>
              </a:rPr>
              <a:t>1-من؟ لتحديد الجهة التي سيرفع إليها التقرير.</a:t>
            </a:r>
          </a:p>
          <a:p>
            <a:pPr algn="just" rtl="1">
              <a:buNone/>
            </a:pPr>
            <a:r>
              <a:rPr lang="ar-DZ" sz="2400" b="1" dirty="0" smtClean="0">
                <a:cs typeface="Arabic Transparent" pitchFamily="2" charset="-78"/>
              </a:rPr>
              <a:t>2-ماذا؟ لتحديد المعلومات المتوافرة لدى تلك الجهة والمعلومات الإضافية التي تريدها.</a:t>
            </a:r>
          </a:p>
          <a:p>
            <a:pPr algn="just" rtl="1">
              <a:buNone/>
            </a:pPr>
            <a:r>
              <a:rPr lang="ar-DZ" sz="2400" b="1" dirty="0" smtClean="0">
                <a:cs typeface="Arabic Transparent" pitchFamily="2" charset="-78"/>
              </a:rPr>
              <a:t>3-لماذا؟ لتحديد الغرض الذي يستدعي كتابة التقرير.</a:t>
            </a:r>
          </a:p>
          <a:p>
            <a:pPr algn="just" rtl="1">
              <a:buNone/>
            </a:pPr>
            <a:r>
              <a:rPr lang="ar-DZ" sz="2400" dirty="0" smtClean="0">
                <a:cs typeface="Arabic Transparent" pitchFamily="2" charset="-78"/>
              </a:rPr>
              <a:t> </a:t>
            </a:r>
            <a:r>
              <a:rPr lang="ar-DZ" sz="2400" b="1" dirty="0" smtClean="0">
                <a:cs typeface="Arabic Transparent" pitchFamily="2" charset="-78"/>
              </a:rPr>
              <a:t>4-كيف؟ لتحديد الشكل الذي سيقدم فيه التقرير من حيث التفاصيل.</a:t>
            </a:r>
          </a:p>
          <a:p>
            <a:pPr algn="just" rtl="1">
              <a:buNone/>
            </a:pPr>
            <a:r>
              <a:rPr lang="ar-DZ" sz="2400" b="1" dirty="0" smtClean="0">
                <a:cs typeface="Arabic Transparent" pitchFamily="2" charset="-78"/>
              </a:rPr>
              <a:t>5-متى؟ لتمديد الفترة الزمنية المتاحة لكتابة وتقديم التقرير.</a:t>
            </a:r>
            <a:endParaRPr lang="ar-DZ" sz="2400" dirty="0" smtClean="0">
              <a:cs typeface="Arabic Transparent" pitchFamily="2" charset="-78"/>
            </a:endParaRPr>
          </a:p>
          <a:p>
            <a:pPr algn="just" rtl="1">
              <a:buNone/>
            </a:pPr>
            <a:r>
              <a:rPr lang="ar-DZ" sz="2400" b="1" dirty="0" smtClean="0">
                <a:cs typeface="Arabic Transparent" pitchFamily="2" charset="-78"/>
              </a:rPr>
              <a:t>6- أين؟ لتحديد مكان تقديم التقرير </a:t>
            </a:r>
            <a:r>
              <a:rPr lang="ar-DZ" sz="2000" b="1" dirty="0" smtClean="0"/>
              <a:t>.</a:t>
            </a:r>
          </a:p>
          <a:p>
            <a:pPr algn="just" rtl="1">
              <a:buNone/>
            </a:pPr>
            <a:r>
              <a:rPr lang="ar-DZ" sz="2000" b="1" dirty="0" smtClean="0">
                <a:cs typeface="Arabic Transparent" pitchFamily="2" charset="-78"/>
              </a:rPr>
              <a:t>   أي تقرير جيد يتميز بالإيجاز(كلمات معبرة ومختصرة) والوضوح(اختيار الألفاظ المناسبة) الإقناع (العرض السليم للبيانات والموضوعية)</a:t>
            </a:r>
            <a:r>
              <a:rPr lang="fr-FR" sz="2000" b="1" dirty="0" smtClean="0">
                <a:cs typeface="Arabic Transparent" pitchFamily="2" charset="-78"/>
              </a:rPr>
              <a:t>.</a:t>
            </a:r>
            <a:r>
              <a:rPr lang="ar-DZ" sz="2000" b="1" dirty="0" smtClean="0">
                <a:cs typeface="Arabic Transparent" pitchFamily="2" charset="-78"/>
              </a:rPr>
              <a:t> ويهدف التقرير الإداري إلى:</a:t>
            </a:r>
            <a:endParaRPr lang="fr-FR" sz="2000" b="1" dirty="0" smtClean="0">
              <a:cs typeface="Arabic Transparent" pitchFamily="2" charset="-78"/>
            </a:endParaRPr>
          </a:p>
          <a:p>
            <a:pPr algn="r" rtl="1">
              <a:buFont typeface="Wingdings" pitchFamily="2" charset="2"/>
              <a:buChar char="ü"/>
            </a:pPr>
            <a:r>
              <a:rPr lang="ar-DZ" sz="2400" b="1" dirty="0" smtClean="0">
                <a:cs typeface="Arabic Transparent" pitchFamily="2" charset="-78"/>
              </a:rPr>
              <a:t>بيان وضعية من الوضعيات في فترة معينة،</a:t>
            </a:r>
            <a:endParaRPr lang="fr-FR" sz="2400" b="1" dirty="0" smtClean="0">
              <a:cs typeface="Arabic Transparent" pitchFamily="2" charset="-78"/>
            </a:endParaRPr>
          </a:p>
          <a:p>
            <a:pPr algn="r" rtl="1">
              <a:buFont typeface="Wingdings" pitchFamily="2" charset="2"/>
              <a:buChar char="ü"/>
            </a:pPr>
            <a:r>
              <a:rPr lang="ar-DZ" sz="2400" b="1" dirty="0" smtClean="0">
                <a:cs typeface="Arabic Transparent" pitchFamily="2" charset="-78"/>
              </a:rPr>
              <a:t>استقصاء معلومات وإحصائيات،</a:t>
            </a:r>
            <a:endParaRPr lang="fr-FR" sz="2400" b="1" dirty="0" smtClean="0">
              <a:cs typeface="Arabic Transparent" pitchFamily="2" charset="-78"/>
            </a:endParaRPr>
          </a:p>
          <a:p>
            <a:pPr algn="r" rtl="1">
              <a:buFont typeface="Wingdings" pitchFamily="2" charset="2"/>
              <a:buChar char="ü"/>
            </a:pPr>
            <a:r>
              <a:rPr lang="ar-DZ" sz="2400" b="1" dirty="0" smtClean="0">
                <a:cs typeface="Arabic Transparent" pitchFamily="2" charset="-78"/>
              </a:rPr>
              <a:t> وصف حادثة، تحليلها واقتراح الحلول لها،</a:t>
            </a:r>
            <a:endParaRPr lang="fr-FR" sz="2400" b="1" dirty="0" smtClean="0">
              <a:cs typeface="Arabic Transparent" pitchFamily="2" charset="-78"/>
            </a:endParaRPr>
          </a:p>
          <a:p>
            <a:pPr algn="r" rtl="1">
              <a:buFont typeface="Wingdings" pitchFamily="2" charset="2"/>
              <a:buChar char="ü"/>
            </a:pPr>
            <a:r>
              <a:rPr lang="ar-DZ" sz="2400" b="1" dirty="0" smtClean="0">
                <a:cs typeface="Arabic Transparent" pitchFamily="2" charset="-78"/>
              </a:rPr>
              <a:t>التبليغ عن مشكلة ما،</a:t>
            </a:r>
          </a:p>
          <a:p>
            <a:pPr algn="r" rtl="1">
              <a:buFont typeface="Wingdings" pitchFamily="2" charset="2"/>
              <a:buChar char="ü"/>
            </a:pPr>
            <a:r>
              <a:rPr lang="ar-DZ" sz="2400" b="1" dirty="0" smtClean="0">
                <a:cs typeface="Arabic Transparent" pitchFamily="2" charset="-78"/>
              </a:rPr>
              <a:t> تشخيص وطرح مشكلة.</a:t>
            </a:r>
            <a:endParaRPr lang="fr-FR" sz="2400" b="1" dirty="0" smtClean="0">
              <a:cs typeface="Arabic Transparent" pitchFamily="2" charset="-78"/>
            </a:endParaRPr>
          </a:p>
          <a:p>
            <a:pPr algn="just" rtl="1">
              <a:buNone/>
            </a:pPr>
            <a:endParaRPr lang="fr-FR" sz="3600" dirty="0">
              <a:cs typeface="Arabic Transparen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ircle(in)">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circle(in)">
                                      <p:cBhvr>
                                        <p:cTn id="52" dur="2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circle(in)">
                                      <p:cBhvr>
                                        <p:cTn id="57" dur="20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circle(in)">
                                      <p:cBhvr>
                                        <p:cTn id="62" dur="20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circle(in)">
                                      <p:cBhvr>
                                        <p:cTn id="67" dur="20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circle(in)">
                                      <p:cBhvr>
                                        <p:cTn id="72"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خلفيات-موبايل-HD-2016-خلفيات-سامسونج-خلفيات-جميلة-62.jpg"/>
          <p:cNvPicPr>
            <a:picLocks noChangeAspect="1"/>
          </p:cNvPicPr>
          <p:nvPr/>
        </p:nvPicPr>
        <p:blipFill>
          <a:blip r:embed="rId2" cstate="print"/>
          <a:stretch>
            <a:fillRect/>
          </a:stretch>
        </p:blipFill>
        <p:spPr>
          <a:xfrm>
            <a:off x="0" y="0"/>
            <a:ext cx="9144000" cy="6858000"/>
          </a:xfrm>
          <a:prstGeom prst="rect">
            <a:avLst/>
          </a:prstGeom>
        </p:spPr>
      </p:pic>
      <p:sp>
        <p:nvSpPr>
          <p:cNvPr id="2" name="Titre 1"/>
          <p:cNvSpPr>
            <a:spLocks noGrp="1"/>
          </p:cNvSpPr>
          <p:nvPr>
            <p:ph type="title"/>
          </p:nvPr>
        </p:nvSpPr>
        <p:spPr>
          <a:xfrm>
            <a:off x="714348" y="0"/>
            <a:ext cx="7239000" cy="357158"/>
          </a:xfrm>
        </p:spPr>
        <p:txBody>
          <a:bodyPr>
            <a:normAutofit fontScale="90000"/>
          </a:bodyPr>
          <a:lstStyle/>
          <a:p>
            <a:pPr algn="ctr" rtl="1"/>
            <a:r>
              <a:rPr lang="ar-DZ" b="1" dirty="0"/>
              <a:t>أولا</a:t>
            </a:r>
            <a:r>
              <a:rPr lang="ar-DZ" b="1" dirty="0" smtClean="0"/>
              <a:t>: </a:t>
            </a:r>
            <a:r>
              <a:rPr lang="ar-DZ" b="1" dirty="0" smtClean="0"/>
              <a:t>أنواع التقارير</a:t>
            </a:r>
            <a:r>
              <a:rPr lang="fr-FR" dirty="0" smtClean="0"/>
              <a:t>Rapport </a:t>
            </a:r>
            <a:endParaRPr lang="fr-FR" dirty="0"/>
          </a:p>
        </p:txBody>
      </p:sp>
      <p:sp>
        <p:nvSpPr>
          <p:cNvPr id="3" name="Espace réservé du contenu 2"/>
          <p:cNvSpPr>
            <a:spLocks noGrp="1"/>
          </p:cNvSpPr>
          <p:nvPr>
            <p:ph idx="1"/>
          </p:nvPr>
        </p:nvSpPr>
        <p:spPr>
          <a:xfrm>
            <a:off x="0" y="500042"/>
            <a:ext cx="9144000" cy="6143668"/>
          </a:xfrm>
        </p:spPr>
        <p:txBody>
          <a:bodyPr>
            <a:normAutofit fontScale="92500" lnSpcReduction="10000"/>
          </a:bodyPr>
          <a:lstStyle/>
          <a:p>
            <a:pPr algn="just" rtl="1"/>
            <a:r>
              <a:rPr lang="ar-SA" sz="2400" b="1" u="sng" dirty="0" smtClean="0">
                <a:solidFill>
                  <a:srgbClr val="C00000"/>
                </a:solidFill>
                <a:effectLst>
                  <a:outerShdw blurRad="38100" dist="38100" dir="2700000" algn="tl">
                    <a:srgbClr val="000000">
                      <a:alpha val="43137"/>
                    </a:srgbClr>
                  </a:outerShdw>
                </a:effectLst>
              </a:rPr>
              <a:t>تقارير بحث واستقصاء :</a:t>
            </a:r>
            <a:endParaRPr lang="fr-FR" sz="2400" b="1" u="sng" dirty="0" smtClean="0">
              <a:solidFill>
                <a:srgbClr val="C00000"/>
              </a:solidFill>
              <a:effectLst>
                <a:outerShdw blurRad="38100" dist="38100" dir="2700000" algn="tl">
                  <a:srgbClr val="000000">
                    <a:alpha val="43137"/>
                  </a:srgbClr>
                </a:outerShdw>
              </a:effectLst>
            </a:endParaRPr>
          </a:p>
          <a:p>
            <a:pPr algn="just" rtl="1">
              <a:buNone/>
            </a:pPr>
            <a:r>
              <a:rPr lang="ar-SA" sz="2400" dirty="0" smtClean="0"/>
              <a:t>ويحررها </a:t>
            </a:r>
            <a:r>
              <a:rPr lang="ar-SA" sz="2400" dirty="0" smtClean="0">
                <a:solidFill>
                  <a:srgbClr val="FFC000"/>
                </a:solidFill>
              </a:rPr>
              <a:t>الخبراء بعد استطلاع ميداني </a:t>
            </a:r>
            <a:r>
              <a:rPr lang="ar-SA" sz="2400" dirty="0" smtClean="0"/>
              <a:t>يخص فروع النشاط التي تهم المؤسسات أو الإدارات التي ينتسبون إليها فقد يكلف مقرر بإنجاز :</a:t>
            </a:r>
            <a:endParaRPr lang="fr-FR" sz="2400" dirty="0" smtClean="0"/>
          </a:p>
          <a:p>
            <a:pPr lvl="0" algn="just" rtl="1">
              <a:buNone/>
            </a:pPr>
            <a:r>
              <a:rPr lang="ar-DZ" sz="2400" dirty="0" smtClean="0"/>
              <a:t>-</a:t>
            </a:r>
            <a:r>
              <a:rPr lang="ar-SA" sz="2400" dirty="0" smtClean="0"/>
              <a:t>تقرير استقصاء </a:t>
            </a:r>
            <a:r>
              <a:rPr lang="ar-SA" sz="2400" dirty="0" smtClean="0"/>
              <a:t>يتعلق ببحث إمكانات تسويق بضاعة ما. </a:t>
            </a:r>
            <a:endParaRPr lang="fr-FR" sz="2400" dirty="0" smtClean="0"/>
          </a:p>
          <a:p>
            <a:pPr lvl="0" algn="just" rtl="1">
              <a:buNone/>
            </a:pPr>
            <a:r>
              <a:rPr lang="ar-DZ" sz="2400" dirty="0" smtClean="0"/>
              <a:t>-</a:t>
            </a:r>
            <a:r>
              <a:rPr lang="ar-SA" sz="2400" dirty="0" smtClean="0"/>
              <a:t>يكلف </a:t>
            </a:r>
            <a:r>
              <a:rPr lang="ar-SA" sz="2400" dirty="0" smtClean="0"/>
              <a:t>آخر بإنجاز دراسة ميدانية بقصد تقديم </a:t>
            </a:r>
            <a:r>
              <a:rPr lang="ar-SA" sz="2400" dirty="0" smtClean="0"/>
              <a:t>اقتراحات </a:t>
            </a:r>
            <a:r>
              <a:rPr lang="ar-SA" sz="2400" dirty="0" smtClean="0"/>
              <a:t>لتوجيه أذواق الناس </a:t>
            </a:r>
            <a:r>
              <a:rPr lang="ar-SA" sz="2400" dirty="0" smtClean="0"/>
              <a:t>إلى </a:t>
            </a:r>
            <a:r>
              <a:rPr lang="ar-SA" sz="2400" dirty="0" smtClean="0"/>
              <a:t>استهلاك نوع جديد من المواد</a:t>
            </a:r>
            <a:endParaRPr lang="fr-FR" sz="2400" dirty="0" smtClean="0"/>
          </a:p>
          <a:p>
            <a:pPr lvl="0" algn="just" rtl="1">
              <a:buNone/>
            </a:pPr>
            <a:r>
              <a:rPr lang="ar-DZ" sz="2400" dirty="0" smtClean="0"/>
              <a:t>-</a:t>
            </a:r>
            <a:r>
              <a:rPr lang="ar-SA" sz="2400" dirty="0" smtClean="0"/>
              <a:t>يكلف </a:t>
            </a:r>
            <a:r>
              <a:rPr lang="ar-SA" sz="2400" dirty="0" smtClean="0"/>
              <a:t>ثالث بدراسة بيئية قصد معرفة مدى صلاح منطقة معينة لإقامة مصنع أو </a:t>
            </a:r>
            <a:r>
              <a:rPr lang="ar-SA" sz="2400" dirty="0" smtClean="0"/>
              <a:t>حظيرة </a:t>
            </a:r>
            <a:r>
              <a:rPr lang="ar-DZ" sz="2400" dirty="0" smtClean="0"/>
              <a:t>.</a:t>
            </a:r>
            <a:endParaRPr lang="fr-FR" sz="2400" dirty="0" smtClean="0"/>
          </a:p>
          <a:p>
            <a:pPr algn="just" rtl="1"/>
            <a:r>
              <a:rPr lang="ar-SA" sz="2400" b="1" u="sng" dirty="0" smtClean="0">
                <a:solidFill>
                  <a:srgbClr val="C00000"/>
                </a:solidFill>
                <a:effectLst>
                  <a:outerShdw blurRad="38100" dist="38100" dir="2700000" algn="tl">
                    <a:srgbClr val="000000">
                      <a:alpha val="43137"/>
                    </a:srgbClr>
                  </a:outerShdw>
                </a:effectLst>
              </a:rPr>
              <a:t>تقرير تفتيش </a:t>
            </a:r>
            <a:r>
              <a:rPr lang="ar-SA" sz="2400" b="1" u="sng" dirty="0" smtClean="0">
                <a:solidFill>
                  <a:srgbClr val="C00000"/>
                </a:solidFill>
                <a:effectLst>
                  <a:outerShdw blurRad="38100" dist="38100" dir="2700000" algn="tl">
                    <a:srgbClr val="000000">
                      <a:alpha val="43137"/>
                    </a:srgbClr>
                  </a:outerShdw>
                </a:effectLst>
              </a:rPr>
              <a:t>:</a:t>
            </a:r>
            <a:endParaRPr lang="fr-FR" sz="2400" u="sng" dirty="0" smtClean="0">
              <a:solidFill>
                <a:srgbClr val="C00000"/>
              </a:solidFill>
              <a:effectLst>
                <a:outerShdw blurRad="38100" dist="38100" dir="2700000" algn="tl">
                  <a:srgbClr val="000000">
                    <a:alpha val="43137"/>
                  </a:srgbClr>
                </a:outerShdw>
              </a:effectLst>
            </a:endParaRPr>
          </a:p>
          <a:p>
            <a:pPr algn="just" rtl="1">
              <a:buNone/>
            </a:pPr>
            <a:r>
              <a:rPr lang="ar-SA" sz="2400" dirty="0" smtClean="0"/>
              <a:t>وهي تقارير غايتها </a:t>
            </a:r>
            <a:r>
              <a:rPr lang="ar-SA" sz="2400" dirty="0" smtClean="0">
                <a:solidFill>
                  <a:srgbClr val="FFC000"/>
                </a:solidFill>
              </a:rPr>
              <a:t>إطلاع </a:t>
            </a:r>
            <a:r>
              <a:rPr lang="ar-SA" sz="2400" dirty="0" smtClean="0">
                <a:solidFill>
                  <a:srgbClr val="FFC000"/>
                </a:solidFill>
              </a:rPr>
              <a:t>المسئولين </a:t>
            </a:r>
            <a:r>
              <a:rPr lang="ar-SA" sz="2400" dirty="0" smtClean="0"/>
              <a:t>على الوتيرة التي تسير عليها </a:t>
            </a:r>
            <a:r>
              <a:rPr lang="ar-SA" sz="2400" dirty="0" smtClean="0">
                <a:solidFill>
                  <a:srgbClr val="FFC000"/>
                </a:solidFill>
              </a:rPr>
              <a:t>فروع المؤسسات التي يديرونها ومن خلالها </a:t>
            </a:r>
            <a:r>
              <a:rPr lang="ar-SA" sz="2400" dirty="0" smtClean="0">
                <a:solidFill>
                  <a:srgbClr val="FFC000"/>
                </a:solidFill>
              </a:rPr>
              <a:t>يتعرفون </a:t>
            </a:r>
            <a:r>
              <a:rPr lang="ar-SA" sz="2400" dirty="0" smtClean="0">
                <a:solidFill>
                  <a:srgbClr val="FFC000"/>
                </a:solidFill>
              </a:rPr>
              <a:t>على </a:t>
            </a:r>
            <a:r>
              <a:rPr lang="ar-SA" sz="2400" dirty="0" err="1" smtClean="0">
                <a:solidFill>
                  <a:srgbClr val="FFC000"/>
                </a:solidFill>
              </a:rPr>
              <a:t>ال</a:t>
            </a:r>
            <a:r>
              <a:rPr lang="ar-DZ" sz="2400" dirty="0" smtClean="0">
                <a:solidFill>
                  <a:srgbClr val="FFC000"/>
                </a:solidFill>
              </a:rPr>
              <a:t>ت</a:t>
            </a:r>
            <a:r>
              <a:rPr lang="ar-SA" sz="2400" dirty="0" smtClean="0">
                <a:solidFill>
                  <a:srgbClr val="FFC000"/>
                </a:solidFill>
              </a:rPr>
              <a:t>حس</a:t>
            </a:r>
            <a:r>
              <a:rPr lang="ar-DZ" sz="2400" dirty="0" smtClean="0">
                <a:solidFill>
                  <a:srgbClr val="FFC000"/>
                </a:solidFill>
              </a:rPr>
              <a:t>ي</a:t>
            </a:r>
            <a:r>
              <a:rPr lang="ar-SA" sz="2400" dirty="0" err="1" smtClean="0">
                <a:solidFill>
                  <a:srgbClr val="FFC000"/>
                </a:solidFill>
              </a:rPr>
              <a:t>نات</a:t>
            </a:r>
            <a:r>
              <a:rPr lang="ar-SA" sz="2400" dirty="0" smtClean="0">
                <a:solidFill>
                  <a:srgbClr val="FFC000"/>
                </a:solidFill>
              </a:rPr>
              <a:t> </a:t>
            </a:r>
            <a:r>
              <a:rPr lang="ar-SA" sz="2400" dirty="0" smtClean="0">
                <a:solidFill>
                  <a:srgbClr val="FFC000"/>
                </a:solidFill>
              </a:rPr>
              <a:t>والنقائص </a:t>
            </a:r>
            <a:r>
              <a:rPr lang="ar-SA" sz="2400" dirty="0" smtClean="0"/>
              <a:t>وعلى ضوئها يأمرون بإدخال التعديلات المناسبة على </a:t>
            </a:r>
            <a:r>
              <a:rPr lang="ar-SA" sz="2400" dirty="0" smtClean="0"/>
              <a:t>أجهزة </a:t>
            </a:r>
            <a:r>
              <a:rPr lang="ar-SA" sz="2400" dirty="0" smtClean="0"/>
              <a:t>التسيير والتنفيذ , فقد تكون تقارير التفتيش سرية أو شخصية تهدف </a:t>
            </a:r>
            <a:r>
              <a:rPr lang="ar-SA" sz="2400" dirty="0" smtClean="0"/>
              <a:t>إلى </a:t>
            </a:r>
            <a:r>
              <a:rPr lang="ar-SA" sz="2400" dirty="0" smtClean="0"/>
              <a:t>تقييم الموظفين وبناء على نتائجها قد يرقى البعض أو قد يعاقب البعض </a:t>
            </a:r>
            <a:r>
              <a:rPr lang="ar-SA" sz="2400" dirty="0" smtClean="0"/>
              <a:t>الأخر</a:t>
            </a:r>
            <a:r>
              <a:rPr lang="ar-DZ" sz="2400" dirty="0" smtClean="0"/>
              <a:t> </a:t>
            </a:r>
            <a:r>
              <a:rPr lang="ar-SA" sz="2400" dirty="0" smtClean="0"/>
              <a:t>وذلك </a:t>
            </a:r>
            <a:r>
              <a:rPr lang="ar-SA" sz="2400" dirty="0" smtClean="0"/>
              <a:t>يهدف </a:t>
            </a:r>
            <a:r>
              <a:rPr lang="ar-SA" sz="2400" dirty="0" smtClean="0"/>
              <a:t>إلى </a:t>
            </a:r>
            <a:r>
              <a:rPr lang="ar-SA" sz="2400" dirty="0" smtClean="0"/>
              <a:t>فرض نجاعة أكبر على هياكل التسيير </a:t>
            </a:r>
            <a:r>
              <a:rPr lang="ar-SA" sz="2400" dirty="0" err="1" smtClean="0"/>
              <a:t>و</a:t>
            </a:r>
            <a:r>
              <a:rPr lang="ar-SA" sz="2400" dirty="0" smtClean="0"/>
              <a:t> العمل .</a:t>
            </a:r>
            <a:endParaRPr lang="fr-FR" sz="2400" dirty="0" smtClean="0"/>
          </a:p>
          <a:p>
            <a:pPr algn="just" rtl="1"/>
            <a:r>
              <a:rPr lang="ar-SA" sz="2400" b="1" u="sng" dirty="0" smtClean="0">
                <a:solidFill>
                  <a:srgbClr val="C00000"/>
                </a:solidFill>
                <a:effectLst>
                  <a:outerShdw blurRad="38100" dist="38100" dir="2700000" algn="tl">
                    <a:srgbClr val="000000">
                      <a:alpha val="43137"/>
                    </a:srgbClr>
                  </a:outerShdw>
                </a:effectLst>
              </a:rPr>
              <a:t>تقارير أحداث </a:t>
            </a:r>
            <a:r>
              <a:rPr lang="ar-SA" sz="2400" b="1" u="sng" dirty="0" err="1" smtClean="0">
                <a:solidFill>
                  <a:srgbClr val="C00000"/>
                </a:solidFill>
                <a:effectLst>
                  <a:outerShdw blurRad="38100" dist="38100" dir="2700000" algn="tl">
                    <a:srgbClr val="000000">
                      <a:alpha val="43137"/>
                    </a:srgbClr>
                  </a:outerShdw>
                </a:effectLst>
              </a:rPr>
              <a:t>و</a:t>
            </a:r>
            <a:r>
              <a:rPr lang="ar-SA" sz="2400" b="1" u="sng" dirty="0" smtClean="0">
                <a:solidFill>
                  <a:srgbClr val="C00000"/>
                </a:solidFill>
                <a:effectLst>
                  <a:outerShdw blurRad="38100" dist="38100" dir="2700000" algn="tl">
                    <a:srgbClr val="000000">
                      <a:alpha val="43137"/>
                    </a:srgbClr>
                  </a:outerShdw>
                </a:effectLst>
              </a:rPr>
              <a:t> حوادث :</a:t>
            </a:r>
            <a:endParaRPr lang="fr-FR" sz="2400" b="1" u="sng" dirty="0" smtClean="0">
              <a:solidFill>
                <a:srgbClr val="C00000"/>
              </a:solidFill>
              <a:effectLst>
                <a:outerShdw blurRad="38100" dist="38100" dir="2700000" algn="tl">
                  <a:srgbClr val="000000">
                    <a:alpha val="43137"/>
                  </a:srgbClr>
                </a:outerShdw>
              </a:effectLst>
            </a:endParaRPr>
          </a:p>
          <a:p>
            <a:pPr algn="just" rtl="1">
              <a:buNone/>
            </a:pPr>
            <a:r>
              <a:rPr lang="ar-SA" sz="2400" dirty="0" smtClean="0"/>
              <a:t>وهي التي تنجز </a:t>
            </a:r>
            <a:r>
              <a:rPr lang="ar-SA" sz="2400" dirty="0" smtClean="0">
                <a:solidFill>
                  <a:srgbClr val="FFC000"/>
                </a:solidFill>
              </a:rPr>
              <a:t>إثر وقوع حدث ما </a:t>
            </a:r>
            <a:r>
              <a:rPr lang="ar-SA" sz="2400" dirty="0" smtClean="0"/>
              <a:t>مثل : تحديد ظروف وقوع حريق في ورشة صناعية </a:t>
            </a:r>
            <a:r>
              <a:rPr lang="ar-DZ" sz="2400" dirty="0" smtClean="0"/>
              <a:t>أو </a:t>
            </a:r>
            <a:r>
              <a:rPr lang="ar-SA" sz="2400" dirty="0" smtClean="0"/>
              <a:t>تقييم </a:t>
            </a:r>
            <a:r>
              <a:rPr lang="ar-SA" sz="2400" dirty="0" smtClean="0"/>
              <a:t>نشاط مؤسسة معينة أثناء معرض تجاري .</a:t>
            </a:r>
            <a:endParaRPr lang="fr-FR" sz="2400" dirty="0" smtClean="0"/>
          </a:p>
          <a:p>
            <a:pPr algn="just" rtl="1">
              <a:buNone/>
            </a:pPr>
            <a:endParaRPr lang="fr-FR" sz="3600" dirty="0">
              <a:cs typeface="Arabic Transparen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ircle(in)">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circle(in)">
                                      <p:cBhvr>
                                        <p:cTn id="5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900"/>
            <a:ext cx="7239000" cy="1143000"/>
          </a:xfrm>
        </p:spPr>
        <p:txBody>
          <a:bodyPr/>
          <a:lstStyle/>
          <a:p>
            <a:pPr algn="ctr"/>
            <a:r>
              <a:rPr lang="ar-DZ" b="1" dirty="0" smtClean="0"/>
              <a:t>أمثلة عن التقارير</a:t>
            </a:r>
            <a:endParaRPr lang="fr-FR" b="1" dirty="0"/>
          </a:p>
        </p:txBody>
      </p:sp>
      <p:pic>
        <p:nvPicPr>
          <p:cNvPr id="4" name="Espace réservé du contenu 3" descr="22.png"/>
          <p:cNvPicPr>
            <a:picLocks noGrp="1" noChangeAspect="1"/>
          </p:cNvPicPr>
          <p:nvPr>
            <p:ph idx="1"/>
          </p:nvPr>
        </p:nvPicPr>
        <p:blipFill>
          <a:blip r:embed="rId2" cstate="print"/>
          <a:stretch>
            <a:fillRect/>
          </a:stretch>
        </p:blipFill>
        <p:spPr>
          <a:xfrm>
            <a:off x="0" y="1412776"/>
            <a:ext cx="8964488" cy="518457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1270</TotalTime>
  <Words>1856</Words>
  <Application>Microsoft Office PowerPoint</Application>
  <PresentationFormat>Affichage à l'écran (4:3)</PresentationFormat>
  <Paragraphs>198</Paragraphs>
  <Slides>39</Slides>
  <Notes>10</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Opulent</vt:lpstr>
      <vt:lpstr>Diapositive 1</vt:lpstr>
      <vt:lpstr>أولا: التقرير الإداريRapport </vt:lpstr>
      <vt:lpstr>أولا: التقرير الإداريRapport </vt:lpstr>
      <vt:lpstr>Diapositive 4</vt:lpstr>
      <vt:lpstr>Diapositive 5</vt:lpstr>
      <vt:lpstr>Diapositive 6</vt:lpstr>
      <vt:lpstr>أولا: التقرير الإداريRapport </vt:lpstr>
      <vt:lpstr>أولا: أنواع التقاريرRapport </vt:lpstr>
      <vt:lpstr>أمثلة عن التقارير</vt:lpstr>
      <vt:lpstr>Diapositive 10</vt:lpstr>
      <vt:lpstr>Diapositive 11</vt:lpstr>
      <vt:lpstr>تابع للمثال السابق</vt:lpstr>
      <vt:lpstr>تابع للمثال السابق</vt:lpstr>
      <vt:lpstr>Diapositive 14</vt:lpstr>
      <vt:lpstr>ثانيا:وثائق السرد والوصف والتحليل</vt:lpstr>
      <vt:lpstr>Diapositive 16</vt:lpstr>
      <vt:lpstr>العناصر الشكلية للمحضر</vt:lpstr>
      <vt:lpstr> أمثلة</vt:lpstr>
      <vt:lpstr>Diapositive 19</vt:lpstr>
      <vt:lpstr>Diapositive 20</vt:lpstr>
      <vt:lpstr>Diapositive 21</vt:lpstr>
      <vt:lpstr>Diapositive 22</vt:lpstr>
      <vt:lpstr>Diapositive 23</vt:lpstr>
      <vt:lpstr>Diapositive 24</vt:lpstr>
      <vt:lpstr>Diapositive 25</vt:lpstr>
      <vt:lpstr>Diapositive 26</vt:lpstr>
      <vt:lpstr>تابع للمثال السابق</vt:lpstr>
      <vt:lpstr>  جدول الإرسال </vt:lpstr>
      <vt:lpstr>جدول الإرسال</vt:lpstr>
      <vt:lpstr>جدول الإرسال</vt:lpstr>
      <vt:lpstr>جدول الإرسال</vt:lpstr>
      <vt:lpstr>Diapositive 32</vt:lpstr>
      <vt:lpstr>الاستدعاء la convocation </vt:lpstr>
      <vt:lpstr>الاستدعاء la convocation </vt:lpstr>
      <vt:lpstr>الاستدعاء</vt:lpstr>
      <vt:lpstr>Diapositive 36</vt:lpstr>
      <vt:lpstr>Diapositive 37</vt:lpstr>
      <vt:lpstr>Diapositive 38</vt:lpstr>
      <vt:lpstr>كفاءة عملية الاتصال</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MES DOCUMENTS</dc:creator>
  <cp:lastModifiedBy>mostefa</cp:lastModifiedBy>
  <cp:revision>85</cp:revision>
  <dcterms:created xsi:type="dcterms:W3CDTF">2017-01-02T01:07:40Z</dcterms:created>
  <dcterms:modified xsi:type="dcterms:W3CDTF">2023-11-26T20:18:28Z</dcterms:modified>
</cp:coreProperties>
</file>