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1"/>
  </p:notesMasterIdLst>
  <p:sldIdLst>
    <p:sldId id="299" r:id="rId2"/>
    <p:sldId id="285" r:id="rId3"/>
    <p:sldId id="259" r:id="rId4"/>
    <p:sldId id="260" r:id="rId5"/>
    <p:sldId id="313" r:id="rId6"/>
    <p:sldId id="311" r:id="rId7"/>
    <p:sldId id="312" r:id="rId8"/>
    <p:sldId id="314" r:id="rId9"/>
    <p:sldId id="309"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674"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CD7089-A95D-4E42-AE92-F68F9F190EBE}" type="datetimeFigureOut">
              <a:rPr lang="fr-FR" smtClean="0"/>
              <a:pPr/>
              <a:t>18/02/2021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69AB39-DCB6-4A67-962D-9460A333FC2F}" type="slidenum">
              <a:rPr lang="fr-FR" smtClean="0"/>
              <a:pPr/>
              <a:t>‹N°›</a:t>
            </a:fld>
            <a:endParaRPr lang="fr-FR"/>
          </a:p>
        </p:txBody>
      </p:sp>
    </p:spTree>
    <p:extLst>
      <p:ext uri="{BB962C8B-B14F-4D97-AF65-F5344CB8AC3E}">
        <p14:creationId xmlns:p14="http://schemas.microsoft.com/office/powerpoint/2010/main" val="381472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37E77F24-A29C-4BD3-9FF7-0CB04E721E99}"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wheel spokes="3"/>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E77F24-A29C-4BD3-9FF7-0CB04E721E99}" type="slidenum">
              <a:rPr lang="fr-FR" smtClean="0"/>
              <a:pPr/>
              <a:t>‹N°›</a:t>
            </a:fld>
            <a:endParaRPr lang="fr-FR"/>
          </a:p>
        </p:txBody>
      </p:sp>
    </p:spTree>
  </p:cSld>
  <p:clrMapOvr>
    <a:masterClrMapping/>
  </p:clrMapOvr>
  <p:transition>
    <p:wheel spokes="3"/>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E77F24-A29C-4BD3-9FF7-0CB04E721E99}" type="slidenum">
              <a:rPr lang="fr-FR" smtClean="0"/>
              <a:pPr/>
              <a:t>‹N°›</a:t>
            </a:fld>
            <a:endParaRPr lang="fr-FR"/>
          </a:p>
        </p:txBody>
      </p:sp>
    </p:spTree>
  </p:cSld>
  <p:clrMapOvr>
    <a:masterClrMapping/>
  </p:clrMapOvr>
  <p:transition>
    <p:wheel spokes="3"/>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E77F24-A29C-4BD3-9FF7-0CB04E721E99}"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wheel spokes="3"/>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37E77F24-A29C-4BD3-9FF7-0CB04E721E9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p:wheel spokes="3"/>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E77F24-A29C-4BD3-9FF7-0CB04E721E99}"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wheel spokes="3"/>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E77F24-A29C-4BD3-9FF7-0CB04E721E99}"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wheel spokes="3"/>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E77F24-A29C-4BD3-9FF7-0CB04E721E99}" type="slidenum">
              <a:rPr lang="fr-FR" smtClean="0"/>
              <a:pPr/>
              <a:t>‹N°›</a:t>
            </a:fld>
            <a:endParaRPr lang="fr-FR"/>
          </a:p>
        </p:txBody>
      </p:sp>
    </p:spTree>
  </p:cSld>
  <p:clrMapOvr>
    <a:masterClrMapping/>
  </p:clrMapOvr>
  <p:transition>
    <p:wheel spokes="3"/>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E77F24-A29C-4BD3-9FF7-0CB04E721E99}" type="slidenum">
              <a:rPr lang="fr-FR" smtClean="0"/>
              <a:pPr/>
              <a:t>‹N°›</a:t>
            </a:fld>
            <a:endParaRPr lang="fr-FR"/>
          </a:p>
        </p:txBody>
      </p:sp>
    </p:spTree>
  </p:cSld>
  <p:clrMapOvr>
    <a:masterClrMapping/>
  </p:clrMapOvr>
  <p:transition>
    <p:wheel spokes="3"/>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E77F24-A29C-4BD3-9FF7-0CB04E721E99}"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wheel spokes="3"/>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7540CB1-5A24-45AA-B9B3-07A8271E8631}" type="datetimeFigureOut">
              <a:rPr lang="fr-FR" smtClean="0"/>
              <a:pPr/>
              <a:t>18/02/2021</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37E77F24-A29C-4BD3-9FF7-0CB04E721E99}"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transition>
    <p:wheel spokes="3"/>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7540CB1-5A24-45AA-B9B3-07A8271E8631}" type="datetimeFigureOut">
              <a:rPr lang="fr-FR" smtClean="0"/>
              <a:pPr/>
              <a:t>18/02/2021</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7E77F24-A29C-4BD3-9FF7-0CB04E721E9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wheel spokes="3"/>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dministrateur\Desktop\554graduation.jpg"/>
          <p:cNvPicPr>
            <a:picLocks noChangeAspect="1" noChangeArrowheads="1"/>
          </p:cNvPicPr>
          <p:nvPr/>
        </p:nvPicPr>
        <p:blipFill>
          <a:blip r:embed="rId2">
            <a:lum/>
          </a:blip>
          <a:srcRect/>
          <a:stretch>
            <a:fillRect/>
          </a:stretch>
        </p:blipFill>
        <p:spPr bwMode="auto">
          <a:xfrm>
            <a:off x="0" y="0"/>
            <a:ext cx="9144000" cy="6800874"/>
          </a:xfrm>
          <a:prstGeom prst="rect">
            <a:avLst/>
          </a:prstGeom>
          <a:noFill/>
        </p:spPr>
      </p:pic>
      <p:sp>
        <p:nvSpPr>
          <p:cNvPr id="5" name="Titre 1"/>
          <p:cNvSpPr>
            <a:spLocks noGrp="1"/>
          </p:cNvSpPr>
          <p:nvPr>
            <p:ph type="title"/>
          </p:nvPr>
        </p:nvSpPr>
        <p:spPr>
          <a:xfrm>
            <a:off x="0" y="0"/>
            <a:ext cx="9144000" cy="785794"/>
          </a:xfrm>
        </p:spPr>
        <p:style>
          <a:lnRef idx="1">
            <a:schemeClr val="accent2"/>
          </a:lnRef>
          <a:fillRef idx="2">
            <a:schemeClr val="accent2"/>
          </a:fillRef>
          <a:effectRef idx="1">
            <a:schemeClr val="accent2"/>
          </a:effectRef>
          <a:fontRef idx="minor">
            <a:schemeClr val="dk1"/>
          </a:fontRef>
        </p:style>
        <p:txBody>
          <a:bodyPr>
            <a:normAutofit/>
          </a:bodyPr>
          <a:lstStyle/>
          <a:p>
            <a:pPr algn="ctr" rtl="1"/>
            <a:r>
              <a:rPr lang="ar-DZ" sz="3600" b="1" dirty="0" smtClean="0"/>
              <a:t>المحاضرة1</a:t>
            </a:r>
            <a:endParaRPr lang="fr-FR" sz="3600" b="1" dirty="0"/>
          </a:p>
        </p:txBody>
      </p:sp>
      <p:sp>
        <p:nvSpPr>
          <p:cNvPr id="3" name="Espace réservé du contenu 2"/>
          <p:cNvSpPr>
            <a:spLocks noGrp="1"/>
          </p:cNvSpPr>
          <p:nvPr>
            <p:ph sz="quarter" idx="1"/>
          </p:nvPr>
        </p:nvSpPr>
        <p:spPr>
          <a:xfrm>
            <a:off x="0" y="857232"/>
            <a:ext cx="9144000" cy="5857916"/>
          </a:xfrm>
        </p:spPr>
        <p:txBody>
          <a:bodyPr>
            <a:normAutofit/>
          </a:bodyPr>
          <a:lstStyle/>
          <a:p>
            <a:pPr algn="r" rtl="1">
              <a:buNone/>
            </a:pPr>
            <a:r>
              <a:rPr lang="ar-DZ" sz="3200" b="1" dirty="0" smtClean="0">
                <a:solidFill>
                  <a:srgbClr val="FF0000"/>
                </a:solidFill>
              </a:rPr>
              <a:t>المحور 1:  مدخل للمحاسبة </a:t>
            </a:r>
            <a:r>
              <a:rPr lang="ar-DZ" sz="3200" b="1" dirty="0" smtClean="0">
                <a:solidFill>
                  <a:srgbClr val="FF0000"/>
                </a:solidFill>
              </a:rPr>
              <a:t>التحليلية</a:t>
            </a:r>
          </a:p>
          <a:p>
            <a:pPr algn="r" rtl="1">
              <a:buNone/>
            </a:pPr>
            <a:r>
              <a:rPr lang="ar-DZ" sz="2800" b="1" dirty="0" smtClean="0">
                <a:solidFill>
                  <a:srgbClr val="7030A0"/>
                </a:solidFill>
              </a:rPr>
              <a:t>-ظهور </a:t>
            </a:r>
            <a:r>
              <a:rPr lang="ar-DZ" sz="2800" b="1" dirty="0" smtClean="0">
                <a:solidFill>
                  <a:srgbClr val="7030A0"/>
                </a:solidFill>
              </a:rPr>
              <a:t>المحاسبة التحليلية</a:t>
            </a:r>
          </a:p>
          <a:p>
            <a:pPr algn="r" rtl="1">
              <a:buNone/>
            </a:pPr>
            <a:r>
              <a:rPr lang="ar-DZ" sz="2800" b="1" dirty="0" smtClean="0">
                <a:solidFill>
                  <a:srgbClr val="7030A0"/>
                </a:solidFill>
              </a:rPr>
              <a:t>-تعريف المحاسبة التحليلية</a:t>
            </a:r>
          </a:p>
          <a:p>
            <a:pPr algn="r" rtl="1">
              <a:buNone/>
            </a:pPr>
            <a:r>
              <a:rPr lang="ar-DZ" sz="2800" b="1" dirty="0" smtClean="0">
                <a:solidFill>
                  <a:srgbClr val="7030A0"/>
                </a:solidFill>
              </a:rPr>
              <a:t>-اهداف المحاسبة التحليلية</a:t>
            </a:r>
          </a:p>
          <a:p>
            <a:pPr algn="r" rtl="1">
              <a:buNone/>
            </a:pPr>
            <a:r>
              <a:rPr lang="ar-DZ" sz="2800" b="1" dirty="0" smtClean="0">
                <a:solidFill>
                  <a:srgbClr val="7030A0"/>
                </a:solidFill>
              </a:rPr>
              <a:t>-العلاقة بين المحاسبة التحليلية والمحاسبة العامة</a:t>
            </a:r>
          </a:p>
          <a:p>
            <a:pPr algn="r" rtl="1">
              <a:buNone/>
            </a:pPr>
            <a:r>
              <a:rPr lang="ar-DZ" sz="2800" b="1" dirty="0" smtClean="0">
                <a:solidFill>
                  <a:srgbClr val="7030A0"/>
                </a:solidFill>
              </a:rPr>
              <a:t>-التكلفة ، سعر التكلفة والنتيجة التحليلية</a:t>
            </a:r>
            <a:endParaRPr lang="fr-FR" sz="2800" b="1" dirty="0" smtClean="0">
              <a:solidFill>
                <a:srgbClr val="7030A0"/>
              </a:solidFill>
            </a:endParaRPr>
          </a:p>
        </p:txBody>
      </p:sp>
    </p:spTree>
  </p:cSld>
  <p:clrMapOvr>
    <a:masterClrMapping/>
  </p:clrMapOvr>
  <p:transition>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dministrateur\Desktop\554graduation.jpg"/>
          <p:cNvPicPr>
            <a:picLocks noChangeAspect="1" noChangeArrowheads="1"/>
          </p:cNvPicPr>
          <p:nvPr/>
        </p:nvPicPr>
        <p:blipFill>
          <a:blip r:embed="rId2">
            <a:lum/>
          </a:blip>
          <a:srcRect/>
          <a:stretch>
            <a:fillRect/>
          </a:stretch>
        </p:blipFill>
        <p:spPr bwMode="auto">
          <a:xfrm>
            <a:off x="0" y="0"/>
            <a:ext cx="9144000" cy="6800874"/>
          </a:xfrm>
          <a:prstGeom prst="rect">
            <a:avLst/>
          </a:prstGeom>
          <a:noFill/>
        </p:spPr>
      </p:pic>
      <p:sp>
        <p:nvSpPr>
          <p:cNvPr id="5" name="Titre 1"/>
          <p:cNvSpPr>
            <a:spLocks noGrp="1"/>
          </p:cNvSpPr>
          <p:nvPr>
            <p:ph type="title"/>
          </p:nvPr>
        </p:nvSpPr>
        <p:spPr>
          <a:xfrm>
            <a:off x="0" y="0"/>
            <a:ext cx="9144000" cy="78579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rtl="1"/>
            <a:r>
              <a:rPr lang="ar-DZ" sz="3600" b="1" dirty="0" smtClean="0"/>
              <a:t>مقـــــــدمة</a:t>
            </a:r>
            <a:endParaRPr lang="fr-FR" sz="3600" b="1" dirty="0"/>
          </a:p>
        </p:txBody>
      </p:sp>
      <p:sp>
        <p:nvSpPr>
          <p:cNvPr id="3" name="Espace réservé du contenu 2"/>
          <p:cNvSpPr>
            <a:spLocks noGrp="1"/>
          </p:cNvSpPr>
          <p:nvPr>
            <p:ph sz="quarter" idx="1"/>
          </p:nvPr>
        </p:nvSpPr>
        <p:spPr>
          <a:xfrm>
            <a:off x="0" y="857232"/>
            <a:ext cx="9144000" cy="5268931"/>
          </a:xfrm>
        </p:spPr>
        <p:txBody>
          <a:bodyPr>
            <a:normAutofit/>
          </a:bodyPr>
          <a:lstStyle/>
          <a:p>
            <a:pPr algn="just" rtl="1">
              <a:buNone/>
            </a:pPr>
            <a:r>
              <a:rPr lang="ar-DZ" sz="3200" b="1" dirty="0" smtClean="0"/>
              <a:t>نشأت المحاسبة التحليلية </a:t>
            </a:r>
            <a:r>
              <a:rPr lang="ar-DZ" sz="3200" b="1" dirty="0" smtClean="0">
                <a:solidFill>
                  <a:srgbClr val="FF0000"/>
                </a:solidFill>
              </a:rPr>
              <a:t>نتيجة الالتقاء الذي حصل بين المحاسبة المالية والنظرية الاقتصادية خلال القرن الماضي </a:t>
            </a:r>
            <a:r>
              <a:rPr lang="ar-DZ" sz="3200" b="1" dirty="0" smtClean="0"/>
              <a:t>وبصورة خاصة النظرية الحدية، وباعتبار المحاسبة المالية هي محاسبة خارجية، فان المحاسبة التحليلية تعتبر من الادوات الكمية في مجال تسيير </a:t>
            </a:r>
            <a:r>
              <a:rPr lang="ar-DZ" sz="3200" b="1" dirty="0" smtClean="0"/>
              <a:t>المؤسسات، </a:t>
            </a:r>
            <a:r>
              <a:rPr lang="ar-DZ" sz="3200" b="1" dirty="0" smtClean="0"/>
              <a:t>حيث تهتم بتسيير العمليات الداخلية للمؤسسة او ما يعرف </a:t>
            </a:r>
            <a:r>
              <a:rPr lang="ar-DZ" sz="3200" b="1" dirty="0" smtClean="0">
                <a:solidFill>
                  <a:srgbClr val="FF0000"/>
                </a:solidFill>
              </a:rPr>
              <a:t>بمراقبة التسيير </a:t>
            </a:r>
            <a:r>
              <a:rPr lang="ar-DZ" sz="3200" b="1" dirty="0" smtClean="0">
                <a:solidFill>
                  <a:srgbClr val="FF0000"/>
                </a:solidFill>
              </a:rPr>
              <a:t>الداخلي</a:t>
            </a:r>
            <a:r>
              <a:rPr lang="ar-DZ" sz="3200" b="1" dirty="0" smtClean="0"/>
              <a:t>، </a:t>
            </a:r>
            <a:r>
              <a:rPr lang="ar-DZ" sz="3200" b="1" dirty="0" smtClean="0"/>
              <a:t>حيث يطلق عليها </a:t>
            </a:r>
            <a:r>
              <a:rPr lang="fr-FR" sz="3200" b="1" dirty="0" err="1" smtClean="0"/>
              <a:t>Cost</a:t>
            </a:r>
            <a:r>
              <a:rPr lang="fr-FR" sz="3200" b="1" dirty="0" smtClean="0"/>
              <a:t> </a:t>
            </a:r>
            <a:r>
              <a:rPr lang="fr-FR" sz="3200" b="1" dirty="0" err="1" smtClean="0"/>
              <a:t>Accounting</a:t>
            </a:r>
            <a:r>
              <a:rPr lang="ar-DZ" sz="3200" b="1" dirty="0" smtClean="0"/>
              <a:t> اي </a:t>
            </a:r>
            <a:r>
              <a:rPr lang="ar-DZ" sz="3200" b="1" dirty="0" smtClean="0">
                <a:solidFill>
                  <a:srgbClr val="FF0000"/>
                </a:solidFill>
              </a:rPr>
              <a:t>محاسبة التكاليف </a:t>
            </a:r>
            <a:r>
              <a:rPr lang="ar-DZ" sz="3200" b="1" dirty="0" smtClean="0"/>
              <a:t>او </a:t>
            </a:r>
            <a:r>
              <a:rPr lang="fr-FR" sz="3200" b="1" dirty="0" smtClean="0"/>
              <a:t>Management </a:t>
            </a:r>
            <a:r>
              <a:rPr lang="fr-FR" sz="3200" b="1" dirty="0" err="1" smtClean="0"/>
              <a:t>Cost</a:t>
            </a:r>
            <a:r>
              <a:rPr lang="ar-DZ" sz="3200" b="1" dirty="0" smtClean="0"/>
              <a:t> ولقد نشأت بداية في المؤسسات الصناعية وعرفت بالمحاسبة الصناعية ونظرا لأهميتها الكبيرة في التسيير انتشرت واستخدمت في مختلف المؤسسات التجارية والخدمية والصناعية </a:t>
            </a:r>
            <a:r>
              <a:rPr lang="ar-DZ" sz="3200" b="1" dirty="0" smtClean="0"/>
              <a:t>والمالية</a:t>
            </a:r>
            <a:endParaRPr lang="fr-FR" sz="4400" dirty="0"/>
          </a:p>
        </p:txBody>
      </p:sp>
    </p:spTree>
  </p:cSld>
  <p:clrMapOvr>
    <a:masterClrMapping/>
  </p:clrMapOvr>
  <p:transition>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1" descr="C:\Users\Administrateur\Desktop\7429_Enterprise-Employment-13.jpg"/>
          <p:cNvPicPr>
            <a:picLocks noChangeAspect="1" noChangeArrowheads="1"/>
          </p:cNvPicPr>
          <p:nvPr/>
        </p:nvPicPr>
        <p:blipFill>
          <a:blip r:embed="rId2"/>
          <a:srcRect/>
          <a:stretch>
            <a:fillRect/>
          </a:stretch>
        </p:blipFill>
        <p:spPr bwMode="auto">
          <a:xfrm>
            <a:off x="0" y="-285776"/>
            <a:ext cx="9753600" cy="7315200"/>
          </a:xfrm>
          <a:prstGeom prst="rect">
            <a:avLst/>
          </a:prstGeom>
          <a:noFill/>
        </p:spPr>
      </p:pic>
      <p:sp>
        <p:nvSpPr>
          <p:cNvPr id="2" name="Titre 1"/>
          <p:cNvSpPr>
            <a:spLocks noGrp="1"/>
          </p:cNvSpPr>
          <p:nvPr>
            <p:ph type="title"/>
          </p:nvPr>
        </p:nvSpPr>
        <p:spPr>
          <a:xfrm>
            <a:off x="0" y="0"/>
            <a:ext cx="9144000" cy="78579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rtl="1"/>
            <a:r>
              <a:rPr lang="ar-DZ" sz="3600" b="1" dirty="0" smtClean="0"/>
              <a:t>ظهور المحاسبة التحليلية</a:t>
            </a:r>
            <a:endParaRPr lang="fr-FR" sz="3600" b="1" dirty="0"/>
          </a:p>
        </p:txBody>
      </p:sp>
      <p:sp>
        <p:nvSpPr>
          <p:cNvPr id="3" name="Espace réservé du contenu 2"/>
          <p:cNvSpPr>
            <a:spLocks noGrp="1"/>
          </p:cNvSpPr>
          <p:nvPr>
            <p:ph sz="quarter" idx="1"/>
          </p:nvPr>
        </p:nvSpPr>
        <p:spPr>
          <a:xfrm>
            <a:off x="0" y="857232"/>
            <a:ext cx="9144000" cy="5596104"/>
          </a:xfrm>
        </p:spPr>
        <p:txBody>
          <a:bodyPr>
            <a:normAutofit fontScale="92500"/>
          </a:bodyPr>
          <a:lstStyle/>
          <a:p>
            <a:pPr algn="just" rtl="1">
              <a:buNone/>
            </a:pPr>
            <a:r>
              <a:rPr lang="ar-DZ" sz="2800" b="1" dirty="0" smtClean="0"/>
              <a:t>يمكن تقسيمها الى مرحلتين هما:</a:t>
            </a:r>
          </a:p>
          <a:p>
            <a:pPr algn="just" rtl="1">
              <a:buNone/>
            </a:pPr>
            <a:r>
              <a:rPr lang="ar-DZ" sz="2800" b="1" u="sng" dirty="0" smtClean="0">
                <a:solidFill>
                  <a:srgbClr val="FF0000"/>
                </a:solidFill>
              </a:rPr>
              <a:t>1-المحاسبة التحليلية التقليدية: </a:t>
            </a:r>
            <a:r>
              <a:rPr lang="ar-DZ" sz="2800" b="1" dirty="0" smtClean="0"/>
              <a:t>من منتصف القرن الثامن عشر وحتى اواخر القرن التاسع عشر كانت معظم المؤسسات صغيرة الحجم  والنظام المحاسبي المتبع ان ذاك هو نظام المحاسبة العامة الذي يقوم بتسجيل كل العمليات التي تقوم بها المؤسسة في السجلات المحاسبية ، ونظرا لكبر حجم الانشطة وزيادة حدة المنافسة اصبح هذا النظام عاجزا عن تلبية متطلبات المؤسسة خاصة معرفة تكاليفها ونواتجها الخاصة بكل منتج او </a:t>
            </a:r>
            <a:r>
              <a:rPr lang="ar-DZ" sz="2800" b="1" dirty="0" smtClean="0"/>
              <a:t>وظيفة</a:t>
            </a:r>
            <a:r>
              <a:rPr lang="ar-DZ" sz="2800" dirty="0"/>
              <a:t>.</a:t>
            </a:r>
            <a:endParaRPr lang="ar-DZ" sz="2800" b="1" dirty="0" smtClean="0"/>
          </a:p>
          <a:p>
            <a:pPr algn="just" rtl="1">
              <a:buNone/>
            </a:pPr>
            <a:r>
              <a:rPr lang="ar-DZ" sz="2800" b="1" u="sng" dirty="0" smtClean="0">
                <a:solidFill>
                  <a:srgbClr val="FF0000"/>
                </a:solidFill>
              </a:rPr>
              <a:t>2-المحاسبة </a:t>
            </a:r>
            <a:r>
              <a:rPr lang="ar-DZ" sz="2800" b="1" u="sng" dirty="0">
                <a:solidFill>
                  <a:srgbClr val="FF0000"/>
                </a:solidFill>
              </a:rPr>
              <a:t>التحليلية المعاصرة: </a:t>
            </a:r>
            <a:r>
              <a:rPr lang="ar-DZ" sz="2800" b="1" dirty="0" smtClean="0"/>
              <a:t>في السنوات القرن العشرين نتيجة التطور الصناعي والتجاري واشتداد المنافسة ومن اجل تخفيض التكاليف وذلك بدراسة مختلف التكاليف والحصول على اكبر عائد وبالتالي اصبحت وسيلة ضرورية للتسيير والرقابة واتخاذ القرارات؛ حيث ان مسييري المؤسسات في حاجة دائمة تمكنهم من دراسة وتحليل ظروف الاستغلال من خلال دراسة والسوق وتحديد اسعار البيع  ومعرفة مردودية كل منتج او وظيفة او نشاط لوضع الاستراتيجيات </a:t>
            </a:r>
            <a:r>
              <a:rPr lang="ar-DZ" sz="2800" b="1" dirty="0" smtClean="0"/>
              <a:t>المناسبة</a:t>
            </a:r>
            <a:r>
              <a:rPr lang="ar-DZ" sz="2800" dirty="0"/>
              <a:t>.</a:t>
            </a:r>
            <a:endParaRPr lang="ar-DZ" sz="2800" b="1" dirty="0"/>
          </a:p>
          <a:p>
            <a:pPr algn="just" rtl="1">
              <a:buNone/>
            </a:pPr>
            <a:endParaRPr lang="ar-DZ" dirty="0" smtClean="0"/>
          </a:p>
          <a:p>
            <a:pPr algn="just" rtl="1"/>
            <a:endParaRPr lang="fr-FR" dirty="0"/>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dow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dow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5"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down)">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1" descr="C:\Users\Administrateur\Desktop\7429_Enterprise-Employment-13.jpg"/>
          <p:cNvPicPr>
            <a:picLocks noChangeAspect="1" noChangeArrowheads="1"/>
          </p:cNvPicPr>
          <p:nvPr/>
        </p:nvPicPr>
        <p:blipFill>
          <a:blip r:embed="rId2"/>
          <a:srcRect/>
          <a:stretch>
            <a:fillRect/>
          </a:stretch>
        </p:blipFill>
        <p:spPr bwMode="auto">
          <a:xfrm>
            <a:off x="-304800" y="-228600"/>
            <a:ext cx="9753600" cy="7315200"/>
          </a:xfrm>
          <a:prstGeom prst="rect">
            <a:avLst/>
          </a:prstGeom>
          <a:noFill/>
        </p:spPr>
      </p:pic>
      <p:sp>
        <p:nvSpPr>
          <p:cNvPr id="4" name="Titre 1"/>
          <p:cNvSpPr>
            <a:spLocks noGrp="1"/>
          </p:cNvSpPr>
          <p:nvPr>
            <p:ph type="title"/>
          </p:nvPr>
        </p:nvSpPr>
        <p:spPr>
          <a:xfrm>
            <a:off x="0" y="0"/>
            <a:ext cx="9144000" cy="78579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rtl="1"/>
            <a:r>
              <a:rPr lang="ar-DZ" sz="3600" b="1" dirty="0" smtClean="0"/>
              <a:t>تعريف المحاسبة التحليلية</a:t>
            </a:r>
            <a:endParaRPr lang="fr-FR" sz="3600" b="1" dirty="0"/>
          </a:p>
        </p:txBody>
      </p:sp>
      <p:sp>
        <p:nvSpPr>
          <p:cNvPr id="3" name="Espace réservé du contenu 2"/>
          <p:cNvSpPr>
            <a:spLocks noGrp="1"/>
          </p:cNvSpPr>
          <p:nvPr>
            <p:ph sz="quarter" idx="1"/>
          </p:nvPr>
        </p:nvSpPr>
        <p:spPr>
          <a:xfrm>
            <a:off x="0" y="1000108"/>
            <a:ext cx="9144000" cy="5857892"/>
          </a:xfrm>
        </p:spPr>
        <p:txBody>
          <a:bodyPr>
            <a:normAutofit/>
          </a:bodyPr>
          <a:lstStyle/>
          <a:p>
            <a:pPr marL="0" indent="0" algn="just" rtl="1">
              <a:buNone/>
            </a:pPr>
            <a:r>
              <a:rPr lang="ar-DZ" sz="2800" b="1" dirty="0" smtClean="0"/>
              <a:t>المحاسبة التحليلية اداة لمعالجة المعلومات المتحصل عليها من المحاسبة العامة ، بالإضافة الى مصادر اخرى وتحليلها من اجل الوصول الى نتائج يتخذ على ضوئها  مسيرو المؤسسة القرارات المتعلقة بالنشاط الاستغلالي والاستثماري، كما تسمح بدراسة المردودية ومراقبة المسؤوليات وتحديد فعالية التنظيم </a:t>
            </a:r>
            <a:r>
              <a:rPr lang="ar-DZ" sz="2800" b="1" dirty="0" smtClean="0"/>
              <a:t>بالمؤسسة</a:t>
            </a:r>
          </a:p>
          <a:p>
            <a:pPr marL="0" indent="0" algn="just" rtl="1">
              <a:buNone/>
            </a:pPr>
            <a:r>
              <a:rPr lang="ar-DZ" sz="2800" b="1" dirty="0" smtClean="0"/>
              <a:t>وفق </a:t>
            </a:r>
            <a:r>
              <a:rPr lang="ar-DZ" sz="2800" b="1" dirty="0" smtClean="0"/>
              <a:t>هذا التعريف فالمحاسبة التحليلية تقوم </a:t>
            </a:r>
            <a:r>
              <a:rPr lang="ar-DZ" sz="2800" b="1" dirty="0" err="1" smtClean="0"/>
              <a:t>بمايلي</a:t>
            </a:r>
            <a:r>
              <a:rPr lang="ar-DZ" sz="2800" b="1" dirty="0" smtClean="0"/>
              <a:t>:</a:t>
            </a:r>
          </a:p>
          <a:p>
            <a:pPr algn="just" rtl="1"/>
            <a:r>
              <a:rPr lang="ar-DZ" sz="2800" b="1" dirty="0" smtClean="0">
                <a:solidFill>
                  <a:schemeClr val="accent1"/>
                </a:solidFill>
              </a:rPr>
              <a:t>حساب</a:t>
            </a:r>
            <a:r>
              <a:rPr lang="ar-DZ" sz="2800" b="1" dirty="0" smtClean="0"/>
              <a:t> التكاليف المرتبطة بمختلف الوظائف (شراء ، انتاج ، بيع</a:t>
            </a:r>
            <a:r>
              <a:rPr lang="ar-DZ" sz="2800" b="1" dirty="0" smtClean="0"/>
              <a:t>)</a:t>
            </a:r>
            <a:r>
              <a:rPr lang="ar-DZ" sz="2800" dirty="0"/>
              <a:t> </a:t>
            </a:r>
            <a:r>
              <a:rPr lang="ar-DZ" sz="2800" dirty="0" smtClean="0"/>
              <a:t>.</a:t>
            </a:r>
          </a:p>
          <a:p>
            <a:pPr algn="just" rtl="1"/>
            <a:r>
              <a:rPr lang="ar-DZ" sz="2800" b="1" dirty="0" smtClean="0">
                <a:solidFill>
                  <a:schemeClr val="accent1"/>
                </a:solidFill>
              </a:rPr>
              <a:t>تحديد</a:t>
            </a:r>
            <a:r>
              <a:rPr lang="ar-DZ" sz="2800" b="1" dirty="0" smtClean="0"/>
              <a:t> </a:t>
            </a:r>
            <a:r>
              <a:rPr lang="ar-DZ" sz="2800" b="1" dirty="0" smtClean="0"/>
              <a:t>اساس قياس وتقييم بعض العناصر كالمخزون مثلا</a:t>
            </a:r>
          </a:p>
          <a:p>
            <a:pPr algn="just" rtl="1"/>
            <a:r>
              <a:rPr lang="ar-DZ" sz="2800" b="1" dirty="0" smtClean="0">
                <a:solidFill>
                  <a:schemeClr val="accent1"/>
                </a:solidFill>
              </a:rPr>
              <a:t>تحليل</a:t>
            </a:r>
            <a:r>
              <a:rPr lang="ar-DZ" sz="2800" b="1" dirty="0" smtClean="0"/>
              <a:t> مسببات التكلفة ونتائج المنتجات ومقارنتها مع اسعار </a:t>
            </a:r>
            <a:r>
              <a:rPr lang="ar-DZ" sz="2800" b="1" dirty="0" smtClean="0"/>
              <a:t>البيع</a:t>
            </a:r>
            <a:r>
              <a:rPr lang="ar-DZ" sz="2800" dirty="0" smtClean="0"/>
              <a:t>.</a:t>
            </a:r>
          </a:p>
          <a:p>
            <a:pPr algn="just" rtl="1"/>
            <a:r>
              <a:rPr lang="ar-DZ" sz="2800" b="1" dirty="0" smtClean="0">
                <a:solidFill>
                  <a:schemeClr val="accent1"/>
                </a:solidFill>
              </a:rPr>
              <a:t>دراسة </a:t>
            </a:r>
            <a:r>
              <a:rPr lang="ar-DZ" sz="2800" b="1" dirty="0" smtClean="0"/>
              <a:t>سلوك الاعباء مقارنة مع مستوى النشاط </a:t>
            </a:r>
            <a:r>
              <a:rPr lang="ar-DZ" sz="2800" b="1" dirty="0" smtClean="0"/>
              <a:t>المحقق</a:t>
            </a:r>
            <a:r>
              <a:rPr lang="ar-DZ" sz="2800" dirty="0"/>
              <a:t>.</a:t>
            </a:r>
            <a:endParaRPr lang="ar-DZ" sz="2800" b="1" dirty="0" smtClean="0"/>
          </a:p>
          <a:p>
            <a:pPr algn="just" rtl="1"/>
            <a:r>
              <a:rPr lang="ar-DZ" sz="2800" b="1" dirty="0" smtClean="0">
                <a:solidFill>
                  <a:schemeClr val="accent1"/>
                </a:solidFill>
              </a:rPr>
              <a:t>اعداد </a:t>
            </a:r>
            <a:r>
              <a:rPr lang="ar-DZ" sz="2800" b="1" dirty="0" smtClean="0"/>
              <a:t>التقديرات المتعلقة بالأعباء المحملة والمنتجات الجارية</a:t>
            </a:r>
          </a:p>
          <a:p>
            <a:pPr algn="just" rtl="1"/>
            <a:r>
              <a:rPr lang="ar-DZ" sz="2800" b="1" dirty="0" smtClean="0">
                <a:solidFill>
                  <a:schemeClr val="accent1"/>
                </a:solidFill>
              </a:rPr>
              <a:t>تفسير</a:t>
            </a:r>
            <a:r>
              <a:rPr lang="ar-DZ" sz="2800" b="1" dirty="0" smtClean="0"/>
              <a:t> الانحرافات بين التكاليف المقدرة والتكاليف المحققة</a:t>
            </a:r>
            <a:endParaRPr lang="fr-FR" sz="2800" b="1" dirty="0"/>
          </a:p>
        </p:txBody>
      </p:sp>
    </p:spTree>
  </p:cSld>
  <p:clrMapOvr>
    <a:masterClrMapping/>
  </p:clrMapOvr>
  <p:transition>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1" descr="C:\Users\Administrateur\Desktop\7429_Enterprise-Employment-13.jpg"/>
          <p:cNvPicPr>
            <a:picLocks noChangeAspect="1" noChangeArrowheads="1"/>
          </p:cNvPicPr>
          <p:nvPr/>
        </p:nvPicPr>
        <p:blipFill>
          <a:blip r:embed="rId2"/>
          <a:srcRect/>
          <a:stretch>
            <a:fillRect/>
          </a:stretch>
        </p:blipFill>
        <p:spPr bwMode="auto">
          <a:xfrm>
            <a:off x="-304800" y="-228600"/>
            <a:ext cx="9753600" cy="7315200"/>
          </a:xfrm>
          <a:prstGeom prst="rect">
            <a:avLst/>
          </a:prstGeom>
          <a:noFill/>
        </p:spPr>
      </p:pic>
      <p:sp>
        <p:nvSpPr>
          <p:cNvPr id="4" name="Titre 1"/>
          <p:cNvSpPr>
            <a:spLocks noGrp="1"/>
          </p:cNvSpPr>
          <p:nvPr>
            <p:ph type="title"/>
          </p:nvPr>
        </p:nvSpPr>
        <p:spPr>
          <a:xfrm>
            <a:off x="0" y="0"/>
            <a:ext cx="9144000" cy="78579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rtl="1"/>
            <a:r>
              <a:rPr lang="ar-DZ" sz="3600" b="1" dirty="0" smtClean="0"/>
              <a:t>اهداف المحاسبة التحليلية</a:t>
            </a:r>
            <a:endParaRPr lang="fr-FR" sz="3600" b="1" dirty="0"/>
          </a:p>
        </p:txBody>
      </p:sp>
      <p:sp>
        <p:nvSpPr>
          <p:cNvPr id="3" name="Espace réservé du contenu 2"/>
          <p:cNvSpPr>
            <a:spLocks noGrp="1"/>
          </p:cNvSpPr>
          <p:nvPr>
            <p:ph sz="quarter" idx="1"/>
          </p:nvPr>
        </p:nvSpPr>
        <p:spPr>
          <a:xfrm>
            <a:off x="0" y="1000108"/>
            <a:ext cx="9144000" cy="5857892"/>
          </a:xfrm>
        </p:spPr>
        <p:txBody>
          <a:bodyPr>
            <a:normAutofit/>
          </a:bodyPr>
          <a:lstStyle/>
          <a:p>
            <a:pPr algn="r" rtl="1"/>
            <a:r>
              <a:rPr lang="ar-DZ" sz="3200" b="1" dirty="0" smtClean="0">
                <a:solidFill>
                  <a:srgbClr val="FF0000"/>
                </a:solidFill>
                <a:effectLst>
                  <a:outerShdw blurRad="38100" dist="38100" dir="2700000" algn="tl">
                    <a:srgbClr val="000000">
                      <a:alpha val="43137"/>
                    </a:srgbClr>
                  </a:outerShdw>
                </a:effectLst>
              </a:rPr>
              <a:t> -</a:t>
            </a:r>
            <a:r>
              <a:rPr lang="ar-DZ" sz="3200" b="1" dirty="0" smtClean="0">
                <a:effectLst>
                  <a:outerShdw blurRad="38100" dist="38100" dir="2700000" algn="tl">
                    <a:srgbClr val="000000">
                      <a:alpha val="43137"/>
                    </a:srgbClr>
                  </a:outerShdw>
                </a:effectLst>
              </a:rPr>
              <a:t>حساب مختلف التكاليف  لكل منتج للوصول الى سعر </a:t>
            </a:r>
            <a:r>
              <a:rPr lang="ar-DZ" sz="3200" b="1" dirty="0" smtClean="0">
                <a:effectLst>
                  <a:outerShdw blurRad="38100" dist="38100" dir="2700000" algn="tl">
                    <a:srgbClr val="000000">
                      <a:alpha val="43137"/>
                    </a:srgbClr>
                  </a:outerShdw>
                </a:effectLst>
              </a:rPr>
              <a:t>التكلفة</a:t>
            </a:r>
            <a:r>
              <a:rPr lang="ar-DZ" sz="3200" dirty="0"/>
              <a:t>.</a:t>
            </a:r>
            <a:endParaRPr lang="ar-DZ" sz="3200" b="1" dirty="0" smtClean="0">
              <a:effectLst>
                <a:outerShdw blurRad="38100" dist="38100" dir="2700000" algn="tl">
                  <a:srgbClr val="000000">
                    <a:alpha val="43137"/>
                  </a:srgbClr>
                </a:outerShdw>
              </a:effectLst>
            </a:endParaRPr>
          </a:p>
          <a:p>
            <a:pPr algn="r" rtl="1"/>
            <a:r>
              <a:rPr lang="ar-DZ" sz="3200" b="1" dirty="0" smtClean="0">
                <a:effectLst>
                  <a:outerShdw blurRad="38100" dist="38100" dir="2700000" algn="tl">
                    <a:srgbClr val="000000">
                      <a:alpha val="43137"/>
                    </a:srgbClr>
                  </a:outerShdw>
                </a:effectLst>
              </a:rPr>
              <a:t>-تحديد قيمة المخزون في اي لحظة بفضل عملية الجرد </a:t>
            </a:r>
            <a:r>
              <a:rPr lang="ar-DZ" sz="3200" b="1" dirty="0" smtClean="0">
                <a:effectLst>
                  <a:outerShdw blurRad="38100" dist="38100" dir="2700000" algn="tl">
                    <a:srgbClr val="000000">
                      <a:alpha val="43137"/>
                    </a:srgbClr>
                  </a:outerShdw>
                </a:effectLst>
              </a:rPr>
              <a:t>الدائم</a:t>
            </a:r>
            <a:r>
              <a:rPr lang="ar-DZ" sz="3200" dirty="0"/>
              <a:t>.</a:t>
            </a:r>
            <a:endParaRPr lang="ar-DZ" sz="3200" b="1" dirty="0" smtClean="0">
              <a:effectLst>
                <a:outerShdw blurRad="38100" dist="38100" dir="2700000" algn="tl">
                  <a:srgbClr val="000000">
                    <a:alpha val="43137"/>
                  </a:srgbClr>
                </a:outerShdw>
              </a:effectLst>
            </a:endParaRPr>
          </a:p>
          <a:p>
            <a:pPr algn="r" rtl="1"/>
            <a:r>
              <a:rPr lang="ar-DZ" sz="3200" b="1" dirty="0" smtClean="0">
                <a:effectLst>
                  <a:outerShdw blurRad="38100" dist="38100" dir="2700000" algn="tl">
                    <a:srgbClr val="000000">
                      <a:alpha val="43137"/>
                    </a:srgbClr>
                  </a:outerShdw>
                </a:effectLst>
              </a:rPr>
              <a:t>-تحديد اسعار البيع لمنتجات </a:t>
            </a:r>
            <a:r>
              <a:rPr lang="ar-DZ" sz="3200" b="1" dirty="0" smtClean="0">
                <a:effectLst>
                  <a:outerShdw blurRad="38100" dist="38100" dir="2700000" algn="tl">
                    <a:srgbClr val="000000">
                      <a:alpha val="43137"/>
                    </a:srgbClr>
                  </a:outerShdw>
                </a:effectLst>
              </a:rPr>
              <a:t>المؤسسة</a:t>
            </a:r>
            <a:r>
              <a:rPr lang="ar-DZ" sz="3200" dirty="0"/>
              <a:t>.</a:t>
            </a:r>
            <a:endParaRPr lang="ar-DZ" sz="3200" b="1" dirty="0" smtClean="0">
              <a:effectLst>
                <a:outerShdw blurRad="38100" dist="38100" dir="2700000" algn="tl">
                  <a:srgbClr val="000000">
                    <a:alpha val="43137"/>
                  </a:srgbClr>
                </a:outerShdw>
              </a:effectLst>
            </a:endParaRPr>
          </a:p>
          <a:p>
            <a:pPr algn="r" rtl="1"/>
            <a:r>
              <a:rPr lang="ar-DZ" sz="3200" b="1" dirty="0" smtClean="0">
                <a:effectLst>
                  <a:outerShdw blurRad="38100" dist="38100" dir="2700000" algn="tl">
                    <a:srgbClr val="000000">
                      <a:alpha val="43137"/>
                    </a:srgbClr>
                  </a:outerShdw>
                </a:effectLst>
              </a:rPr>
              <a:t>-مراقبة التكاليف من خلال مقارنة التكاليف الفعلية </a:t>
            </a:r>
            <a:r>
              <a:rPr lang="ar-DZ" sz="3200" b="1" dirty="0" smtClean="0">
                <a:effectLst>
                  <a:outerShdw blurRad="38100" dist="38100" dir="2700000" algn="tl">
                    <a:srgbClr val="000000">
                      <a:alpha val="43137"/>
                    </a:srgbClr>
                  </a:outerShdw>
                </a:effectLst>
              </a:rPr>
              <a:t>بالتكاليف</a:t>
            </a:r>
            <a:r>
              <a:rPr lang="ar-DZ" sz="3200" dirty="0"/>
              <a:t>.</a:t>
            </a:r>
            <a:r>
              <a:rPr lang="ar-DZ" sz="3200" b="1" dirty="0" smtClean="0">
                <a:effectLst>
                  <a:outerShdw blurRad="38100" dist="38100" dir="2700000" algn="tl">
                    <a:srgbClr val="000000">
                      <a:alpha val="43137"/>
                    </a:srgbClr>
                  </a:outerShdw>
                </a:effectLst>
              </a:rPr>
              <a:t> </a:t>
            </a:r>
            <a:r>
              <a:rPr lang="ar-DZ" sz="3200" b="1" dirty="0" smtClean="0">
                <a:effectLst>
                  <a:outerShdw blurRad="38100" dist="38100" dir="2700000" algn="tl">
                    <a:srgbClr val="000000">
                      <a:alpha val="43137"/>
                    </a:srgbClr>
                  </a:outerShdw>
                </a:effectLst>
              </a:rPr>
              <a:t>التقديرية قصد تحديد الانحرافات والبحث عن </a:t>
            </a:r>
            <a:r>
              <a:rPr lang="ar-DZ" sz="3200" b="1" dirty="0" smtClean="0">
                <a:effectLst>
                  <a:outerShdw blurRad="38100" dist="38100" dir="2700000" algn="tl">
                    <a:srgbClr val="000000">
                      <a:alpha val="43137"/>
                    </a:srgbClr>
                  </a:outerShdw>
                </a:effectLst>
              </a:rPr>
              <a:t>اسبابها</a:t>
            </a:r>
            <a:r>
              <a:rPr lang="ar-DZ" sz="3200" dirty="0"/>
              <a:t>.</a:t>
            </a:r>
            <a:endParaRPr lang="ar-DZ" sz="3200" b="1" dirty="0" smtClean="0">
              <a:effectLst>
                <a:outerShdw blurRad="38100" dist="38100" dir="2700000" algn="tl">
                  <a:srgbClr val="000000">
                    <a:alpha val="43137"/>
                  </a:srgbClr>
                </a:outerShdw>
              </a:effectLst>
            </a:endParaRPr>
          </a:p>
          <a:p>
            <a:pPr algn="r" rtl="1"/>
            <a:r>
              <a:rPr lang="ar-DZ" sz="3200" b="1" dirty="0" smtClean="0">
                <a:effectLst>
                  <a:outerShdw blurRad="38100" dist="38100" dir="2700000" algn="tl">
                    <a:srgbClr val="000000">
                      <a:alpha val="43137"/>
                    </a:srgbClr>
                  </a:outerShdw>
                </a:effectLst>
              </a:rPr>
              <a:t>-دراسة المردودية لكل نشاط او </a:t>
            </a:r>
            <a:r>
              <a:rPr lang="ar-DZ" sz="3200" b="1" dirty="0" smtClean="0">
                <a:effectLst>
                  <a:outerShdw blurRad="38100" dist="38100" dir="2700000" algn="tl">
                    <a:srgbClr val="000000">
                      <a:alpha val="43137"/>
                    </a:srgbClr>
                  </a:outerShdw>
                </a:effectLst>
              </a:rPr>
              <a:t>منتج</a:t>
            </a:r>
            <a:r>
              <a:rPr lang="ar-DZ" sz="3200" dirty="0"/>
              <a:t>.</a:t>
            </a:r>
            <a:endParaRPr lang="ar-DZ" sz="3200" b="1" dirty="0" smtClean="0">
              <a:effectLst>
                <a:outerShdw blurRad="38100" dist="38100" dir="2700000" algn="tl">
                  <a:srgbClr val="000000">
                    <a:alpha val="43137"/>
                  </a:srgbClr>
                </a:outerShdw>
              </a:effectLst>
            </a:endParaRPr>
          </a:p>
          <a:p>
            <a:pPr algn="r" rtl="1"/>
            <a:r>
              <a:rPr lang="ar-DZ" sz="3200" b="1" dirty="0" smtClean="0">
                <a:effectLst>
                  <a:outerShdw blurRad="38100" dist="38100" dir="2700000" algn="tl">
                    <a:srgbClr val="000000">
                      <a:alpha val="43137"/>
                    </a:srgbClr>
                  </a:outerShdw>
                </a:effectLst>
              </a:rPr>
              <a:t>-اعداد التقديرات اللازمة في اطار تسيير </a:t>
            </a:r>
            <a:r>
              <a:rPr lang="ar-DZ" sz="3200" b="1" dirty="0" smtClean="0">
                <a:effectLst>
                  <a:outerShdw blurRad="38100" dist="38100" dir="2700000" algn="tl">
                    <a:srgbClr val="000000">
                      <a:alpha val="43137"/>
                    </a:srgbClr>
                  </a:outerShdw>
                </a:effectLst>
              </a:rPr>
              <a:t>الموازنات</a:t>
            </a:r>
            <a:r>
              <a:rPr lang="ar-DZ" sz="3200" dirty="0"/>
              <a:t>.</a:t>
            </a:r>
            <a:endParaRPr lang="ar-DZ" sz="3200" b="1" dirty="0">
              <a:effectLst>
                <a:outerShdw blurRad="38100" dist="38100" dir="2700000" algn="tl">
                  <a:srgbClr val="000000">
                    <a:alpha val="43137"/>
                  </a:srgbClr>
                </a:outerShdw>
              </a:effectLst>
            </a:endParaRPr>
          </a:p>
          <a:p>
            <a:pPr algn="just" rtl="1">
              <a:buNone/>
            </a:pPr>
            <a:endParaRPr lang="fr-FR"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44385887"/>
      </p:ext>
    </p:extLst>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p:cNvPicPr>
            <a:picLocks noChangeAspect="1" noChangeArrowheads="1"/>
          </p:cNvPicPr>
          <p:nvPr/>
        </p:nvPicPr>
        <p:blipFill>
          <a:blip r:embed="rId2"/>
          <a:srcRect/>
          <a:stretch>
            <a:fillRect/>
          </a:stretch>
        </p:blipFill>
        <p:spPr bwMode="auto">
          <a:xfrm>
            <a:off x="0" y="0"/>
            <a:ext cx="9753600" cy="7315200"/>
          </a:xfrm>
          <a:prstGeom prst="rect">
            <a:avLst/>
          </a:prstGeom>
          <a:noFill/>
          <a:ln w="9525">
            <a:noFill/>
            <a:miter lim="800000"/>
            <a:headEnd/>
            <a:tailEnd/>
          </a:ln>
          <a:effectLst/>
        </p:spPr>
      </p:pic>
      <p:sp>
        <p:nvSpPr>
          <p:cNvPr id="3" name="Espace réservé du contenu 2"/>
          <p:cNvSpPr>
            <a:spLocks noGrp="1"/>
          </p:cNvSpPr>
          <p:nvPr>
            <p:ph sz="quarter" idx="1"/>
          </p:nvPr>
        </p:nvSpPr>
        <p:spPr>
          <a:xfrm>
            <a:off x="0" y="785794"/>
            <a:ext cx="9324528" cy="6529406"/>
          </a:xfrm>
        </p:spPr>
        <p:txBody>
          <a:bodyPr>
            <a:normAutofit fontScale="85000" lnSpcReduction="20000"/>
          </a:bodyPr>
          <a:lstStyle/>
          <a:p>
            <a:pPr marL="0" lvl="0" indent="0" algn="just" rtl="1">
              <a:buNone/>
            </a:pPr>
            <a:r>
              <a:rPr lang="ar-DZ" sz="3500" b="1" dirty="0" smtClean="0"/>
              <a:t>المحاسبة التحليلية تعتبر مكملة للمحاسبة المالية لأنها تعتمد عليها في الحصول على المعلومات اللازمة</a:t>
            </a:r>
          </a:p>
          <a:p>
            <a:pPr marL="0" lvl="0" indent="0" algn="just" rtl="1">
              <a:buNone/>
            </a:pPr>
            <a:r>
              <a:rPr lang="ar-DZ" sz="3500" b="1" dirty="0" smtClean="0">
                <a:solidFill>
                  <a:srgbClr val="FF0000"/>
                </a:solidFill>
              </a:rPr>
              <a:t>رغم هذه العلاقة توجد بعض الاختلافات بينهما هي:</a:t>
            </a:r>
          </a:p>
          <a:p>
            <a:pPr marL="0" lvl="0" indent="0" algn="just" rtl="1">
              <a:buNone/>
            </a:pPr>
            <a:r>
              <a:rPr lang="ar-DZ" sz="3500" b="1" dirty="0" smtClean="0">
                <a:solidFill>
                  <a:srgbClr val="FF0000"/>
                </a:solidFill>
              </a:rPr>
              <a:t>-من الناحية القانونية: </a:t>
            </a:r>
            <a:r>
              <a:rPr lang="ar-DZ" sz="3500" b="1" dirty="0" smtClean="0"/>
              <a:t>تعتبر المحاسبة المالية اجبارية والزامية، اما المحاسبة التحليلية فهي </a:t>
            </a:r>
            <a:r>
              <a:rPr lang="ar-DZ" sz="3500" b="1" dirty="0" smtClean="0"/>
              <a:t>اختيارية</a:t>
            </a:r>
            <a:r>
              <a:rPr lang="ar-DZ" sz="3200" dirty="0" smtClean="0"/>
              <a:t>.</a:t>
            </a:r>
          </a:p>
          <a:p>
            <a:pPr marL="0" lvl="0" indent="0" algn="just" rtl="1">
              <a:buNone/>
            </a:pPr>
            <a:r>
              <a:rPr lang="ar-DZ" sz="3500" b="1" dirty="0" smtClean="0"/>
              <a:t>-</a:t>
            </a:r>
            <a:r>
              <a:rPr lang="ar-DZ" sz="3500" b="1" dirty="0">
                <a:solidFill>
                  <a:srgbClr val="FF0000"/>
                </a:solidFill>
              </a:rPr>
              <a:t>من ناحية المدة الزمنية</a:t>
            </a:r>
            <a:r>
              <a:rPr lang="ar-DZ" sz="3500" b="1" dirty="0" smtClean="0"/>
              <a:t>: إن المعلومات التي تقدمها المحاسبة التحليلية معلومات تاريخية لفترات ماضية، اما المحاسبة التحليلية فهي تقدم معلومات فورية وانية حول النشاط وتقدم معلومات تقديرية تهتم بمستقبل الانشطة والتكاليف والايرادات</a:t>
            </a:r>
          </a:p>
          <a:p>
            <a:pPr marL="0" lvl="0" indent="0" algn="just" rtl="1">
              <a:buNone/>
            </a:pPr>
            <a:r>
              <a:rPr lang="ar-DZ" sz="3500" b="1" dirty="0" smtClean="0"/>
              <a:t>-</a:t>
            </a:r>
            <a:r>
              <a:rPr lang="ar-DZ" sz="3500" b="1" dirty="0">
                <a:solidFill>
                  <a:srgbClr val="FF0000"/>
                </a:solidFill>
              </a:rPr>
              <a:t>من ناحية التدفقات</a:t>
            </a:r>
            <a:r>
              <a:rPr lang="ar-DZ" sz="3500" b="1" dirty="0" smtClean="0"/>
              <a:t>: تهتم المحاسبة المالية بالتدفقات الخارجية اما المحاسبة التحليلية فتهتم بالتدفقات الداخلية</a:t>
            </a:r>
          </a:p>
          <a:p>
            <a:pPr marL="0" lvl="0" indent="0" algn="just" rtl="1">
              <a:buNone/>
            </a:pPr>
            <a:r>
              <a:rPr lang="ar-DZ" sz="3500" b="1" dirty="0" smtClean="0"/>
              <a:t>-</a:t>
            </a:r>
            <a:r>
              <a:rPr lang="ar-DZ" sz="3500" b="1" dirty="0">
                <a:solidFill>
                  <a:srgbClr val="FF0000"/>
                </a:solidFill>
              </a:rPr>
              <a:t>من ناحية الهدف</a:t>
            </a:r>
            <a:r>
              <a:rPr lang="ar-DZ" sz="3500" b="1" dirty="0" smtClean="0"/>
              <a:t>: هدف المحاسبة المالية هو هدف مالي بحت من اجل دفع الضرائب ومكافئات المساهمين، اما التحليلية فالهدف تسييري</a:t>
            </a:r>
          </a:p>
          <a:p>
            <a:pPr marL="0" lvl="0" indent="0" algn="just" rtl="1">
              <a:buNone/>
            </a:pPr>
            <a:r>
              <a:rPr lang="ar-DZ" sz="3500" b="1" dirty="0" smtClean="0"/>
              <a:t>-</a:t>
            </a:r>
            <a:r>
              <a:rPr lang="ar-DZ" sz="3500" b="1" dirty="0">
                <a:solidFill>
                  <a:srgbClr val="FF0000"/>
                </a:solidFill>
              </a:rPr>
              <a:t>من ناحية النظرة </a:t>
            </a:r>
            <a:r>
              <a:rPr lang="ar-DZ" sz="3500" b="1" dirty="0" smtClean="0">
                <a:solidFill>
                  <a:srgbClr val="FF0000"/>
                </a:solidFill>
              </a:rPr>
              <a:t>للمؤسسة</a:t>
            </a:r>
            <a:r>
              <a:rPr lang="ar-DZ" sz="3500" b="1" dirty="0" smtClean="0"/>
              <a:t>: تنظر المحاسبة المالية للمؤسسة كوحدة اجمالية، بينما المحاسبة التحليلية تنظر اليها كوحدات جزئية حيث تفكك أنشطتها ووظائفها الى مراكز </a:t>
            </a:r>
            <a:r>
              <a:rPr lang="ar-DZ" sz="3500" b="1" dirty="0" smtClean="0"/>
              <a:t>التكلفة</a:t>
            </a:r>
            <a:r>
              <a:rPr lang="ar-DZ" sz="3200" dirty="0"/>
              <a:t>.</a:t>
            </a:r>
            <a:r>
              <a:rPr lang="ar-DZ" sz="3500" b="1" dirty="0" smtClean="0"/>
              <a:t> </a:t>
            </a:r>
            <a:endParaRPr lang="ar-DZ" sz="3500" b="1" dirty="0" smtClean="0"/>
          </a:p>
          <a:p>
            <a:pPr marL="0" lvl="0" indent="0" algn="r" rtl="1">
              <a:buNone/>
            </a:pPr>
            <a:endParaRPr lang="fr-FR" sz="3000" b="1" dirty="0"/>
          </a:p>
        </p:txBody>
      </p:sp>
      <p:sp>
        <p:nvSpPr>
          <p:cNvPr id="4" name="Titre 1"/>
          <p:cNvSpPr txBox="1">
            <a:spLocks/>
          </p:cNvSpPr>
          <p:nvPr/>
        </p:nvSpPr>
        <p:spPr>
          <a:xfrm>
            <a:off x="0" y="0"/>
            <a:ext cx="9144000" cy="78579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p>
            <a:pPr lvl="0" algn="ctr" rtl="1">
              <a:spcBef>
                <a:spcPct val="0"/>
              </a:spcBef>
              <a:defRPr/>
            </a:pPr>
            <a:r>
              <a:rPr lang="ar-DZ" sz="3600" b="1" dirty="0" smtClean="0"/>
              <a:t>العلاقة بين المحاسبة التحليلية والمحاسبة المالية</a:t>
            </a:r>
            <a:endParaRPr kumimoji="0" lang="fr-FR" sz="3600" b="0" i="0" u="none" strike="noStrike" kern="1200" cap="none" spc="0" normalizeH="0" baseline="0" noProof="0" dirty="0">
              <a:ln>
                <a:noFill/>
              </a:ln>
              <a:solidFill>
                <a:schemeClr val="dk1"/>
              </a:solidFill>
              <a:effectLst/>
              <a:uLnTx/>
              <a:uFillTx/>
              <a:latin typeface="+mn-lt"/>
              <a:ea typeface="+mn-ea"/>
              <a:cs typeface="+mn-cs"/>
            </a:endParaRPr>
          </a:p>
        </p:txBody>
      </p:sp>
    </p:spTree>
    <p:extLst>
      <p:ext uri="{BB962C8B-B14F-4D97-AF65-F5344CB8AC3E}">
        <p14:creationId xmlns:p14="http://schemas.microsoft.com/office/powerpoint/2010/main" val="3926409580"/>
      </p:ext>
    </p:extLst>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p:cNvPicPr>
            <a:picLocks noChangeAspect="1" noChangeArrowheads="1"/>
          </p:cNvPicPr>
          <p:nvPr/>
        </p:nvPicPr>
        <p:blipFill>
          <a:blip r:embed="rId2"/>
          <a:srcRect/>
          <a:stretch>
            <a:fillRect/>
          </a:stretch>
        </p:blipFill>
        <p:spPr bwMode="auto">
          <a:xfrm>
            <a:off x="0" y="0"/>
            <a:ext cx="9753600" cy="7315200"/>
          </a:xfrm>
          <a:prstGeom prst="rect">
            <a:avLst/>
          </a:prstGeom>
          <a:noFill/>
          <a:ln w="9525">
            <a:noFill/>
            <a:miter lim="800000"/>
            <a:headEnd/>
            <a:tailEnd/>
          </a:ln>
          <a:effectLst/>
        </p:spPr>
      </p:pic>
      <p:sp>
        <p:nvSpPr>
          <p:cNvPr id="3" name="Espace réservé du contenu 2"/>
          <p:cNvSpPr>
            <a:spLocks noGrp="1"/>
          </p:cNvSpPr>
          <p:nvPr>
            <p:ph sz="quarter" idx="1"/>
          </p:nvPr>
        </p:nvSpPr>
        <p:spPr>
          <a:xfrm>
            <a:off x="0" y="785794"/>
            <a:ext cx="9252520" cy="6459630"/>
          </a:xfrm>
        </p:spPr>
        <p:txBody>
          <a:bodyPr>
            <a:normAutofit fontScale="92500" lnSpcReduction="10000"/>
          </a:bodyPr>
          <a:lstStyle/>
          <a:p>
            <a:pPr marL="0" indent="0" algn="r" rtl="1">
              <a:buNone/>
            </a:pPr>
            <a:r>
              <a:rPr lang="ar-DZ" sz="3200" b="1" u="sng" dirty="0">
                <a:solidFill>
                  <a:srgbClr val="FF0000"/>
                </a:solidFill>
              </a:rPr>
              <a:t>مفهوم التكلفة: </a:t>
            </a:r>
            <a:r>
              <a:rPr lang="ar-DZ" sz="3200" b="1" dirty="0" smtClean="0"/>
              <a:t>(</a:t>
            </a:r>
            <a:r>
              <a:rPr lang="fr-FR" sz="2800" b="1" dirty="0" err="1" smtClean="0"/>
              <a:t>Cost</a:t>
            </a:r>
            <a:r>
              <a:rPr lang="ar-DZ" sz="2800" b="1" dirty="0"/>
              <a:t>) هي مجموع الأعباء والمصاريف المحسوبة خلال فترة زمنية معينة والمرتبطة بمجموع الوظائف أو بمنتج أو خدمة قبل مرحلة البيع.</a:t>
            </a:r>
            <a:endParaRPr lang="fr-FR" sz="2800" b="1" dirty="0"/>
          </a:p>
          <a:p>
            <a:pPr marL="0" indent="0" algn="r" rtl="1">
              <a:buNone/>
            </a:pPr>
            <a:r>
              <a:rPr lang="ar-DZ" sz="2800" b="1" dirty="0"/>
              <a:t>وهناك من يفرقه بين المصروف والعبء </a:t>
            </a:r>
            <a:r>
              <a:rPr lang="ar-DZ" sz="2800" b="1" dirty="0" smtClean="0"/>
              <a:t>كما يلي</a:t>
            </a:r>
            <a:r>
              <a:rPr lang="ar-DZ" sz="2800" b="1" dirty="0"/>
              <a:t>:</a:t>
            </a:r>
            <a:endParaRPr lang="fr-FR" sz="2800" b="1" dirty="0"/>
          </a:p>
          <a:p>
            <a:pPr algn="r" rtl="1"/>
            <a:r>
              <a:rPr lang="ar-DZ" sz="2800" b="1" dirty="0"/>
              <a:t>- المصروف تضحية من وارد المؤسسة يقابله منتج مادي (المواد الأولية).</a:t>
            </a:r>
            <a:endParaRPr lang="fr-FR" sz="2800" b="1" dirty="0"/>
          </a:p>
          <a:p>
            <a:pPr algn="r" rtl="1"/>
            <a:r>
              <a:rPr lang="ar-DZ" sz="2800" b="1" dirty="0"/>
              <a:t>- العبء لا يقابله دخول منتج مادي (مصاريف النقل).</a:t>
            </a:r>
            <a:endParaRPr lang="fr-FR" sz="2800" b="1" dirty="0"/>
          </a:p>
          <a:p>
            <a:pPr marL="0" indent="0" algn="just" rtl="1">
              <a:buNone/>
            </a:pPr>
            <a:r>
              <a:rPr lang="ar-DZ" sz="3200" b="1" u="sng" dirty="0">
                <a:solidFill>
                  <a:srgbClr val="FF0000"/>
                </a:solidFill>
              </a:rPr>
              <a:t>سعر التكلفة: </a:t>
            </a:r>
            <a:r>
              <a:rPr lang="ar-DZ" b="1" dirty="0" smtClean="0"/>
              <a:t>(</a:t>
            </a:r>
            <a:r>
              <a:rPr lang="fr-FR" b="1" dirty="0" err="1" smtClean="0"/>
              <a:t>Cost</a:t>
            </a:r>
            <a:r>
              <a:rPr lang="fr-FR" b="1" dirty="0" smtClean="0"/>
              <a:t> Price</a:t>
            </a:r>
            <a:r>
              <a:rPr lang="ar-DZ" b="1" dirty="0"/>
              <a:t>) </a:t>
            </a:r>
            <a:r>
              <a:rPr lang="ar-DZ" sz="2800" b="1" dirty="0"/>
              <a:t>هو مجموع التكاليف التي تخص منتج معين حتى توزيعه، </a:t>
            </a:r>
            <a:r>
              <a:rPr lang="ar-DZ" sz="2800" b="1" dirty="0" smtClean="0"/>
              <a:t>ويضم </a:t>
            </a:r>
            <a:r>
              <a:rPr lang="ar-DZ" sz="2800" b="1" dirty="0"/>
              <a:t>في ذلك تكاليف الإيصال والإشهار والتغليف والنشر وعمولة رجال البيع، وحساب سعر التكلفة يتطلب التسلسل ابتداء من تكلفة الشراء ثم الإنتاج وأخيرا سعر </a:t>
            </a:r>
            <a:r>
              <a:rPr lang="ar-DZ" sz="2800" b="1" dirty="0" smtClean="0"/>
              <a:t>التكلفة، وهو يمثل السعر الادنى الذي يمكن للمؤسسة ان تبيع به دون تحقيق ربح او خسارة.</a:t>
            </a:r>
            <a:endParaRPr lang="fr-FR" sz="2800" b="1" dirty="0"/>
          </a:p>
          <a:p>
            <a:pPr marL="0" indent="0" algn="ctr" rtl="1">
              <a:buNone/>
            </a:pPr>
            <a:r>
              <a:rPr lang="ar-DZ" sz="2800" b="1" dirty="0">
                <a:solidFill>
                  <a:srgbClr val="7030A0"/>
                </a:solidFill>
              </a:rPr>
              <a:t>تكلفة الشراء = ثمن الشراء + مصاريف التموين</a:t>
            </a:r>
            <a:r>
              <a:rPr lang="fr-FR" sz="2800" b="1" dirty="0">
                <a:solidFill>
                  <a:srgbClr val="7030A0"/>
                </a:solidFill>
              </a:rPr>
              <a:t>  </a:t>
            </a:r>
            <a:r>
              <a:rPr lang="ar-DZ" sz="2800" b="1" dirty="0">
                <a:solidFill>
                  <a:srgbClr val="7030A0"/>
                </a:solidFill>
              </a:rPr>
              <a:t> (المباشرة وغير المباشرة</a:t>
            </a:r>
            <a:r>
              <a:rPr lang="ar-DZ" sz="2800" b="1" dirty="0" smtClean="0">
                <a:solidFill>
                  <a:srgbClr val="7030A0"/>
                </a:solidFill>
              </a:rPr>
              <a:t>)</a:t>
            </a:r>
          </a:p>
          <a:p>
            <a:pPr marL="0" indent="0" algn="ctr" rtl="1">
              <a:buNone/>
            </a:pPr>
            <a:r>
              <a:rPr lang="ar-DZ" sz="2800" b="1" dirty="0" smtClean="0">
                <a:solidFill>
                  <a:srgbClr val="7030A0"/>
                </a:solidFill>
              </a:rPr>
              <a:t>ثمن الشراء(المشتريات)= الكمية </a:t>
            </a:r>
            <a:r>
              <a:rPr lang="ar-DZ" sz="2800" b="1" dirty="0" err="1" smtClean="0">
                <a:solidFill>
                  <a:srgbClr val="7030A0"/>
                </a:solidFill>
              </a:rPr>
              <a:t>المشتراة</a:t>
            </a:r>
            <a:r>
              <a:rPr lang="fr-FR" sz="2800" b="1" dirty="0">
                <a:solidFill>
                  <a:srgbClr val="7030A0"/>
                </a:solidFill>
              </a:rPr>
              <a:t> </a:t>
            </a:r>
            <a:r>
              <a:rPr lang="fr-FR" sz="2800" b="1" dirty="0" smtClean="0">
                <a:solidFill>
                  <a:srgbClr val="7030A0"/>
                </a:solidFill>
              </a:rPr>
              <a:t>×</a:t>
            </a:r>
            <a:r>
              <a:rPr lang="ar-DZ" sz="2800" b="1" dirty="0" smtClean="0">
                <a:solidFill>
                  <a:srgbClr val="7030A0"/>
                </a:solidFill>
              </a:rPr>
              <a:t> سعر شراء الوحدة</a:t>
            </a:r>
          </a:p>
          <a:p>
            <a:pPr marL="0" indent="0" algn="ctr" rtl="1">
              <a:buNone/>
            </a:pPr>
            <a:r>
              <a:rPr lang="ar-DZ" sz="2800" b="1" dirty="0" smtClean="0">
                <a:solidFill>
                  <a:srgbClr val="7030A0"/>
                </a:solidFill>
              </a:rPr>
              <a:t>مصاريف التموين المباشرة=مصاريف النقل +مصاريف الشحن+ رسوم جمركية</a:t>
            </a:r>
          </a:p>
          <a:p>
            <a:pPr marL="0" indent="0" algn="ctr" rtl="1">
              <a:buNone/>
            </a:pPr>
            <a:r>
              <a:rPr lang="ar-DZ" sz="2800" b="1" dirty="0" smtClean="0">
                <a:solidFill>
                  <a:srgbClr val="7030A0"/>
                </a:solidFill>
              </a:rPr>
              <a:t>مصاريف التموين غير المباشرة=مصاريف تحضير الطلبيات+ مصاريف الاتصال بالموردين </a:t>
            </a:r>
            <a:endParaRPr lang="fr-FR" sz="2800" b="1" dirty="0">
              <a:solidFill>
                <a:srgbClr val="7030A0"/>
              </a:solidFill>
            </a:endParaRPr>
          </a:p>
          <a:p>
            <a:pPr algn="r" rtl="1"/>
            <a:endParaRPr lang="fr-FR" dirty="0"/>
          </a:p>
        </p:txBody>
      </p:sp>
      <p:sp>
        <p:nvSpPr>
          <p:cNvPr id="4" name="Titre 1"/>
          <p:cNvSpPr txBox="1">
            <a:spLocks/>
          </p:cNvSpPr>
          <p:nvPr/>
        </p:nvSpPr>
        <p:spPr>
          <a:xfrm>
            <a:off x="0" y="0"/>
            <a:ext cx="9144000" cy="78579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p>
            <a:pPr lvl="0" algn="ctr" rtl="1">
              <a:spcBef>
                <a:spcPct val="0"/>
              </a:spcBef>
              <a:defRPr/>
            </a:pPr>
            <a:r>
              <a:rPr lang="ar-DZ" sz="3600" b="1" dirty="0" smtClean="0"/>
              <a:t>التكلفة، سعر التكلفة والنتيجة التحليلية</a:t>
            </a:r>
            <a:endParaRPr kumimoji="0" lang="fr-FR" sz="3600" b="0" i="0" u="none" strike="noStrike" kern="1200" cap="none" spc="0" normalizeH="0" baseline="0" noProof="0" dirty="0">
              <a:ln>
                <a:noFill/>
              </a:ln>
              <a:solidFill>
                <a:schemeClr val="dk1"/>
              </a:solidFill>
              <a:effectLst/>
              <a:uLnTx/>
              <a:uFillTx/>
              <a:latin typeface="+mn-lt"/>
              <a:ea typeface="+mn-ea"/>
              <a:cs typeface="+mn-cs"/>
            </a:endParaRPr>
          </a:p>
        </p:txBody>
      </p:sp>
    </p:spTree>
    <p:extLst>
      <p:ext uri="{BB962C8B-B14F-4D97-AF65-F5344CB8AC3E}">
        <p14:creationId xmlns:p14="http://schemas.microsoft.com/office/powerpoint/2010/main" val="3926409580"/>
      </p:ext>
    </p:extLst>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p:cNvPicPr>
            <a:picLocks noChangeAspect="1" noChangeArrowheads="1"/>
          </p:cNvPicPr>
          <p:nvPr/>
        </p:nvPicPr>
        <p:blipFill>
          <a:blip r:embed="rId2"/>
          <a:srcRect/>
          <a:stretch>
            <a:fillRect/>
          </a:stretch>
        </p:blipFill>
        <p:spPr bwMode="auto">
          <a:xfrm>
            <a:off x="0" y="0"/>
            <a:ext cx="9753600" cy="7315200"/>
          </a:xfrm>
          <a:prstGeom prst="rect">
            <a:avLst/>
          </a:prstGeom>
          <a:noFill/>
          <a:ln w="9525">
            <a:noFill/>
            <a:miter lim="800000"/>
            <a:headEnd/>
            <a:tailEnd/>
          </a:ln>
          <a:effectLst/>
        </p:spPr>
      </p:pic>
      <p:sp>
        <p:nvSpPr>
          <p:cNvPr id="3" name="Espace réservé du contenu 2"/>
          <p:cNvSpPr>
            <a:spLocks noGrp="1"/>
          </p:cNvSpPr>
          <p:nvPr>
            <p:ph sz="quarter" idx="1"/>
          </p:nvPr>
        </p:nvSpPr>
        <p:spPr>
          <a:xfrm>
            <a:off x="0" y="785794"/>
            <a:ext cx="9252520" cy="6459630"/>
          </a:xfrm>
        </p:spPr>
        <p:txBody>
          <a:bodyPr>
            <a:normAutofit/>
          </a:bodyPr>
          <a:lstStyle/>
          <a:p>
            <a:pPr marL="0" indent="0" algn="ctr" rtl="1">
              <a:buNone/>
            </a:pPr>
            <a:r>
              <a:rPr lang="ar-DZ" sz="3200" b="1" dirty="0">
                <a:solidFill>
                  <a:srgbClr val="7030A0"/>
                </a:solidFill>
              </a:rPr>
              <a:t>تكلفة الإنتاج = تكلفة شراء الموارد الأولية المستعملة + مصاريف الإنتاج(المباشرة وغير المباشرة</a:t>
            </a:r>
            <a:r>
              <a:rPr lang="ar-DZ" sz="3200" b="1" dirty="0" smtClean="0">
                <a:solidFill>
                  <a:srgbClr val="7030A0"/>
                </a:solidFill>
              </a:rPr>
              <a:t>)</a:t>
            </a:r>
          </a:p>
          <a:p>
            <a:pPr marL="0" indent="0" algn="ctr" rtl="1">
              <a:buNone/>
            </a:pPr>
            <a:r>
              <a:rPr lang="ar-DZ" sz="3200" b="1" dirty="0" smtClean="0">
                <a:solidFill>
                  <a:srgbClr val="7030A0"/>
                </a:solidFill>
              </a:rPr>
              <a:t>مصاريف الانتاج تتمثل في اليد العاملة المباشرة وغير المباشرة وساعات تشغيل الآلات ومصاريف الصيانة</a:t>
            </a:r>
            <a:endParaRPr lang="fr-FR" sz="3200" b="1" dirty="0">
              <a:solidFill>
                <a:srgbClr val="7030A0"/>
              </a:solidFill>
            </a:endParaRPr>
          </a:p>
          <a:p>
            <a:pPr marL="0" indent="0" algn="ctr" rtl="1">
              <a:buNone/>
            </a:pPr>
            <a:r>
              <a:rPr lang="ar-DZ" sz="3200" b="1" dirty="0">
                <a:solidFill>
                  <a:srgbClr val="7030A0"/>
                </a:solidFill>
              </a:rPr>
              <a:t>سعر التكلفة = تكلفة إنتاج المنتجات المباعة + مصاريف التوزيع(المباشرة وغير المباشرة</a:t>
            </a:r>
            <a:r>
              <a:rPr lang="ar-DZ" sz="3200" b="1" dirty="0" smtClean="0">
                <a:solidFill>
                  <a:srgbClr val="7030A0"/>
                </a:solidFill>
              </a:rPr>
              <a:t>)</a:t>
            </a:r>
            <a:endParaRPr lang="ar-DZ" sz="3200" b="1" u="sng" dirty="0" smtClean="0">
              <a:solidFill>
                <a:srgbClr val="FF0000"/>
              </a:solidFill>
            </a:endParaRPr>
          </a:p>
          <a:p>
            <a:pPr marL="0" indent="0" algn="r" rtl="1">
              <a:buNone/>
            </a:pPr>
            <a:r>
              <a:rPr lang="ar-DZ" sz="3200" b="1" u="sng" dirty="0" smtClean="0">
                <a:solidFill>
                  <a:srgbClr val="FF0000"/>
                </a:solidFill>
              </a:rPr>
              <a:t>النتيجة </a:t>
            </a:r>
            <a:r>
              <a:rPr lang="ar-DZ" sz="3200" b="1" u="sng" dirty="0">
                <a:solidFill>
                  <a:srgbClr val="FF0000"/>
                </a:solidFill>
              </a:rPr>
              <a:t>التحليلية: </a:t>
            </a:r>
            <a:r>
              <a:rPr lang="ar-DZ" sz="3200" b="1" dirty="0"/>
              <a:t>وهي تلك النتيجة المتحصل عليها بعد اقتطاع التكلفة الإجمالية للمنتج المباع من رقم الأعمال.</a:t>
            </a:r>
            <a:endParaRPr lang="fr-FR" sz="3200" b="1" dirty="0"/>
          </a:p>
          <a:p>
            <a:pPr marL="0" indent="0" algn="ctr" rtl="1">
              <a:buNone/>
            </a:pPr>
            <a:r>
              <a:rPr lang="ar-DZ" sz="2800" b="1" dirty="0">
                <a:solidFill>
                  <a:srgbClr val="7030A0"/>
                </a:solidFill>
              </a:rPr>
              <a:t>النتيجة التحليلية الإجمالية = رقم الأعمال - سعر التكلفة</a:t>
            </a:r>
            <a:endParaRPr lang="fr-FR" sz="2800" b="1" dirty="0">
              <a:solidFill>
                <a:srgbClr val="7030A0"/>
              </a:solidFill>
            </a:endParaRPr>
          </a:p>
          <a:p>
            <a:pPr marL="0" indent="0" algn="ctr" rtl="1">
              <a:buNone/>
            </a:pPr>
            <a:r>
              <a:rPr lang="ar-DZ" sz="2800" b="1" dirty="0">
                <a:solidFill>
                  <a:srgbClr val="7030A0"/>
                </a:solidFill>
              </a:rPr>
              <a:t>رقم الأعمال = الكمية المباعة </a:t>
            </a:r>
            <a:r>
              <a:rPr lang="fr-FR" sz="2800" b="1" dirty="0">
                <a:solidFill>
                  <a:srgbClr val="7030A0"/>
                </a:solidFill>
              </a:rPr>
              <a:t>×</a:t>
            </a:r>
            <a:r>
              <a:rPr lang="ar-DZ" sz="2800" b="1" dirty="0">
                <a:solidFill>
                  <a:srgbClr val="7030A0"/>
                </a:solidFill>
              </a:rPr>
              <a:t> سعر البيع</a:t>
            </a:r>
            <a:endParaRPr lang="fr-FR" sz="2800" b="1" dirty="0">
              <a:solidFill>
                <a:srgbClr val="7030A0"/>
              </a:solidFill>
            </a:endParaRPr>
          </a:p>
          <a:p>
            <a:pPr marL="0" indent="0" algn="r" rtl="1">
              <a:buNone/>
            </a:pPr>
            <a:endParaRPr lang="fr-FR" sz="2800" b="1" dirty="0"/>
          </a:p>
        </p:txBody>
      </p:sp>
      <p:sp>
        <p:nvSpPr>
          <p:cNvPr id="4" name="Titre 1"/>
          <p:cNvSpPr txBox="1">
            <a:spLocks/>
          </p:cNvSpPr>
          <p:nvPr/>
        </p:nvSpPr>
        <p:spPr>
          <a:xfrm>
            <a:off x="0" y="0"/>
            <a:ext cx="9144000" cy="78579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p>
            <a:pPr lvl="0" algn="ctr" rtl="1">
              <a:spcBef>
                <a:spcPct val="0"/>
              </a:spcBef>
              <a:defRPr/>
            </a:pPr>
            <a:r>
              <a:rPr lang="ar-DZ" sz="3600" b="1" dirty="0" smtClean="0"/>
              <a:t>التكلفة ، سعر التكلفة والنتيجة التحليلية</a:t>
            </a:r>
            <a:endParaRPr kumimoji="0" lang="fr-FR" sz="3600" b="0" i="0" u="none" strike="noStrike" kern="1200" cap="none" spc="0" normalizeH="0" baseline="0" noProof="0" dirty="0">
              <a:ln>
                <a:noFill/>
              </a:ln>
              <a:solidFill>
                <a:schemeClr val="dk1"/>
              </a:solidFill>
              <a:effectLst/>
              <a:uLnTx/>
              <a:uFillTx/>
              <a:latin typeface="+mn-lt"/>
              <a:ea typeface="+mn-ea"/>
              <a:cs typeface="+mn-cs"/>
            </a:endParaRPr>
          </a:p>
        </p:txBody>
      </p:sp>
    </p:spTree>
    <p:extLst>
      <p:ext uri="{BB962C8B-B14F-4D97-AF65-F5344CB8AC3E}">
        <p14:creationId xmlns:p14="http://schemas.microsoft.com/office/powerpoint/2010/main" val="2400705295"/>
      </p:ext>
    </p:extLst>
  </p:cSld>
  <p:clrMapOvr>
    <a:masterClrMapping/>
  </p:clrMapOvr>
  <p:transition>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p:cNvPicPr>
            <a:picLocks noChangeAspect="1" noChangeArrowheads="1"/>
          </p:cNvPicPr>
          <p:nvPr/>
        </p:nvPicPr>
        <p:blipFill>
          <a:blip r:embed="rId2"/>
          <a:srcRect/>
          <a:stretch>
            <a:fillRect/>
          </a:stretch>
        </p:blipFill>
        <p:spPr bwMode="auto">
          <a:xfrm>
            <a:off x="0" y="0"/>
            <a:ext cx="9753600" cy="7315200"/>
          </a:xfrm>
          <a:prstGeom prst="rect">
            <a:avLst/>
          </a:prstGeom>
          <a:noFill/>
          <a:ln w="9525">
            <a:noFill/>
            <a:miter lim="800000"/>
            <a:headEnd/>
            <a:tailEnd/>
          </a:ln>
          <a:effectLst/>
        </p:spPr>
      </p:pic>
      <p:sp>
        <p:nvSpPr>
          <p:cNvPr id="4" name="Titre 1"/>
          <p:cNvSpPr>
            <a:spLocks noGrp="1"/>
          </p:cNvSpPr>
          <p:nvPr>
            <p:ph type="title"/>
          </p:nvPr>
        </p:nvSpPr>
        <p:spPr>
          <a:xfrm>
            <a:off x="0" y="0"/>
            <a:ext cx="9753600" cy="85723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rtl="1"/>
            <a:r>
              <a:rPr lang="fr-FR" sz="3600" b="1" dirty="0" smtClean="0"/>
              <a:t/>
            </a:r>
            <a:br>
              <a:rPr lang="fr-FR" sz="3600" b="1" dirty="0" smtClean="0"/>
            </a:br>
            <a:r>
              <a:rPr lang="ar-DZ" b="1" dirty="0" smtClean="0">
                <a:solidFill>
                  <a:schemeClr val="bg1"/>
                </a:solidFill>
              </a:rPr>
              <a:t>مثال توضيحي</a:t>
            </a:r>
            <a:endParaRPr lang="fr-FR" dirty="0">
              <a:solidFill>
                <a:schemeClr val="bg1"/>
              </a:solidFill>
            </a:endParaRPr>
          </a:p>
        </p:txBody>
      </p:sp>
      <p:sp>
        <p:nvSpPr>
          <p:cNvPr id="6" name="Rectangle 3"/>
          <p:cNvSpPr>
            <a:spLocks noGrp="1" noChangeArrowheads="1"/>
          </p:cNvSpPr>
          <p:nvPr>
            <p:ph sz="quarter" idx="1"/>
          </p:nvPr>
        </p:nvSpPr>
        <p:spPr>
          <a:xfrm>
            <a:off x="0" y="836712"/>
            <a:ext cx="9324528" cy="6478488"/>
          </a:xfrm>
        </p:spPr>
        <p:txBody>
          <a:bodyPr>
            <a:noAutofit/>
          </a:bodyPr>
          <a:lstStyle/>
          <a:p>
            <a:pPr marL="0" indent="0" algn="just" rtl="1">
              <a:buNone/>
            </a:pPr>
            <a:r>
              <a:rPr lang="ar-DZ" sz="3200" b="1" u="sng" dirty="0">
                <a:solidFill>
                  <a:srgbClr val="FF0000"/>
                </a:solidFill>
                <a:effectLst>
                  <a:outerShdw blurRad="38100" dist="38100" dir="2700000" algn="tl">
                    <a:srgbClr val="000000">
                      <a:alpha val="43137"/>
                    </a:srgbClr>
                  </a:outerShdw>
                </a:effectLst>
              </a:rPr>
              <a:t>مثال:</a:t>
            </a:r>
            <a:r>
              <a:rPr lang="ar-DZ" sz="3200" u="sng" dirty="0">
                <a:solidFill>
                  <a:srgbClr val="FF0000"/>
                </a:solidFill>
                <a:effectLst>
                  <a:outerShdw blurRad="38100" dist="38100" dir="2700000" algn="tl">
                    <a:srgbClr val="000000">
                      <a:alpha val="43137"/>
                    </a:srgbClr>
                  </a:outerShdw>
                </a:effectLst>
              </a:rPr>
              <a:t> </a:t>
            </a:r>
            <a:r>
              <a:rPr lang="ar-DZ" sz="2800" b="1" dirty="0"/>
              <a:t>في إطار تشغيل الشباب تحصل أحد الأشخاص على قرض لحيازة آلة طهي دجاج لتلبية طلبات إحدى المدارس الخاصة، اتفق على أحد الموردين لتموينه بـ 50 دجاجة يوميا بسعر 600 دج، صرف على نقلها 300 دج، واسند عملية إعدادها للطهي (تنظيف، تفريغ) إلى أحد الشباب وكلفته العملية 500 دج، أما عملية </a:t>
            </a:r>
            <a:r>
              <a:rPr lang="ar-DZ" sz="2800" b="1" dirty="0" err="1"/>
              <a:t>طهيها</a:t>
            </a:r>
            <a:r>
              <a:rPr lang="ar-DZ" sz="2800" b="1" dirty="0"/>
              <a:t> ووضعها في علب لأخذ فكلف 150 دج ومصاريف التوزيع قدرت بـ 250 </a:t>
            </a:r>
            <a:r>
              <a:rPr lang="ar-DZ" sz="2800" b="1" dirty="0" smtClean="0"/>
              <a:t>دج، إذا </a:t>
            </a:r>
            <a:r>
              <a:rPr lang="ar-DZ" sz="2800" b="1" dirty="0"/>
              <a:t>علمت أن ثمن بيع الدجاجة الواحدة هو 850 دج، أحسب سعر التكلفة والنتيجة التحليلية </a:t>
            </a:r>
            <a:r>
              <a:rPr lang="ar-DZ" sz="2800" b="1" dirty="0" smtClean="0"/>
              <a:t>الإجمالية           </a:t>
            </a:r>
            <a:r>
              <a:rPr lang="ar-DZ" sz="3200" b="1" u="sng" dirty="0">
                <a:solidFill>
                  <a:srgbClr val="FF0000"/>
                </a:solidFill>
                <a:effectLst>
                  <a:outerShdw blurRad="38100" dist="38100" dir="2700000" algn="tl">
                    <a:srgbClr val="000000">
                      <a:alpha val="43137"/>
                    </a:srgbClr>
                  </a:outerShdw>
                </a:effectLst>
              </a:rPr>
              <a:t>الحل:</a:t>
            </a:r>
            <a:endParaRPr lang="fr-FR" sz="3200" b="1" u="sng" dirty="0">
              <a:solidFill>
                <a:srgbClr val="FF0000"/>
              </a:solidFill>
              <a:effectLst>
                <a:outerShdw blurRad="38100" dist="38100" dir="2700000" algn="tl">
                  <a:srgbClr val="000000">
                    <a:alpha val="43137"/>
                  </a:srgbClr>
                </a:outerShdw>
              </a:effectLst>
            </a:endParaRPr>
          </a:p>
          <a:p>
            <a:pPr marL="0" indent="0" algn="just" rtl="1">
              <a:buNone/>
            </a:pPr>
            <a:r>
              <a:rPr lang="ar-DZ" sz="2800" b="1" dirty="0"/>
              <a:t>تكلفة الشراء = ثمن الشراء + مصاريف </a:t>
            </a:r>
            <a:r>
              <a:rPr lang="ar-DZ" sz="2800" b="1" dirty="0" smtClean="0"/>
              <a:t>الشراء = </a:t>
            </a:r>
            <a:r>
              <a:rPr lang="ar-DZ" sz="2800" b="1" dirty="0"/>
              <a:t>50 </a:t>
            </a:r>
            <a:r>
              <a:rPr lang="fr-FR" sz="2800" b="1" dirty="0"/>
              <a:t>× </a:t>
            </a:r>
            <a:r>
              <a:rPr lang="ar-DZ" sz="2800" b="1" dirty="0"/>
              <a:t>600 + 300 = 30300 دج</a:t>
            </a:r>
            <a:endParaRPr lang="fr-FR" sz="2800" b="1" dirty="0"/>
          </a:p>
          <a:p>
            <a:pPr marL="0" indent="0" algn="just" rtl="1">
              <a:buNone/>
            </a:pPr>
            <a:r>
              <a:rPr lang="ar-DZ" sz="2800" b="1" dirty="0"/>
              <a:t>تكلفة الإنتاج (طهي الدجاج وتجهيزه) = تكلفة شراء المواد المستعملة + م </a:t>
            </a:r>
            <a:r>
              <a:rPr lang="ar-DZ" sz="2800" b="1" dirty="0" smtClean="0"/>
              <a:t>الإنتاج    </a:t>
            </a:r>
            <a:r>
              <a:rPr lang="ar-DZ" sz="2800" b="1" dirty="0"/>
              <a:t>= 30300 دج + 500 + 150 = 30950 دج</a:t>
            </a:r>
            <a:endParaRPr lang="fr-FR" sz="2800" b="1" dirty="0"/>
          </a:p>
          <a:p>
            <a:pPr marL="0" indent="0" algn="just" rtl="1">
              <a:buNone/>
            </a:pPr>
            <a:r>
              <a:rPr lang="ar-DZ" sz="2800" b="1" dirty="0"/>
              <a:t>سعر التكلفة = ت الإنتاج المباع + م </a:t>
            </a:r>
            <a:r>
              <a:rPr lang="ar-DZ" sz="2800" b="1" dirty="0" smtClean="0"/>
              <a:t>التوزيع   </a:t>
            </a:r>
            <a:r>
              <a:rPr lang="ar-DZ" sz="2800" b="1" dirty="0"/>
              <a:t>= 30950 + 250 = 31200 دج</a:t>
            </a:r>
            <a:endParaRPr lang="fr-FR" sz="2800" b="1" dirty="0"/>
          </a:p>
          <a:p>
            <a:pPr marL="0" indent="0" algn="just" rtl="1">
              <a:buNone/>
            </a:pPr>
            <a:r>
              <a:rPr lang="ar-DZ" sz="2800" b="1" dirty="0" smtClean="0"/>
              <a:t>نتيجة التحليلية الإجمالية </a:t>
            </a:r>
            <a:r>
              <a:rPr lang="ar-DZ" sz="2800" b="1" dirty="0"/>
              <a:t>= رقم الأعمال - سعر </a:t>
            </a:r>
            <a:r>
              <a:rPr lang="ar-DZ" sz="2800" b="1" dirty="0" smtClean="0"/>
              <a:t>التكلفة  </a:t>
            </a:r>
            <a:r>
              <a:rPr lang="ar-DZ" sz="2800" b="1" dirty="0"/>
              <a:t>= 50 </a:t>
            </a:r>
            <a:r>
              <a:rPr lang="fr-FR" sz="2800" b="1" dirty="0"/>
              <a:t>x </a:t>
            </a:r>
            <a:r>
              <a:rPr lang="ar-DZ" sz="2800" b="1" dirty="0"/>
              <a:t>850 - 31200</a:t>
            </a:r>
            <a:endParaRPr lang="fr-FR" sz="2800" b="1" dirty="0"/>
          </a:p>
          <a:p>
            <a:pPr marL="0" indent="0" algn="just" rtl="1">
              <a:buNone/>
            </a:pPr>
            <a:r>
              <a:rPr lang="ar-DZ" sz="2800" b="1" dirty="0"/>
              <a:t>                     = 42500 - 31200 = 11300 دج (ربح)</a:t>
            </a:r>
            <a:endParaRPr lang="fr-FR" sz="2800" b="1" dirty="0"/>
          </a:p>
        </p:txBody>
      </p:sp>
    </p:spTree>
    <p:extLst>
      <p:ext uri="{BB962C8B-B14F-4D97-AF65-F5344CB8AC3E}">
        <p14:creationId xmlns:p14="http://schemas.microsoft.com/office/powerpoint/2010/main" val="1729106148"/>
      </p:ext>
    </p:extLst>
  </p:cSld>
  <p:clrMapOvr>
    <a:masterClrMapping/>
  </p:clrMapOvr>
  <p:transition>
    <p:wheel spokes="3"/>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4827</TotalTime>
  <Words>1012</Words>
  <Application>Microsoft Office PowerPoint</Application>
  <PresentationFormat>Affichage à l'écran (4:3)</PresentationFormat>
  <Paragraphs>61</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Capitaux</vt:lpstr>
      <vt:lpstr>المحاضرة1</vt:lpstr>
      <vt:lpstr>مقـــــــدمة</vt:lpstr>
      <vt:lpstr>ظهور المحاسبة التحليلية</vt:lpstr>
      <vt:lpstr>تعريف المحاسبة التحليلية</vt:lpstr>
      <vt:lpstr>اهداف المحاسبة التحليلية</vt:lpstr>
      <vt:lpstr>Présentation PowerPoint</vt:lpstr>
      <vt:lpstr>Présentation PowerPoint</vt:lpstr>
      <vt:lpstr>Présentation PowerPoint</vt:lpstr>
      <vt:lpstr> مثال توضيحي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أسباب استخدام تقنيات الاتصال</dc:title>
  <dc:creator>Administrateur</dc:creator>
  <cp:lastModifiedBy>ammari</cp:lastModifiedBy>
  <cp:revision>592</cp:revision>
  <dcterms:created xsi:type="dcterms:W3CDTF">2017-02-06T20:10:25Z</dcterms:created>
  <dcterms:modified xsi:type="dcterms:W3CDTF">2021-02-18T13:15:07Z</dcterms:modified>
</cp:coreProperties>
</file>